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1"/>
  </p:normalViewPr>
  <p:slideViewPr>
    <p:cSldViewPr snapToGrid="0" snapToObjects="1">
      <p:cViewPr varScale="1">
        <p:scale>
          <a:sx n="80" d="100"/>
          <a:sy n="80" d="100"/>
        </p:scale>
        <p:origin x="1624" y="19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664820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標題文字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標題文字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內文層級五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1422347" y="2644826"/>
            <a:ext cx="10160106" cy="5128685"/>
          </a:xfrm>
          <a:prstGeom prst="rect">
            <a:avLst/>
          </a:prstGeom>
          <a:solidFill>
            <a:srgbClr val="A6AAA8">
              <a:alpha val="56643"/>
            </a:srgbClr>
          </a:solidFill>
          <a:ln w="12700">
            <a:solidFill>
              <a:srgbClr val="000000">
                <a:alpha val="56643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620471" y="2654846"/>
            <a:ext cx="9763552" cy="3056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lang="zh-TW" altLang="en-US" sz="630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媒體特性與新聞議題管理</a:t>
            </a:r>
            <a:r>
              <a:rPr sz="63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─</a:t>
            </a:r>
            <a:br>
              <a:rPr sz="63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sz="80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  <a:sym typeface="Heiti TC Medium"/>
              </a:rPr>
              <a:t>我看的新聞怎麼來的？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269589" y="5844770"/>
            <a:ext cx="6211211" cy="188464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 defTabSz="429768">
              <a:defRPr sz="1800">
                <a:solidFill>
                  <a:srgbClr val="000000"/>
                </a:solidFill>
              </a:defRPr>
            </a:pPr>
            <a:r>
              <a:rPr sz="3666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  <a:sym typeface="Heiti TC Medium"/>
              </a:rPr>
              <a:t>江淑琳</a:t>
            </a:r>
          </a:p>
          <a:p>
            <a:pPr lvl="0" algn="r" defTabSz="429768">
              <a:defRPr sz="1800">
                <a:solidFill>
                  <a:srgbClr val="000000"/>
                </a:solidFill>
              </a:defRPr>
            </a:pPr>
            <a:r>
              <a:rPr lang="zh-TW" altLang="en-US" sz="3666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  <a:sym typeface="Heiti TC Medium"/>
              </a:rPr>
              <a:t>英國</a:t>
            </a:r>
            <a:r>
              <a:rPr sz="3666" dirty="0" err="1">
                <a:solidFill>
                  <a:srgbClr val="FFFFFF"/>
                </a:solidFill>
                <a:latin typeface="Heiti TC Medium"/>
                <a:ea typeface="Heiti TC Medium"/>
                <a:cs typeface="Heiti TC Medium"/>
                <a:sym typeface="Heiti TC Medium"/>
              </a:rPr>
              <a:t>愛丁堡大學STS博士</a:t>
            </a:r>
            <a:endParaRPr sz="3666" dirty="0">
              <a:solidFill>
                <a:srgbClr val="FFFFFF"/>
              </a:solidFill>
              <a:latin typeface="Heiti TC Medium"/>
              <a:ea typeface="Heiti TC Medium"/>
              <a:cs typeface="Heiti TC Medium"/>
              <a:sym typeface="Heiti TC Medium"/>
            </a:endParaRPr>
          </a:p>
          <a:p>
            <a:pPr lvl="0" algn="r" defTabSz="429768">
              <a:defRPr sz="1800">
                <a:solidFill>
                  <a:srgbClr val="000000"/>
                </a:solidFill>
              </a:defRPr>
            </a:pPr>
            <a:r>
              <a:rPr sz="3666" dirty="0" err="1">
                <a:solidFill>
                  <a:srgbClr val="FFFFFF"/>
                </a:solidFill>
                <a:latin typeface="Heiti TC Medium"/>
                <a:ea typeface="Heiti TC Medium"/>
                <a:cs typeface="Heiti TC Medium"/>
                <a:sym typeface="Heiti TC Medium"/>
              </a:rPr>
              <a:t>中國文化大學新聞</a:t>
            </a:r>
            <a:r>
              <a:rPr lang="zh-TW" altLang="en-US" sz="3666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  <a:sym typeface="Heiti TC Medium"/>
              </a:rPr>
              <a:t>系</a:t>
            </a:r>
            <a:r>
              <a:rPr sz="3666" dirty="0" err="1">
                <a:solidFill>
                  <a:srgbClr val="FFFFFF"/>
                </a:solidFill>
                <a:latin typeface="Heiti TC Medium"/>
                <a:ea typeface="Heiti TC Medium"/>
                <a:cs typeface="Heiti TC Medium"/>
                <a:sym typeface="Heiti TC Medium"/>
              </a:rPr>
              <a:t>教授</a:t>
            </a:r>
            <a:endParaRPr sz="3666" dirty="0">
              <a:solidFill>
                <a:srgbClr val="FFFFFF"/>
              </a:solidFill>
              <a:latin typeface="Heiti TC Medium"/>
              <a:ea typeface="Heiti TC Medium"/>
              <a:cs typeface="Heiti TC Medium"/>
              <a:sym typeface="Heiti TC Medium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126454" y="644950"/>
            <a:ext cx="12751892" cy="7705413"/>
          </a:xfrm>
          <a:prstGeom prst="rect">
            <a:avLst/>
          </a:prstGeom>
          <a:solidFill>
            <a:srgbClr val="53585F">
              <a:alpha val="58741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529206" y="612089"/>
            <a:ext cx="22479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報社編制</a:t>
            </a:r>
          </a:p>
        </p:txBody>
      </p:sp>
      <p:sp>
        <p:nvSpPr>
          <p:cNvPr id="379" name="Shape 379"/>
          <p:cNvSpPr/>
          <p:nvPr/>
        </p:nvSpPr>
        <p:spPr>
          <a:xfrm>
            <a:off x="2809605" y="2033729"/>
            <a:ext cx="1" cy="508495"/>
          </a:xfrm>
          <a:prstGeom prst="line">
            <a:avLst/>
          </a:prstGeom>
          <a:ln w="25400">
            <a:solidFill>
              <a:srgbClr val="FFFC79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2809605" y="4700729"/>
            <a:ext cx="1" cy="508495"/>
          </a:xfrm>
          <a:prstGeom prst="line">
            <a:avLst/>
          </a:prstGeom>
          <a:ln w="25400">
            <a:solidFill>
              <a:srgbClr val="FFFC79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2860405" y="5729429"/>
            <a:ext cx="1" cy="508495"/>
          </a:xfrm>
          <a:prstGeom prst="line">
            <a:avLst/>
          </a:prstGeom>
          <a:ln w="25400">
            <a:solidFill>
              <a:srgbClr val="FFFC79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415" name="Group 415"/>
          <p:cNvGrpSpPr/>
          <p:nvPr/>
        </p:nvGrpSpPr>
        <p:grpSpPr>
          <a:xfrm>
            <a:off x="1727120" y="770255"/>
            <a:ext cx="9508565" cy="7164279"/>
            <a:chOff x="0" y="135"/>
            <a:chExt cx="9508564" cy="7164277"/>
          </a:xfrm>
        </p:grpSpPr>
        <p:grpSp>
          <p:nvGrpSpPr>
            <p:cNvPr id="384" name="Group 384"/>
            <p:cNvGrpSpPr/>
            <p:nvPr/>
          </p:nvGrpSpPr>
          <p:grpSpPr>
            <a:xfrm>
              <a:off x="3930830" y="135"/>
              <a:ext cx="1688900" cy="1886007"/>
              <a:chOff x="25500" y="135"/>
              <a:chExt cx="1688898" cy="1886006"/>
            </a:xfrm>
          </p:grpSpPr>
          <p:pic>
            <p:nvPicPr>
              <p:cNvPr id="382" name="pasted-image.png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00" y="135"/>
                <a:ext cx="1688900" cy="18860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83" name="Shape 383"/>
              <p:cNvSpPr/>
              <p:nvPr/>
            </p:nvSpPr>
            <p:spPr>
              <a:xfrm>
                <a:off x="203194" y="1276549"/>
                <a:ext cx="1333462" cy="5084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/>
                </a:pPr>
                <a:r>
                  <a:rPr sz="3200"/>
                  <a:t>總編輯</a:t>
                </a:r>
              </a:p>
            </p:txBody>
          </p:sp>
        </p:grpSp>
        <p:grpSp>
          <p:nvGrpSpPr>
            <p:cNvPr id="387" name="Group 387"/>
            <p:cNvGrpSpPr/>
            <p:nvPr/>
          </p:nvGrpSpPr>
          <p:grpSpPr>
            <a:xfrm>
              <a:off x="240690" y="1836904"/>
              <a:ext cx="1688900" cy="1886007"/>
              <a:chOff x="25500" y="135"/>
              <a:chExt cx="1688898" cy="1886006"/>
            </a:xfrm>
          </p:grpSpPr>
          <p:pic>
            <p:nvPicPr>
              <p:cNvPr id="385" name="pasted-image.png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00" y="135"/>
                <a:ext cx="1688900" cy="18860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86" name="Shape 386"/>
              <p:cNvSpPr/>
              <p:nvPr/>
            </p:nvSpPr>
            <p:spPr>
              <a:xfrm>
                <a:off x="203194" y="1276549"/>
                <a:ext cx="1333462" cy="5084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/>
                </a:pPr>
                <a:r>
                  <a:rPr sz="3200"/>
                  <a:t>副總編</a:t>
                </a:r>
              </a:p>
            </p:txBody>
          </p:sp>
        </p:grpSp>
        <p:grpSp>
          <p:nvGrpSpPr>
            <p:cNvPr id="390" name="Group 390"/>
            <p:cNvGrpSpPr/>
            <p:nvPr/>
          </p:nvGrpSpPr>
          <p:grpSpPr>
            <a:xfrm>
              <a:off x="7493970" y="1836904"/>
              <a:ext cx="1688899" cy="1886007"/>
              <a:chOff x="25500" y="135"/>
              <a:chExt cx="1688898" cy="1886006"/>
            </a:xfrm>
          </p:grpSpPr>
          <p:pic>
            <p:nvPicPr>
              <p:cNvPr id="388" name="pasted-image.png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00" y="135"/>
                <a:ext cx="1688900" cy="18860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89" name="Shape 389"/>
              <p:cNvSpPr/>
              <p:nvPr/>
            </p:nvSpPr>
            <p:spPr>
              <a:xfrm>
                <a:off x="203194" y="1276549"/>
                <a:ext cx="1333462" cy="5084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/>
                </a:pPr>
                <a:r>
                  <a:rPr sz="3200"/>
                  <a:t>副總編</a:t>
                </a:r>
              </a:p>
            </p:txBody>
          </p:sp>
        </p:grpSp>
        <p:grpSp>
          <p:nvGrpSpPr>
            <p:cNvPr id="393" name="Group 393"/>
            <p:cNvGrpSpPr/>
            <p:nvPr/>
          </p:nvGrpSpPr>
          <p:grpSpPr>
            <a:xfrm>
              <a:off x="0" y="5598475"/>
              <a:ext cx="2247900" cy="1565939"/>
              <a:chOff x="0" y="-150"/>
              <a:chExt cx="2247900" cy="1565938"/>
            </a:xfrm>
          </p:grpSpPr>
          <p:pic>
            <p:nvPicPr>
              <p:cNvPr id="391" name="pasted-image.pn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348" y="-151"/>
                <a:ext cx="983204" cy="10980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92" name="Shape 392"/>
              <p:cNvSpPr/>
              <p:nvPr/>
            </p:nvSpPr>
            <p:spPr>
              <a:xfrm>
                <a:off x="0" y="1057294"/>
                <a:ext cx="2247901" cy="5084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/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>
                    <a:solidFill>
                      <a:srgbClr val="FFFFFF"/>
                    </a:solidFill>
                  </a:rPr>
                  <a:t>政治版主編</a:t>
                </a:r>
              </a:p>
            </p:txBody>
          </p:sp>
        </p:grpSp>
        <p:grpSp>
          <p:nvGrpSpPr>
            <p:cNvPr id="396" name="Group 396"/>
            <p:cNvGrpSpPr/>
            <p:nvPr/>
          </p:nvGrpSpPr>
          <p:grpSpPr>
            <a:xfrm>
              <a:off x="2289735" y="5594053"/>
              <a:ext cx="2247901" cy="1565939"/>
              <a:chOff x="0" y="-150"/>
              <a:chExt cx="2247900" cy="1565938"/>
            </a:xfrm>
          </p:grpSpPr>
          <p:pic>
            <p:nvPicPr>
              <p:cNvPr id="394" name="pasted-image.pn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348" y="-151"/>
                <a:ext cx="983204" cy="10980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95" name="Shape 395"/>
              <p:cNvSpPr/>
              <p:nvPr/>
            </p:nvSpPr>
            <p:spPr>
              <a:xfrm>
                <a:off x="0" y="1057294"/>
                <a:ext cx="2247900" cy="5084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/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>
                    <a:solidFill>
                      <a:srgbClr val="FFFFFF"/>
                    </a:solidFill>
                  </a:rPr>
                  <a:t>社會版主編</a:t>
                </a:r>
              </a:p>
            </p:txBody>
          </p:sp>
        </p:grpSp>
        <p:grpSp>
          <p:nvGrpSpPr>
            <p:cNvPr id="399" name="Group 399"/>
            <p:cNvGrpSpPr/>
            <p:nvPr/>
          </p:nvGrpSpPr>
          <p:grpSpPr>
            <a:xfrm>
              <a:off x="5079999" y="5555953"/>
              <a:ext cx="2247901" cy="1565939"/>
              <a:chOff x="0" y="-150"/>
              <a:chExt cx="2247900" cy="1565938"/>
            </a:xfrm>
          </p:grpSpPr>
          <p:pic>
            <p:nvPicPr>
              <p:cNvPr id="397" name="pasted-image.pn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348" y="-151"/>
                <a:ext cx="983204" cy="10980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98" name="Shape 398"/>
              <p:cNvSpPr/>
              <p:nvPr/>
            </p:nvSpPr>
            <p:spPr>
              <a:xfrm>
                <a:off x="0" y="1057294"/>
                <a:ext cx="2247900" cy="5084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/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>
                    <a:solidFill>
                      <a:srgbClr val="FFFFFF"/>
                    </a:solidFill>
                  </a:rPr>
                  <a:t>財經版主編</a:t>
                </a:r>
              </a:p>
            </p:txBody>
          </p:sp>
        </p:grpSp>
        <p:grpSp>
          <p:nvGrpSpPr>
            <p:cNvPr id="402" name="Group 402"/>
            <p:cNvGrpSpPr/>
            <p:nvPr/>
          </p:nvGrpSpPr>
          <p:grpSpPr>
            <a:xfrm>
              <a:off x="7260664" y="5593111"/>
              <a:ext cx="2247901" cy="1565940"/>
              <a:chOff x="0" y="-150"/>
              <a:chExt cx="2247900" cy="1565938"/>
            </a:xfrm>
          </p:grpSpPr>
          <p:pic>
            <p:nvPicPr>
              <p:cNvPr id="400" name="pasted-image.pn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348" y="-151"/>
                <a:ext cx="983204" cy="10980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01" name="Shape 401"/>
              <p:cNvSpPr/>
              <p:nvPr/>
            </p:nvSpPr>
            <p:spPr>
              <a:xfrm>
                <a:off x="0" y="1057294"/>
                <a:ext cx="2247900" cy="5084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/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>
                    <a:solidFill>
                      <a:srgbClr val="FFFFFF"/>
                    </a:solidFill>
                  </a:rPr>
                  <a:t>生活版主編</a:t>
                </a:r>
              </a:p>
            </p:txBody>
          </p:sp>
        </p:grpSp>
        <p:sp>
          <p:nvSpPr>
            <p:cNvPr id="403" name="Shape 403"/>
            <p:cNvSpPr/>
            <p:nvPr/>
          </p:nvSpPr>
          <p:spPr>
            <a:xfrm>
              <a:off x="5806885" y="1282963"/>
              <a:ext cx="2530263" cy="1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8321485" y="1263610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1107885" y="1282963"/>
              <a:ext cx="2530264" cy="1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5806885" y="4457963"/>
              <a:ext cx="2530264" cy="1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8321485" y="3930610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1107885" y="4457963"/>
              <a:ext cx="4738602" cy="1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4816285" y="4451310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806885" y="4965963"/>
              <a:ext cx="2530264" cy="1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1107885" y="4965963"/>
              <a:ext cx="4738602" cy="1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3419285" y="4959310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6213285" y="4959310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8372285" y="4959310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126454" y="623866"/>
            <a:ext cx="12579904" cy="8337923"/>
          </a:xfrm>
          <a:prstGeom prst="rect">
            <a:avLst/>
          </a:prstGeom>
          <a:solidFill>
            <a:srgbClr val="53585F">
              <a:alpha val="58741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418" name="Shape 418"/>
          <p:cNvSpPr/>
          <p:nvPr/>
        </p:nvSpPr>
        <p:spPr>
          <a:xfrm flipH="1">
            <a:off x="1158605" y="-1649271"/>
            <a:ext cx="1" cy="508495"/>
          </a:xfrm>
          <a:prstGeom prst="line">
            <a:avLst/>
          </a:prstGeom>
          <a:ln w="25400">
            <a:solidFill>
              <a:srgbClr val="FFFC79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7280005" y="-105918"/>
            <a:ext cx="2530264" cy="1"/>
          </a:xfrm>
          <a:prstGeom prst="line">
            <a:avLst/>
          </a:prstGeom>
          <a:ln w="25400">
            <a:solidFill>
              <a:srgbClr val="FFFC79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2581006" y="-105918"/>
            <a:ext cx="4738601" cy="1"/>
          </a:xfrm>
          <a:prstGeom prst="line">
            <a:avLst/>
          </a:prstGeom>
          <a:ln w="25400">
            <a:solidFill>
              <a:srgbClr val="FFFC79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421" name="Shape 421"/>
          <p:cNvSpPr/>
          <p:nvPr/>
        </p:nvSpPr>
        <p:spPr>
          <a:xfrm flipH="1">
            <a:off x="955405" y="4332429"/>
            <a:ext cx="1" cy="508495"/>
          </a:xfrm>
          <a:prstGeom prst="line">
            <a:avLst/>
          </a:prstGeom>
          <a:ln w="25400">
            <a:solidFill>
              <a:srgbClr val="FFFC79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424" name="Group 424"/>
          <p:cNvGrpSpPr/>
          <p:nvPr/>
        </p:nvGrpSpPr>
        <p:grpSpPr>
          <a:xfrm>
            <a:off x="594272" y="532200"/>
            <a:ext cx="3336100" cy="1352262"/>
            <a:chOff x="0" y="180"/>
            <a:chExt cx="3336098" cy="1352260"/>
          </a:xfrm>
        </p:grpSpPr>
        <p:sp>
          <p:nvSpPr>
            <p:cNvPr id="422" name="Shape 422"/>
            <p:cNvSpPr/>
            <p:nvPr/>
          </p:nvSpPr>
          <p:spPr>
            <a:xfrm>
              <a:off x="554798" y="539640"/>
              <a:ext cx="2781301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200">
                  <a:solidFill>
                    <a:srgbClr val="FFFFFF"/>
                  </a:solidFill>
                </a:rPr>
                <a:t>新聞稿來源</a:t>
              </a:r>
            </a:p>
          </p:txBody>
        </p:sp>
        <p:pic>
          <p:nvPicPr>
            <p:cNvPr id="423" name="pasted-image.jp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0"/>
              <a:ext cx="1212854" cy="988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62" name="Group 462"/>
          <p:cNvGrpSpPr/>
          <p:nvPr/>
        </p:nvGrpSpPr>
        <p:grpSpPr>
          <a:xfrm>
            <a:off x="288509" y="2182608"/>
            <a:ext cx="12071498" cy="6362011"/>
            <a:chOff x="0" y="0"/>
            <a:chExt cx="12071496" cy="6362010"/>
          </a:xfrm>
        </p:grpSpPr>
        <p:sp>
          <p:nvSpPr>
            <p:cNvPr id="425" name="Shape 425"/>
            <p:cNvSpPr/>
            <p:nvPr/>
          </p:nvSpPr>
          <p:spPr>
            <a:xfrm flipV="1">
              <a:off x="6018160" y="2156474"/>
              <a:ext cx="5027599" cy="1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708681" y="2156474"/>
              <a:ext cx="2964430" cy="1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2190896" y="1641821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grpSp>
          <p:nvGrpSpPr>
            <p:cNvPr id="430" name="Group 430"/>
            <p:cNvGrpSpPr/>
            <p:nvPr/>
          </p:nvGrpSpPr>
          <p:grpSpPr>
            <a:xfrm>
              <a:off x="520016" y="183243"/>
              <a:ext cx="3314701" cy="1352442"/>
              <a:chOff x="0" y="0"/>
              <a:chExt cx="3314700" cy="1352440"/>
            </a:xfrm>
          </p:grpSpPr>
          <p:sp>
            <p:nvSpPr>
              <p:cNvPr id="428" name="Shape 428"/>
              <p:cNvSpPr/>
              <p:nvPr/>
            </p:nvSpPr>
            <p:spPr>
              <a:xfrm>
                <a:off x="273879" y="0"/>
                <a:ext cx="2766942" cy="1352441"/>
              </a:xfrm>
              <a:prstGeom prst="roundRect">
                <a:avLst>
                  <a:gd name="adj" fmla="val 15099"/>
                </a:avLst>
              </a:prstGeom>
              <a:solidFill>
                <a:srgbClr val="11DBE3">
                  <a:alpha val="650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429" name="Shape 429"/>
              <p:cNvSpPr/>
              <p:nvPr/>
            </p:nvSpPr>
            <p:spPr>
              <a:xfrm>
                <a:off x="0" y="162378"/>
                <a:ext cx="3314700" cy="10276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600">
                    <a:solidFill>
                      <a:srgbClr val="FFFFFF"/>
                    </a:solidFill>
                  </a:rPr>
                  <a:t>內部稿源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600">
                    <a:solidFill>
                      <a:srgbClr val="FFFFFF"/>
                    </a:solidFill>
                  </a:rPr>
                  <a:t>（採訪、評論）</a:t>
                </a:r>
              </a:p>
            </p:txBody>
          </p:sp>
        </p:grpSp>
        <p:grpSp>
          <p:nvGrpSpPr>
            <p:cNvPr id="433" name="Group 433"/>
            <p:cNvGrpSpPr/>
            <p:nvPr/>
          </p:nvGrpSpPr>
          <p:grpSpPr>
            <a:xfrm>
              <a:off x="6310302" y="0"/>
              <a:ext cx="4738601" cy="1540828"/>
              <a:chOff x="0" y="0"/>
              <a:chExt cx="4738600" cy="1540827"/>
            </a:xfrm>
          </p:grpSpPr>
          <p:sp>
            <p:nvSpPr>
              <p:cNvPr id="431" name="Shape 431"/>
              <p:cNvSpPr/>
              <p:nvPr/>
            </p:nvSpPr>
            <p:spPr>
              <a:xfrm>
                <a:off x="249810" y="0"/>
                <a:ext cx="4348217" cy="1497585"/>
              </a:xfrm>
              <a:prstGeom prst="roundRect">
                <a:avLst>
                  <a:gd name="adj" fmla="val 13636"/>
                </a:avLst>
              </a:prstGeom>
              <a:solidFill>
                <a:srgbClr val="11DBE3">
                  <a:alpha val="650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432" name="Shape 432"/>
              <p:cNvSpPr/>
              <p:nvPr/>
            </p:nvSpPr>
            <p:spPr>
              <a:xfrm>
                <a:off x="0" y="43242"/>
                <a:ext cx="4738601" cy="14975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600" dirty="0">
                    <a:solidFill>
                      <a:srgbClr val="FFFFFF"/>
                    </a:solidFill>
                  </a:rPr>
                  <a:t>外部稿源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600" dirty="0">
                    <a:solidFill>
                      <a:srgbClr val="FFFFFF"/>
                    </a:solidFill>
                  </a:rPr>
                  <a:t>（讀者投書、通訊社、評論）</a:t>
                </a:r>
              </a:p>
            </p:txBody>
          </p:sp>
        </p:grpSp>
        <p:grpSp>
          <p:nvGrpSpPr>
            <p:cNvPr id="436" name="Group 436"/>
            <p:cNvGrpSpPr/>
            <p:nvPr/>
          </p:nvGrpSpPr>
          <p:grpSpPr>
            <a:xfrm>
              <a:off x="0" y="2743612"/>
              <a:ext cx="2530263" cy="1236757"/>
              <a:chOff x="0" y="0"/>
              <a:chExt cx="2530262" cy="1236756"/>
            </a:xfrm>
          </p:grpSpPr>
          <p:sp>
            <p:nvSpPr>
              <p:cNvPr id="434" name="Shape 434"/>
              <p:cNvSpPr/>
              <p:nvPr/>
            </p:nvSpPr>
            <p:spPr>
              <a:xfrm>
                <a:off x="0" y="0"/>
                <a:ext cx="2530263" cy="1236757"/>
              </a:xfrm>
              <a:prstGeom prst="roundRect">
                <a:avLst>
                  <a:gd name="adj" fmla="val 15099"/>
                </a:avLst>
              </a:prstGeom>
              <a:solidFill>
                <a:srgbClr val="8881F0">
                  <a:alpha val="650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435" name="Shape 435"/>
              <p:cNvSpPr/>
              <p:nvPr/>
            </p:nvSpPr>
            <p:spPr>
              <a:xfrm>
                <a:off x="113470" y="390406"/>
                <a:ext cx="2209801" cy="520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300"/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300">
                    <a:solidFill>
                      <a:srgbClr val="FFFFFF"/>
                    </a:solidFill>
                  </a:rPr>
                  <a:t>新聞採訪稿</a:t>
                </a:r>
              </a:p>
            </p:txBody>
          </p:sp>
        </p:grpSp>
        <p:grpSp>
          <p:nvGrpSpPr>
            <p:cNvPr id="439" name="Group 439"/>
            <p:cNvGrpSpPr/>
            <p:nvPr/>
          </p:nvGrpSpPr>
          <p:grpSpPr>
            <a:xfrm>
              <a:off x="2782546" y="2743612"/>
              <a:ext cx="1711844" cy="1236757"/>
              <a:chOff x="0" y="0"/>
              <a:chExt cx="1711843" cy="1236756"/>
            </a:xfrm>
          </p:grpSpPr>
          <p:sp>
            <p:nvSpPr>
              <p:cNvPr id="437" name="Shape 437"/>
              <p:cNvSpPr/>
              <p:nvPr/>
            </p:nvSpPr>
            <p:spPr>
              <a:xfrm>
                <a:off x="0" y="0"/>
                <a:ext cx="1711844" cy="1236757"/>
              </a:xfrm>
              <a:prstGeom prst="roundRect">
                <a:avLst>
                  <a:gd name="adj" fmla="val 15099"/>
                </a:avLst>
              </a:prstGeom>
              <a:solidFill>
                <a:srgbClr val="8881F0">
                  <a:alpha val="650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438" name="Shape 438"/>
              <p:cNvSpPr/>
              <p:nvPr/>
            </p:nvSpPr>
            <p:spPr>
              <a:xfrm>
                <a:off x="170121" y="390406"/>
                <a:ext cx="1371601" cy="520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300"/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300">
                    <a:solidFill>
                      <a:srgbClr val="FFFFFF"/>
                    </a:solidFill>
                  </a:rPr>
                  <a:t>評論稿</a:t>
                </a:r>
              </a:p>
            </p:txBody>
          </p:sp>
        </p:grpSp>
        <p:grpSp>
          <p:nvGrpSpPr>
            <p:cNvPr id="442" name="Group 442"/>
            <p:cNvGrpSpPr/>
            <p:nvPr/>
          </p:nvGrpSpPr>
          <p:grpSpPr>
            <a:xfrm>
              <a:off x="4940965" y="2743612"/>
              <a:ext cx="2067506" cy="1236757"/>
              <a:chOff x="0" y="0"/>
              <a:chExt cx="2067504" cy="1236756"/>
            </a:xfrm>
          </p:grpSpPr>
          <p:sp>
            <p:nvSpPr>
              <p:cNvPr id="440" name="Shape 440"/>
              <p:cNvSpPr/>
              <p:nvPr/>
            </p:nvSpPr>
            <p:spPr>
              <a:xfrm>
                <a:off x="0" y="0"/>
                <a:ext cx="2067505" cy="1236757"/>
              </a:xfrm>
              <a:prstGeom prst="roundRect">
                <a:avLst>
                  <a:gd name="adj" fmla="val 15099"/>
                </a:avLst>
              </a:prstGeom>
              <a:solidFill>
                <a:srgbClr val="8881F0">
                  <a:alpha val="650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441" name="Shape 441"/>
              <p:cNvSpPr/>
              <p:nvPr/>
            </p:nvSpPr>
            <p:spPr>
              <a:xfrm>
                <a:off x="138402" y="390406"/>
                <a:ext cx="1790701" cy="520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300"/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300">
                    <a:solidFill>
                      <a:srgbClr val="FFFFFF"/>
                    </a:solidFill>
                  </a:rPr>
                  <a:t>外電編譯</a:t>
                </a:r>
              </a:p>
            </p:txBody>
          </p:sp>
        </p:grpSp>
        <p:grpSp>
          <p:nvGrpSpPr>
            <p:cNvPr id="445" name="Group 445"/>
            <p:cNvGrpSpPr/>
            <p:nvPr/>
          </p:nvGrpSpPr>
          <p:grpSpPr>
            <a:xfrm>
              <a:off x="7217509" y="2743311"/>
              <a:ext cx="2628901" cy="1236757"/>
              <a:chOff x="0" y="0"/>
              <a:chExt cx="2628900" cy="1236756"/>
            </a:xfrm>
          </p:grpSpPr>
          <p:sp>
            <p:nvSpPr>
              <p:cNvPr id="443" name="Shape 443"/>
              <p:cNvSpPr/>
              <p:nvPr/>
            </p:nvSpPr>
            <p:spPr>
              <a:xfrm>
                <a:off x="49318" y="0"/>
                <a:ext cx="2530264" cy="1236757"/>
              </a:xfrm>
              <a:prstGeom prst="roundRect">
                <a:avLst>
                  <a:gd name="adj" fmla="val 15099"/>
                </a:avLst>
              </a:prstGeom>
              <a:solidFill>
                <a:srgbClr val="8881F0">
                  <a:alpha val="650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444" name="Shape 444"/>
              <p:cNvSpPr/>
              <p:nvPr/>
            </p:nvSpPr>
            <p:spPr>
              <a:xfrm>
                <a:off x="0" y="390406"/>
                <a:ext cx="2628900" cy="520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300"/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300">
                    <a:solidFill>
                      <a:srgbClr val="FFFFFF"/>
                    </a:solidFill>
                  </a:rPr>
                  <a:t>讀者意見投書</a:t>
                </a:r>
              </a:p>
            </p:txBody>
          </p:sp>
        </p:grpSp>
        <p:grpSp>
          <p:nvGrpSpPr>
            <p:cNvPr id="448" name="Group 448"/>
            <p:cNvGrpSpPr/>
            <p:nvPr/>
          </p:nvGrpSpPr>
          <p:grpSpPr>
            <a:xfrm>
              <a:off x="9988697" y="2743612"/>
              <a:ext cx="2082800" cy="1236757"/>
              <a:chOff x="0" y="0"/>
              <a:chExt cx="2082799" cy="1236756"/>
            </a:xfrm>
          </p:grpSpPr>
          <p:sp>
            <p:nvSpPr>
              <p:cNvPr id="446" name="Shape 446"/>
              <p:cNvSpPr/>
              <p:nvPr/>
            </p:nvSpPr>
            <p:spPr>
              <a:xfrm>
                <a:off x="0" y="0"/>
                <a:ext cx="2082800" cy="1236757"/>
              </a:xfrm>
              <a:prstGeom prst="roundRect">
                <a:avLst>
                  <a:gd name="adj" fmla="val 15099"/>
                </a:avLst>
              </a:prstGeom>
              <a:solidFill>
                <a:srgbClr val="8881F0">
                  <a:alpha val="650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447" name="Shape 447"/>
              <p:cNvSpPr/>
              <p:nvPr/>
            </p:nvSpPr>
            <p:spPr>
              <a:xfrm>
                <a:off x="146049" y="357964"/>
                <a:ext cx="1790701" cy="5208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300"/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300">
                    <a:solidFill>
                      <a:srgbClr val="FFFFFF"/>
                    </a:solidFill>
                  </a:rPr>
                  <a:t>專家評論</a:t>
                </a:r>
              </a:p>
            </p:txBody>
          </p:sp>
        </p:grpSp>
        <p:sp>
          <p:nvSpPr>
            <p:cNvPr id="449" name="Shape 449"/>
            <p:cNvSpPr/>
            <p:nvPr/>
          </p:nvSpPr>
          <p:spPr>
            <a:xfrm>
              <a:off x="3714896" y="2149821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000896" y="2149821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11080896" y="2149821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8667896" y="1629121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 flipH="1">
              <a:off x="1174896" y="4054821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3714896" y="4054821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6000896" y="4054821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11080896" y="4054821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8540896" y="4042121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1191281" y="4531374"/>
              <a:ext cx="9873231" cy="1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6000896" y="4562821"/>
              <a:ext cx="1" cy="508495"/>
            </a:xfrm>
            <a:prstGeom prst="line">
              <a:avLst/>
            </a:prstGeom>
            <a:noFill/>
            <a:ln w="25400" cap="flat">
              <a:solidFill>
                <a:srgbClr val="FFFC7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4317368" y="5125254"/>
              <a:ext cx="3314701" cy="1236757"/>
            </a:xfrm>
            <a:prstGeom prst="roundRect">
              <a:avLst>
                <a:gd name="adj" fmla="val 15099"/>
              </a:avLst>
            </a:prstGeom>
            <a:solidFill>
              <a:srgbClr val="7BDB45">
                <a:alpha val="6503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4660268" y="5267318"/>
              <a:ext cx="2628901" cy="952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00">
                  <a:solidFill>
                    <a:srgbClr val="FFFFFF"/>
                  </a:solidFill>
                </a:rPr>
                <a:t>彙整至編輯台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00">
                  <a:solidFill>
                    <a:srgbClr val="FFFFFF"/>
                  </a:solidFill>
                </a:rPr>
                <a:t>（總分稿）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3714" y="665990"/>
            <a:ext cx="12997372" cy="553698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8770304" y="130185"/>
            <a:ext cx="41529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FFFFFF"/>
                </a:solidFill>
              </a:rPr>
              <a:t>編輯做甚麼？</a:t>
            </a:r>
          </a:p>
        </p:txBody>
      </p:sp>
      <p:grpSp>
        <p:nvGrpSpPr>
          <p:cNvPr id="496" name="Group 496"/>
          <p:cNvGrpSpPr/>
          <p:nvPr/>
        </p:nvGrpSpPr>
        <p:grpSpPr>
          <a:xfrm>
            <a:off x="525823" y="1875033"/>
            <a:ext cx="12039334" cy="7234373"/>
            <a:chOff x="0" y="0"/>
            <a:chExt cx="12039333" cy="7234371"/>
          </a:xfrm>
        </p:grpSpPr>
        <p:grpSp>
          <p:nvGrpSpPr>
            <p:cNvPr id="468" name="Group 468"/>
            <p:cNvGrpSpPr/>
            <p:nvPr/>
          </p:nvGrpSpPr>
          <p:grpSpPr>
            <a:xfrm>
              <a:off x="494305" y="2471676"/>
              <a:ext cx="1698465" cy="1896418"/>
              <a:chOff x="24" y="133"/>
              <a:chExt cx="1698464" cy="1896416"/>
            </a:xfrm>
          </p:grpSpPr>
          <p:pic>
            <p:nvPicPr>
              <p:cNvPr id="466" name="pasted-image.png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" y="133"/>
                <a:ext cx="1698465" cy="18964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67" name="Shape 467"/>
              <p:cNvSpPr/>
              <p:nvPr/>
            </p:nvSpPr>
            <p:spPr>
              <a:xfrm>
                <a:off x="284118" y="1126725"/>
                <a:ext cx="1129870" cy="6197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/>
                </a:pPr>
                <a:r>
                  <a:rPr sz="3200"/>
                  <a:t>編輯</a:t>
                </a:r>
              </a:p>
            </p:txBody>
          </p:sp>
        </p:grpSp>
        <p:grpSp>
          <p:nvGrpSpPr>
            <p:cNvPr id="471" name="Group 471"/>
            <p:cNvGrpSpPr/>
            <p:nvPr/>
          </p:nvGrpSpPr>
          <p:grpSpPr>
            <a:xfrm>
              <a:off x="9395263" y="0"/>
              <a:ext cx="1942079" cy="990600"/>
              <a:chOff x="0" y="0"/>
              <a:chExt cx="1942078" cy="990600"/>
            </a:xfrm>
          </p:grpSpPr>
          <p:sp>
            <p:nvSpPr>
              <p:cNvPr id="469" name="Shape 469"/>
              <p:cNvSpPr/>
              <p:nvPr/>
            </p:nvSpPr>
            <p:spPr>
              <a:xfrm>
                <a:off x="0" y="0"/>
                <a:ext cx="1942079" cy="990600"/>
              </a:xfrm>
              <a:prstGeom prst="roundRect">
                <a:avLst>
                  <a:gd name="adj" fmla="val 15099"/>
                </a:avLst>
              </a:prstGeom>
              <a:solidFill>
                <a:srgbClr val="76D6FF">
                  <a:alpha val="650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470" name="Shape 470"/>
              <p:cNvSpPr/>
              <p:nvPr/>
            </p:nvSpPr>
            <p:spPr>
              <a:xfrm>
                <a:off x="186178" y="216407"/>
                <a:ext cx="1555597" cy="5577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/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600">
                    <a:solidFill>
                      <a:srgbClr val="FFFFFF"/>
                    </a:solidFill>
                  </a:rPr>
                  <a:t>待查證</a:t>
                </a:r>
              </a:p>
            </p:txBody>
          </p:sp>
        </p:grpSp>
        <p:sp>
          <p:nvSpPr>
            <p:cNvPr id="472" name="Shape 472"/>
            <p:cNvSpPr/>
            <p:nvPr/>
          </p:nvSpPr>
          <p:spPr>
            <a:xfrm flipV="1">
              <a:off x="2672253" y="1961723"/>
              <a:ext cx="1270001" cy="1270001"/>
            </a:xfrm>
            <a:prstGeom prst="line">
              <a:avLst/>
            </a:prstGeom>
            <a:noFill/>
            <a:ln w="38100" cap="flat">
              <a:solidFill>
                <a:srgbClr val="FFFC79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2676800" y="3906214"/>
              <a:ext cx="739366" cy="979723"/>
            </a:xfrm>
            <a:prstGeom prst="line">
              <a:avLst/>
            </a:prstGeom>
            <a:noFill/>
            <a:ln w="38100" cap="flat">
              <a:solidFill>
                <a:srgbClr val="FFFC79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 flipV="1">
              <a:off x="7838249" y="612571"/>
              <a:ext cx="1270001" cy="975125"/>
            </a:xfrm>
            <a:prstGeom prst="line">
              <a:avLst/>
            </a:prstGeom>
            <a:noFill/>
            <a:ln w="38100" cap="flat">
              <a:solidFill>
                <a:srgbClr val="FFFC79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7830594" y="2069884"/>
              <a:ext cx="1393117" cy="527875"/>
            </a:xfrm>
            <a:prstGeom prst="line">
              <a:avLst/>
            </a:prstGeom>
            <a:noFill/>
            <a:ln w="38100" cap="flat">
              <a:solidFill>
                <a:srgbClr val="FFFC79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 flipV="1">
              <a:off x="8727249" y="4295571"/>
              <a:ext cx="1270001" cy="975125"/>
            </a:xfrm>
            <a:prstGeom prst="line">
              <a:avLst/>
            </a:prstGeom>
            <a:noFill/>
            <a:ln w="38100" cap="flat">
              <a:solidFill>
                <a:srgbClr val="FFFC79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8719594" y="5752884"/>
              <a:ext cx="1284412" cy="984008"/>
            </a:xfrm>
            <a:prstGeom prst="line">
              <a:avLst/>
            </a:prstGeom>
            <a:noFill/>
            <a:ln w="38100" cap="flat">
              <a:solidFill>
                <a:srgbClr val="FFFC79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grpSp>
          <p:nvGrpSpPr>
            <p:cNvPr id="480" name="Group 480"/>
            <p:cNvGrpSpPr/>
            <p:nvPr/>
          </p:nvGrpSpPr>
          <p:grpSpPr>
            <a:xfrm>
              <a:off x="4176149" y="893303"/>
              <a:ext cx="3546125" cy="1579920"/>
              <a:chOff x="0" y="-13454"/>
              <a:chExt cx="3546124" cy="1579919"/>
            </a:xfrm>
          </p:grpSpPr>
          <p:sp>
            <p:nvSpPr>
              <p:cNvPr id="478" name="Shape 478"/>
              <p:cNvSpPr/>
              <p:nvPr/>
            </p:nvSpPr>
            <p:spPr>
              <a:xfrm>
                <a:off x="0" y="0"/>
                <a:ext cx="3546124" cy="1553012"/>
              </a:xfrm>
              <a:prstGeom prst="roundRect">
                <a:avLst>
                  <a:gd name="adj" fmla="val 15099"/>
                </a:avLst>
              </a:prstGeom>
              <a:solidFill>
                <a:srgbClr val="FF8AD8">
                  <a:alpha val="650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>
                    <a:solidFill>
                      <a:srgbClr val="FF7E79"/>
                    </a:solidFill>
                  </a:defRPr>
                </a:pPr>
                <a:endParaRPr/>
              </a:p>
            </p:txBody>
          </p:sp>
          <p:sp>
            <p:nvSpPr>
              <p:cNvPr id="479" name="Shape 479"/>
              <p:cNvSpPr/>
              <p:nvPr/>
            </p:nvSpPr>
            <p:spPr>
              <a:xfrm>
                <a:off x="105201" y="-13454"/>
                <a:ext cx="3432044" cy="15799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lvl="0" algn="l">
                  <a:defRPr sz="1800">
                    <a:solidFill>
                      <a:srgbClr val="000000"/>
                    </a:solidFill>
                  </a:defRPr>
                </a:pPr>
                <a:r>
                  <a:rPr sz="3200" dirty="0">
                    <a:solidFill>
                      <a:srgbClr val="FFFFFF"/>
                    </a:solidFill>
                  </a:rPr>
                  <a:t>沒有新聞價值、</a:t>
                </a:r>
              </a:p>
              <a:p>
                <a:pPr lvl="0" algn="l">
                  <a:defRPr sz="1800">
                    <a:solidFill>
                      <a:srgbClr val="000000"/>
                    </a:solidFill>
                  </a:defRPr>
                </a:pPr>
                <a:r>
                  <a:rPr sz="3200" dirty="0">
                    <a:solidFill>
                      <a:srgbClr val="FFFFFF"/>
                    </a:solidFill>
                  </a:rPr>
                  <a:t>待查證、</a:t>
                </a:r>
              </a:p>
              <a:p>
                <a:pPr lvl="0" algn="l">
                  <a:defRPr sz="1800">
                    <a:solidFill>
                      <a:srgbClr val="000000"/>
                    </a:solidFill>
                  </a:defRPr>
                </a:pPr>
                <a:r>
                  <a:rPr sz="3200" dirty="0">
                    <a:solidFill>
                      <a:srgbClr val="FFFFFF"/>
                    </a:solidFill>
                  </a:rPr>
                  <a:t>有損讀者利益</a:t>
                </a:r>
              </a:p>
            </p:txBody>
          </p:sp>
        </p:grpSp>
        <p:grpSp>
          <p:nvGrpSpPr>
            <p:cNvPr id="483" name="Group 483"/>
            <p:cNvGrpSpPr/>
            <p:nvPr/>
          </p:nvGrpSpPr>
          <p:grpSpPr>
            <a:xfrm>
              <a:off x="3541496" y="4520191"/>
              <a:ext cx="5163122" cy="1579920"/>
              <a:chOff x="0" y="-13454"/>
              <a:chExt cx="5163121" cy="1579919"/>
            </a:xfrm>
          </p:grpSpPr>
          <p:sp>
            <p:nvSpPr>
              <p:cNvPr id="481" name="Shape 481"/>
              <p:cNvSpPr/>
              <p:nvPr/>
            </p:nvSpPr>
            <p:spPr>
              <a:xfrm>
                <a:off x="0" y="0"/>
                <a:ext cx="5163121" cy="1553012"/>
              </a:xfrm>
              <a:prstGeom prst="roundRect">
                <a:avLst>
                  <a:gd name="adj" fmla="val 15099"/>
                </a:avLst>
              </a:prstGeom>
              <a:solidFill>
                <a:srgbClr val="FF8AD8">
                  <a:alpha val="650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>
                    <a:solidFill>
                      <a:srgbClr val="FF7E79"/>
                    </a:solidFill>
                  </a:defRPr>
                </a:pPr>
                <a:endParaRPr/>
              </a:p>
            </p:txBody>
          </p:sp>
          <p:sp>
            <p:nvSpPr>
              <p:cNvPr id="482" name="Shape 482"/>
              <p:cNvSpPr/>
              <p:nvPr/>
            </p:nvSpPr>
            <p:spPr>
              <a:xfrm>
                <a:off x="66022" y="-13454"/>
                <a:ext cx="5013319" cy="15799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lvl="0" algn="l">
                  <a:defRPr sz="1800">
                    <a:solidFill>
                      <a:srgbClr val="000000"/>
                    </a:solidFill>
                  </a:defRPr>
                </a:pPr>
                <a:r>
                  <a:rPr sz="3200" dirty="0">
                    <a:solidFill>
                      <a:srgbClr val="FFFFFF"/>
                    </a:solidFill>
                  </a:rPr>
                  <a:t>逐字審閱、</a:t>
                </a:r>
              </a:p>
              <a:p>
                <a:pPr lvl="0" algn="l">
                  <a:defRPr sz="1800">
                    <a:solidFill>
                      <a:srgbClr val="000000"/>
                    </a:solidFill>
                  </a:defRPr>
                </a:pPr>
                <a:r>
                  <a:rPr sz="3200" dirty="0">
                    <a:solidFill>
                      <a:srgbClr val="FFFFFF"/>
                    </a:solidFill>
                  </a:rPr>
                  <a:t>修正錯別字及標點符號、潤飾並修改不當文句</a:t>
                </a:r>
              </a:p>
            </p:txBody>
          </p:sp>
        </p:grpSp>
        <p:grpSp>
          <p:nvGrpSpPr>
            <p:cNvPr id="486" name="Group 486"/>
            <p:cNvGrpSpPr/>
            <p:nvPr/>
          </p:nvGrpSpPr>
          <p:grpSpPr>
            <a:xfrm>
              <a:off x="9578738" y="2186956"/>
              <a:ext cx="1400862" cy="990601"/>
              <a:chOff x="0" y="0"/>
              <a:chExt cx="1400861" cy="990600"/>
            </a:xfrm>
          </p:grpSpPr>
          <p:sp>
            <p:nvSpPr>
              <p:cNvPr id="484" name="Shape 484"/>
              <p:cNvSpPr/>
              <p:nvPr/>
            </p:nvSpPr>
            <p:spPr>
              <a:xfrm>
                <a:off x="0" y="0"/>
                <a:ext cx="1400862" cy="990600"/>
              </a:xfrm>
              <a:prstGeom prst="roundRect">
                <a:avLst>
                  <a:gd name="adj" fmla="val 15099"/>
                </a:avLst>
              </a:prstGeom>
              <a:solidFill>
                <a:srgbClr val="76D6FF">
                  <a:alpha val="650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485" name="Shape 485"/>
              <p:cNvSpPr/>
              <p:nvPr/>
            </p:nvSpPr>
            <p:spPr>
              <a:xfrm>
                <a:off x="186178" y="216407"/>
                <a:ext cx="1028506" cy="5577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/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600">
                    <a:solidFill>
                      <a:srgbClr val="FFFFFF"/>
                    </a:solidFill>
                  </a:rPr>
                  <a:t>棄置</a:t>
                </a:r>
              </a:p>
            </p:txBody>
          </p:sp>
        </p:grpSp>
        <p:grpSp>
          <p:nvGrpSpPr>
            <p:cNvPr id="489" name="Group 489"/>
            <p:cNvGrpSpPr/>
            <p:nvPr/>
          </p:nvGrpSpPr>
          <p:grpSpPr>
            <a:xfrm>
              <a:off x="10097253" y="6243770"/>
              <a:ext cx="1942080" cy="990601"/>
              <a:chOff x="0" y="0"/>
              <a:chExt cx="1942078" cy="990600"/>
            </a:xfrm>
          </p:grpSpPr>
          <p:sp>
            <p:nvSpPr>
              <p:cNvPr id="487" name="Shape 487"/>
              <p:cNvSpPr/>
              <p:nvPr/>
            </p:nvSpPr>
            <p:spPr>
              <a:xfrm>
                <a:off x="0" y="0"/>
                <a:ext cx="1942079" cy="990600"/>
              </a:xfrm>
              <a:prstGeom prst="roundRect">
                <a:avLst>
                  <a:gd name="adj" fmla="val 15099"/>
                </a:avLst>
              </a:prstGeom>
              <a:solidFill>
                <a:srgbClr val="76D6FF">
                  <a:alpha val="650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488" name="Shape 488"/>
              <p:cNvSpPr/>
              <p:nvPr/>
            </p:nvSpPr>
            <p:spPr>
              <a:xfrm>
                <a:off x="186178" y="216407"/>
                <a:ext cx="1555597" cy="5577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/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600">
                    <a:solidFill>
                      <a:srgbClr val="FFFFFF"/>
                    </a:solidFill>
                  </a:rPr>
                  <a:t>再查證</a:t>
                </a:r>
              </a:p>
            </p:txBody>
          </p:sp>
        </p:grpSp>
        <p:grpSp>
          <p:nvGrpSpPr>
            <p:cNvPr id="492" name="Group 492"/>
            <p:cNvGrpSpPr/>
            <p:nvPr/>
          </p:nvGrpSpPr>
          <p:grpSpPr>
            <a:xfrm>
              <a:off x="10148495" y="3894364"/>
              <a:ext cx="1400863" cy="990601"/>
              <a:chOff x="0" y="0"/>
              <a:chExt cx="1400861" cy="990600"/>
            </a:xfrm>
          </p:grpSpPr>
          <p:sp>
            <p:nvSpPr>
              <p:cNvPr id="490" name="Shape 490"/>
              <p:cNvSpPr/>
              <p:nvPr/>
            </p:nvSpPr>
            <p:spPr>
              <a:xfrm>
                <a:off x="0" y="0"/>
                <a:ext cx="1400862" cy="990600"/>
              </a:xfrm>
              <a:prstGeom prst="roundRect">
                <a:avLst>
                  <a:gd name="adj" fmla="val 15099"/>
                </a:avLst>
              </a:prstGeom>
              <a:solidFill>
                <a:srgbClr val="76D6FF">
                  <a:alpha val="650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491" name="Shape 491"/>
              <p:cNvSpPr/>
              <p:nvPr/>
            </p:nvSpPr>
            <p:spPr>
              <a:xfrm>
                <a:off x="186178" y="216407"/>
                <a:ext cx="1028506" cy="5577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/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600">
                    <a:solidFill>
                      <a:srgbClr val="FFFFFF"/>
                    </a:solidFill>
                  </a:rPr>
                  <a:t>刊登</a:t>
                </a:r>
              </a:p>
            </p:txBody>
          </p:sp>
        </p:grpSp>
        <p:grpSp>
          <p:nvGrpSpPr>
            <p:cNvPr id="495" name="Group 495"/>
            <p:cNvGrpSpPr/>
            <p:nvPr/>
          </p:nvGrpSpPr>
          <p:grpSpPr>
            <a:xfrm>
              <a:off x="0" y="4439277"/>
              <a:ext cx="2686966" cy="990601"/>
              <a:chOff x="0" y="0"/>
              <a:chExt cx="2686965" cy="990600"/>
            </a:xfrm>
          </p:grpSpPr>
          <p:sp>
            <p:nvSpPr>
              <p:cNvPr id="493" name="Shape 493"/>
              <p:cNvSpPr/>
              <p:nvPr/>
            </p:nvSpPr>
            <p:spPr>
              <a:xfrm>
                <a:off x="0" y="0"/>
                <a:ext cx="2686966" cy="990600"/>
              </a:xfrm>
              <a:prstGeom prst="roundRect">
                <a:avLst>
                  <a:gd name="adj" fmla="val 15099"/>
                </a:avLst>
              </a:prstGeom>
              <a:solidFill>
                <a:srgbClr val="7BDB45">
                  <a:alpha val="6503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494" name="Shape 494"/>
              <p:cNvSpPr/>
              <p:nvPr/>
            </p:nvSpPr>
            <p:spPr>
              <a:xfrm>
                <a:off x="186178" y="216407"/>
                <a:ext cx="2462195" cy="5577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/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600">
                    <a:solidFill>
                      <a:srgbClr val="FFFFFF"/>
                    </a:solidFill>
                  </a:rPr>
                  <a:t>新聞逐條看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1" animBg="1" advAuto="0"/>
      <p:bldP spid="465" grpId="2" animBg="1" advAuto="0"/>
      <p:bldP spid="496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/>
        </p:nvSpPr>
        <p:spPr>
          <a:xfrm>
            <a:off x="190830" y="2087291"/>
            <a:ext cx="9605287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3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>
                <a:solidFill>
                  <a:srgbClr val="FFFFFF"/>
                </a:solidFill>
              </a:rPr>
              <a:t>怎麼樣的新聞會見報或上電視？</a:t>
            </a:r>
          </a:p>
        </p:txBody>
      </p:sp>
      <p:grpSp>
        <p:nvGrpSpPr>
          <p:cNvPr id="503" name="Group 503"/>
          <p:cNvGrpSpPr/>
          <p:nvPr/>
        </p:nvGrpSpPr>
        <p:grpSpPr>
          <a:xfrm>
            <a:off x="610516" y="3158585"/>
            <a:ext cx="8831436" cy="1181101"/>
            <a:chOff x="0" y="0"/>
            <a:chExt cx="8831434" cy="1181100"/>
          </a:xfrm>
        </p:grpSpPr>
        <p:sp>
          <p:nvSpPr>
            <p:cNvPr id="500" name="Shape 500"/>
            <p:cNvSpPr/>
            <p:nvPr/>
          </p:nvSpPr>
          <p:spPr>
            <a:xfrm>
              <a:off x="716134" y="344197"/>
              <a:ext cx="811530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各報、各媒體做大的新聞，大家繼續做。</a:t>
              </a:r>
            </a:p>
          </p:txBody>
        </p:sp>
        <p:sp>
          <p:nvSpPr>
            <p:cNvPr id="501" name="Shape 501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1</a:t>
              </a:r>
            </a:p>
          </p:txBody>
        </p:sp>
        <p:sp>
          <p:nvSpPr>
            <p:cNvPr id="502" name="Shape 502"/>
            <p:cNvSpPr/>
            <p:nvPr/>
          </p:nvSpPr>
          <p:spPr>
            <a:xfrm flipV="1">
              <a:off x="34380" y="485184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507" name="Group 507"/>
          <p:cNvGrpSpPr/>
          <p:nvPr/>
        </p:nvGrpSpPr>
        <p:grpSpPr>
          <a:xfrm>
            <a:off x="610516" y="4964579"/>
            <a:ext cx="3991316" cy="1181101"/>
            <a:chOff x="0" y="0"/>
            <a:chExt cx="3991315" cy="1181100"/>
          </a:xfrm>
        </p:grpSpPr>
        <p:sp>
          <p:nvSpPr>
            <p:cNvPr id="504" name="Shape 504"/>
            <p:cNvSpPr/>
            <p:nvPr/>
          </p:nvSpPr>
          <p:spPr>
            <a:xfrm>
              <a:off x="765515" y="241299"/>
              <a:ext cx="322580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即時重大新聞。</a:t>
              </a:r>
            </a:p>
          </p:txBody>
        </p:sp>
        <p:sp>
          <p:nvSpPr>
            <p:cNvPr id="505" name="Shape 505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2</a:t>
              </a:r>
            </a:p>
          </p:txBody>
        </p:sp>
        <p:sp>
          <p:nvSpPr>
            <p:cNvPr id="506" name="Shape 506"/>
            <p:cNvSpPr/>
            <p:nvPr/>
          </p:nvSpPr>
          <p:spPr>
            <a:xfrm flipV="1">
              <a:off x="135980" y="546090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511" name="Group 511"/>
          <p:cNvGrpSpPr/>
          <p:nvPr/>
        </p:nvGrpSpPr>
        <p:grpSpPr>
          <a:xfrm>
            <a:off x="610516" y="6618173"/>
            <a:ext cx="4897922" cy="1181101"/>
            <a:chOff x="0" y="0"/>
            <a:chExt cx="4897920" cy="1181100"/>
          </a:xfrm>
        </p:grpSpPr>
        <p:sp>
          <p:nvSpPr>
            <p:cNvPr id="508" name="Shape 508"/>
            <p:cNvSpPr/>
            <p:nvPr/>
          </p:nvSpPr>
          <p:spPr>
            <a:xfrm>
              <a:off x="783120" y="248765"/>
              <a:ext cx="411480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讀者想要看的新聞。</a:t>
              </a:r>
            </a:p>
          </p:txBody>
        </p:sp>
        <p:sp>
          <p:nvSpPr>
            <p:cNvPr id="509" name="Shape 509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3</a:t>
              </a:r>
            </a:p>
          </p:txBody>
        </p:sp>
        <p:sp>
          <p:nvSpPr>
            <p:cNvPr id="510" name="Shape 510"/>
            <p:cNvSpPr/>
            <p:nvPr/>
          </p:nvSpPr>
          <p:spPr>
            <a:xfrm flipV="1">
              <a:off x="97880" y="505396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512" name="Shape 512"/>
          <p:cNvSpPr/>
          <p:nvPr/>
        </p:nvSpPr>
        <p:spPr>
          <a:xfrm>
            <a:off x="3890833" y="4181521"/>
            <a:ext cx="65594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1105" indent="-421105">
              <a:buSzPct val="75000"/>
              <a:buChar char="•"/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C79"/>
                </a:solidFill>
              </a:rPr>
              <a:t> </a:t>
            </a:r>
          </a:p>
        </p:txBody>
      </p:sp>
      <p:sp>
        <p:nvSpPr>
          <p:cNvPr id="513" name="Shape 513"/>
          <p:cNvSpPr/>
          <p:nvPr/>
        </p:nvSpPr>
        <p:spPr>
          <a:xfrm>
            <a:off x="3472931" y="5819655"/>
            <a:ext cx="52770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1105" indent="-421105">
              <a:buSzPct val="75000"/>
              <a:buChar char="•"/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C79"/>
              </a:solidFill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3027812" y="7470655"/>
            <a:ext cx="65594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1105" indent="-421105">
              <a:buSzPct val="75000"/>
              <a:buChar char="•"/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C79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2" animBg="1" advAuto="0"/>
      <p:bldP spid="503" grpId="3" animBg="1" advAuto="0"/>
      <p:bldP spid="507" grpId="5" animBg="1" advAuto="0"/>
      <p:bldP spid="511" grpId="7" animBg="1" advAuto="0"/>
      <p:bldP spid="512" grpId="4" animBg="1" advAuto="0"/>
      <p:bldP spid="513" grpId="6" animBg="1" advAuto="0"/>
      <p:bldP spid="514" grpId="8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/>
        </p:nvSpPr>
        <p:spPr>
          <a:xfrm>
            <a:off x="235199" y="-8687"/>
            <a:ext cx="8590885" cy="6425830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483015" y="309530"/>
            <a:ext cx="2972794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3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FFFFFF"/>
                </a:solidFill>
              </a:rPr>
              <a:t>思考一下</a:t>
            </a:r>
          </a:p>
        </p:txBody>
      </p:sp>
      <p:grpSp>
        <p:nvGrpSpPr>
          <p:cNvPr id="521" name="Group 521"/>
          <p:cNvGrpSpPr/>
          <p:nvPr/>
        </p:nvGrpSpPr>
        <p:grpSpPr>
          <a:xfrm>
            <a:off x="839448" y="1144233"/>
            <a:ext cx="5430907" cy="1181101"/>
            <a:chOff x="0" y="0"/>
            <a:chExt cx="5430906" cy="1181100"/>
          </a:xfrm>
        </p:grpSpPr>
        <p:sp>
          <p:nvSpPr>
            <p:cNvPr id="518" name="Shape 518"/>
            <p:cNvSpPr/>
            <p:nvPr/>
          </p:nvSpPr>
          <p:spPr>
            <a:xfrm>
              <a:off x="871606" y="261721"/>
              <a:ext cx="455930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誰影響了新聞的產出？</a:t>
              </a:r>
            </a:p>
          </p:txBody>
        </p:sp>
        <p:sp>
          <p:nvSpPr>
            <p:cNvPr id="519" name="Shape 519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1</a:t>
              </a:r>
            </a:p>
          </p:txBody>
        </p:sp>
        <p:sp>
          <p:nvSpPr>
            <p:cNvPr id="520" name="Shape 520"/>
            <p:cNvSpPr/>
            <p:nvPr/>
          </p:nvSpPr>
          <p:spPr>
            <a:xfrm flipV="1">
              <a:off x="34380" y="485184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525" name="Group 525"/>
          <p:cNvGrpSpPr/>
          <p:nvPr/>
        </p:nvGrpSpPr>
        <p:grpSpPr>
          <a:xfrm>
            <a:off x="839448" y="2556527"/>
            <a:ext cx="7520184" cy="1295401"/>
            <a:chOff x="0" y="0"/>
            <a:chExt cx="7520182" cy="1295400"/>
          </a:xfrm>
        </p:grpSpPr>
        <p:sp>
          <p:nvSpPr>
            <p:cNvPr id="522" name="Shape 522"/>
            <p:cNvSpPr/>
            <p:nvPr/>
          </p:nvSpPr>
          <p:spPr>
            <a:xfrm>
              <a:off x="895301" y="0"/>
              <a:ext cx="6624882" cy="1295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我們討論的各種身分，在新聞產製過程中，扮演了甚麼樣的角色?</a:t>
              </a:r>
            </a:p>
          </p:txBody>
        </p:sp>
        <p:sp>
          <p:nvSpPr>
            <p:cNvPr id="523" name="Shape 523"/>
            <p:cNvSpPr/>
            <p:nvPr/>
          </p:nvSpPr>
          <p:spPr>
            <a:xfrm>
              <a:off x="0" y="0"/>
              <a:ext cx="615783" cy="1181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2</a:t>
              </a:r>
            </a:p>
          </p:txBody>
        </p:sp>
        <p:sp>
          <p:nvSpPr>
            <p:cNvPr id="524" name="Shape 524"/>
            <p:cNvSpPr/>
            <p:nvPr/>
          </p:nvSpPr>
          <p:spPr>
            <a:xfrm flipV="1">
              <a:off x="135980" y="546090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529" name="Group 529"/>
          <p:cNvGrpSpPr/>
          <p:nvPr/>
        </p:nvGrpSpPr>
        <p:grpSpPr>
          <a:xfrm>
            <a:off x="839448" y="3968822"/>
            <a:ext cx="7520184" cy="1452008"/>
            <a:chOff x="0" y="0"/>
            <a:chExt cx="7520182" cy="1452006"/>
          </a:xfrm>
        </p:grpSpPr>
        <p:sp>
          <p:nvSpPr>
            <p:cNvPr id="526" name="Shape 526"/>
            <p:cNvSpPr/>
            <p:nvPr/>
          </p:nvSpPr>
          <p:spPr>
            <a:xfrm>
              <a:off x="895301" y="156606"/>
              <a:ext cx="6624882" cy="129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只有這些人，就可以決定最後的新聞嗎?</a:t>
              </a:r>
            </a:p>
          </p:txBody>
        </p:sp>
        <p:sp>
          <p:nvSpPr>
            <p:cNvPr id="527" name="Shape 527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3</a:t>
              </a:r>
            </a:p>
          </p:txBody>
        </p:sp>
        <p:sp>
          <p:nvSpPr>
            <p:cNvPr id="528" name="Shape 528"/>
            <p:cNvSpPr/>
            <p:nvPr/>
          </p:nvSpPr>
          <p:spPr>
            <a:xfrm flipV="1">
              <a:off x="97880" y="505395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1" animBg="1" advAuto="0"/>
      <p:bldP spid="517" grpId="2" animBg="1" advAuto="0"/>
      <p:bldP spid="521" grpId="3" animBg="1" advAuto="0"/>
      <p:bldP spid="525" grpId="4" animBg="1" advAuto="0"/>
      <p:bldP spid="529" grpId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/>
          <p:nvPr/>
        </p:nvSpPr>
        <p:spPr>
          <a:xfrm>
            <a:off x="-38889" y="602739"/>
            <a:ext cx="13082579" cy="8624073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103509" y="231731"/>
            <a:ext cx="9306686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3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>
                <a:solidFill>
                  <a:srgbClr val="FFFFFF"/>
                </a:solidFill>
              </a:rPr>
              <a:t>還有哪些人會影響新聞產出？</a:t>
            </a:r>
          </a:p>
        </p:txBody>
      </p:sp>
      <p:sp>
        <p:nvSpPr>
          <p:cNvPr id="533" name="Shape 533"/>
          <p:cNvSpPr/>
          <p:nvPr/>
        </p:nvSpPr>
        <p:spPr>
          <a:xfrm>
            <a:off x="3532383" y="2623130"/>
            <a:ext cx="5940034" cy="5940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76200">
            <a:solidFill>
              <a:srgbClr val="11DBE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536" name="Group 536"/>
          <p:cNvGrpSpPr/>
          <p:nvPr/>
        </p:nvGrpSpPr>
        <p:grpSpPr>
          <a:xfrm>
            <a:off x="2138660" y="1702025"/>
            <a:ext cx="4658333" cy="1185667"/>
            <a:chOff x="0" y="0"/>
            <a:chExt cx="4658332" cy="1185665"/>
          </a:xfrm>
        </p:grpSpPr>
        <p:sp>
          <p:nvSpPr>
            <p:cNvPr id="534" name="Shape 534"/>
            <p:cNvSpPr/>
            <p:nvPr/>
          </p:nvSpPr>
          <p:spPr>
            <a:xfrm>
              <a:off x="0" y="0"/>
              <a:ext cx="4658333" cy="1185666"/>
            </a:xfrm>
            <a:prstGeom prst="rect">
              <a:avLst/>
            </a:prstGeom>
            <a:solidFill>
              <a:srgbClr val="FF2F92">
                <a:alpha val="6509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>
                  <a:solidFill>
                    <a:srgbClr val="7BDB45"/>
                  </a:solidFill>
                </a:defRPr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3198" y="307082"/>
              <a:ext cx="4025901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274320" indent="-274320" algn="l" defTabSz="457200">
                <a:defRPr sz="28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中時頭版的老闆傳記介紹</a:t>
              </a:r>
            </a:p>
          </p:txBody>
        </p:sp>
      </p:grpSp>
      <p:grpSp>
        <p:nvGrpSpPr>
          <p:cNvPr id="539" name="Group 539"/>
          <p:cNvGrpSpPr/>
          <p:nvPr/>
        </p:nvGrpSpPr>
        <p:grpSpPr>
          <a:xfrm>
            <a:off x="5944735" y="1333100"/>
            <a:ext cx="1739901" cy="1923614"/>
            <a:chOff x="0" y="131"/>
            <a:chExt cx="1739900" cy="1923613"/>
          </a:xfrm>
        </p:grpSpPr>
        <p:pic>
          <p:nvPicPr>
            <p:cNvPr id="537" name="pasted-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546" y="131"/>
              <a:ext cx="1722808" cy="1923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8" name="Shape 538"/>
            <p:cNvSpPr/>
            <p:nvPr/>
          </p:nvSpPr>
          <p:spPr>
            <a:xfrm>
              <a:off x="0" y="1277341"/>
              <a:ext cx="1739900" cy="508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sz="3200"/>
                <a:t>報社老闆</a:t>
              </a:r>
            </a:p>
          </p:txBody>
        </p:sp>
      </p:grpSp>
      <p:grpSp>
        <p:nvGrpSpPr>
          <p:cNvPr id="542" name="Group 542"/>
          <p:cNvGrpSpPr/>
          <p:nvPr/>
        </p:nvGrpSpPr>
        <p:grpSpPr>
          <a:xfrm>
            <a:off x="8669535" y="4633757"/>
            <a:ext cx="4074129" cy="1185666"/>
            <a:chOff x="0" y="0"/>
            <a:chExt cx="4074127" cy="1185665"/>
          </a:xfrm>
        </p:grpSpPr>
        <p:sp>
          <p:nvSpPr>
            <p:cNvPr id="540" name="Shape 540"/>
            <p:cNvSpPr/>
            <p:nvPr/>
          </p:nvSpPr>
          <p:spPr>
            <a:xfrm>
              <a:off x="0" y="0"/>
              <a:ext cx="4074128" cy="1185666"/>
            </a:xfrm>
            <a:prstGeom prst="rect">
              <a:avLst/>
            </a:prstGeom>
            <a:solidFill>
              <a:srgbClr val="1497FC">
                <a:alpha val="8811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>
                  <a:solidFill>
                    <a:srgbClr val="1497FC"/>
                  </a:solidFill>
                </a:defRPr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675175" y="307082"/>
              <a:ext cx="3375299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274320" indent="-274320" algn="l" defTabSz="457200">
                <a:defRPr sz="28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7-11飲料千面人事件</a:t>
              </a:r>
            </a:p>
          </p:txBody>
        </p:sp>
      </p:grpSp>
      <p:grpSp>
        <p:nvGrpSpPr>
          <p:cNvPr id="545" name="Group 545"/>
          <p:cNvGrpSpPr/>
          <p:nvPr/>
        </p:nvGrpSpPr>
        <p:grpSpPr>
          <a:xfrm>
            <a:off x="7720919" y="3971750"/>
            <a:ext cx="1689274" cy="1886010"/>
            <a:chOff x="71" y="135"/>
            <a:chExt cx="1689272" cy="1886009"/>
          </a:xfrm>
        </p:grpSpPr>
        <p:pic>
          <p:nvPicPr>
            <p:cNvPr id="543" name="pasted-image.png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1" y="135"/>
              <a:ext cx="1689274" cy="18860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4" name="Shape 544"/>
            <p:cNvSpPr/>
            <p:nvPr/>
          </p:nvSpPr>
          <p:spPr>
            <a:xfrm>
              <a:off x="177958" y="1240277"/>
              <a:ext cx="1333501" cy="508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sz="3200"/>
                <a:t>廣告主</a:t>
              </a:r>
            </a:p>
          </p:txBody>
        </p:sp>
      </p:grpSp>
      <p:grpSp>
        <p:nvGrpSpPr>
          <p:cNvPr id="548" name="Group 548"/>
          <p:cNvGrpSpPr/>
          <p:nvPr/>
        </p:nvGrpSpPr>
        <p:grpSpPr>
          <a:xfrm>
            <a:off x="8206193" y="7235929"/>
            <a:ext cx="3375300" cy="1185668"/>
            <a:chOff x="0" y="0"/>
            <a:chExt cx="3375298" cy="1185666"/>
          </a:xfrm>
        </p:grpSpPr>
        <p:sp>
          <p:nvSpPr>
            <p:cNvPr id="546" name="Shape 546"/>
            <p:cNvSpPr/>
            <p:nvPr/>
          </p:nvSpPr>
          <p:spPr>
            <a:xfrm>
              <a:off x="0" y="0"/>
              <a:ext cx="3375298" cy="1185666"/>
            </a:xfrm>
            <a:prstGeom prst="rect">
              <a:avLst/>
            </a:prstGeom>
            <a:solidFill>
              <a:srgbClr val="7BDB45">
                <a:alpha val="7482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>
                  <a:solidFill>
                    <a:srgbClr val="7BDB45"/>
                  </a:solidFill>
                </a:defRPr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735313" y="326093"/>
              <a:ext cx="2616099" cy="533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274320" indent="-274320" algn="l" defTabSz="457200">
                <a:defRPr sz="28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 dirty="0" err="1">
                  <a:solidFill>
                    <a:srgbClr val="FFFFFF"/>
                  </a:solidFill>
                </a:rPr>
                <a:t>藍綠新聞的選</a:t>
              </a:r>
              <a:r>
                <a:rPr lang="zh-TW" altLang="en-US" sz="2800" dirty="0">
                  <a:solidFill>
                    <a:srgbClr val="FFFFFF"/>
                  </a:solidFill>
                </a:rPr>
                <a:t>擇</a:t>
              </a:r>
              <a:endParaRPr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51" name="Group 551"/>
          <p:cNvGrpSpPr/>
          <p:nvPr/>
        </p:nvGrpSpPr>
        <p:grpSpPr>
          <a:xfrm>
            <a:off x="342981" y="4121036"/>
            <a:ext cx="3375299" cy="1185666"/>
            <a:chOff x="0" y="0"/>
            <a:chExt cx="3375297" cy="1185665"/>
          </a:xfrm>
        </p:grpSpPr>
        <p:sp>
          <p:nvSpPr>
            <p:cNvPr id="549" name="Shape 549"/>
            <p:cNvSpPr/>
            <p:nvPr/>
          </p:nvSpPr>
          <p:spPr>
            <a:xfrm>
              <a:off x="0" y="0"/>
              <a:ext cx="3375298" cy="1185666"/>
            </a:xfrm>
            <a:prstGeom prst="rect">
              <a:avLst/>
            </a:prstGeom>
            <a:solidFill>
              <a:srgbClr val="D783FF">
                <a:alpha val="7482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>
                  <a:solidFill>
                    <a:srgbClr val="7BDB45"/>
                  </a:solidFill>
                </a:defRPr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74936" y="307082"/>
              <a:ext cx="2247901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274320" indent="-274320" algn="l" defTabSz="457200">
                <a:defRPr sz="28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蘋果日報為例</a:t>
              </a:r>
            </a:p>
          </p:txBody>
        </p:sp>
      </p:grpSp>
      <p:grpSp>
        <p:nvGrpSpPr>
          <p:cNvPr id="554" name="Group 554"/>
          <p:cNvGrpSpPr/>
          <p:nvPr/>
        </p:nvGrpSpPr>
        <p:grpSpPr>
          <a:xfrm>
            <a:off x="827407" y="6903582"/>
            <a:ext cx="3101211" cy="1185666"/>
            <a:chOff x="0" y="0"/>
            <a:chExt cx="3101210" cy="1185665"/>
          </a:xfrm>
        </p:grpSpPr>
        <p:sp>
          <p:nvSpPr>
            <p:cNvPr id="552" name="Shape 552"/>
            <p:cNvSpPr/>
            <p:nvPr/>
          </p:nvSpPr>
          <p:spPr>
            <a:xfrm>
              <a:off x="0" y="0"/>
              <a:ext cx="3101211" cy="1185666"/>
            </a:xfrm>
            <a:prstGeom prst="rect">
              <a:avLst/>
            </a:prstGeom>
            <a:solidFill>
              <a:srgbClr val="FF8AD8">
                <a:alpha val="7482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>
                  <a:solidFill>
                    <a:srgbClr val="7BDB45"/>
                  </a:solidFill>
                </a:defRPr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40548" y="307082"/>
              <a:ext cx="2247901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274320" indent="-274320" algn="l" defTabSz="457200">
                <a:defRPr sz="28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宗教、政黨等</a:t>
              </a:r>
            </a:p>
          </p:txBody>
        </p:sp>
      </p:grpSp>
      <p:grpSp>
        <p:nvGrpSpPr>
          <p:cNvPr id="557" name="Group 557"/>
          <p:cNvGrpSpPr/>
          <p:nvPr/>
        </p:nvGrpSpPr>
        <p:grpSpPr>
          <a:xfrm>
            <a:off x="7278228" y="6553466"/>
            <a:ext cx="1739901" cy="1886007"/>
            <a:chOff x="0" y="135"/>
            <a:chExt cx="1739900" cy="1886006"/>
          </a:xfrm>
        </p:grpSpPr>
        <p:pic>
          <p:nvPicPr>
            <p:cNvPr id="555" name="pasted-image.png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5500" y="135"/>
              <a:ext cx="1688900" cy="18860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6" name="Shape 556"/>
            <p:cNvSpPr/>
            <p:nvPr/>
          </p:nvSpPr>
          <p:spPr>
            <a:xfrm>
              <a:off x="0" y="1266794"/>
              <a:ext cx="1739900" cy="508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sz="3200"/>
                <a:t>政治形態</a:t>
              </a:r>
            </a:p>
          </p:txBody>
        </p:sp>
      </p:grpSp>
      <p:grpSp>
        <p:nvGrpSpPr>
          <p:cNvPr id="560" name="Group 560"/>
          <p:cNvGrpSpPr/>
          <p:nvPr/>
        </p:nvGrpSpPr>
        <p:grpSpPr>
          <a:xfrm>
            <a:off x="3082647" y="6244758"/>
            <a:ext cx="1739901" cy="1886010"/>
            <a:chOff x="0" y="135"/>
            <a:chExt cx="1739900" cy="1886008"/>
          </a:xfrm>
        </p:grpSpPr>
        <p:pic>
          <p:nvPicPr>
            <p:cNvPr id="558" name="pasted-image.png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5313" y="135"/>
              <a:ext cx="1689274" cy="1886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9" name="Shape 559"/>
            <p:cNvSpPr/>
            <p:nvPr/>
          </p:nvSpPr>
          <p:spPr>
            <a:xfrm>
              <a:off x="0" y="1288095"/>
              <a:ext cx="1739900" cy="508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sz="3200"/>
                <a:t>利益團體</a:t>
              </a:r>
            </a:p>
          </p:txBody>
        </p:sp>
      </p:grpSp>
      <p:grpSp>
        <p:nvGrpSpPr>
          <p:cNvPr id="563" name="Group 563"/>
          <p:cNvGrpSpPr/>
          <p:nvPr/>
        </p:nvGrpSpPr>
        <p:grpSpPr>
          <a:xfrm>
            <a:off x="2661901" y="3403721"/>
            <a:ext cx="1739901" cy="1886007"/>
            <a:chOff x="0" y="135"/>
            <a:chExt cx="1739900" cy="1886006"/>
          </a:xfrm>
        </p:grpSpPr>
        <p:pic>
          <p:nvPicPr>
            <p:cNvPr id="561" name="pasted-image.png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5500" y="135"/>
              <a:ext cx="1688900" cy="18860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2" name="Shape 562"/>
            <p:cNvSpPr/>
            <p:nvPr/>
          </p:nvSpPr>
          <p:spPr>
            <a:xfrm>
              <a:off x="0" y="1276586"/>
              <a:ext cx="1739900" cy="508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sz="3200"/>
                <a:t>讀者回饋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" grpId="1" animBg="1" advAuto="0"/>
      <p:bldP spid="532" grpId="2" animBg="1" advAuto="0"/>
      <p:bldP spid="533" grpId="3" animBg="1" advAuto="0"/>
      <p:bldP spid="536" grpId="5" animBg="1" advAuto="0"/>
      <p:bldP spid="539" grpId="4" animBg="1" advAuto="0"/>
      <p:bldP spid="542" grpId="9" animBg="1" advAuto="0"/>
      <p:bldP spid="545" grpId="8" animBg="1" advAuto="0"/>
      <p:bldP spid="548" grpId="13" animBg="1" advAuto="0"/>
      <p:bldP spid="551" grpId="7" animBg="1" advAuto="0"/>
      <p:bldP spid="554" grpId="11" animBg="1" advAuto="0"/>
      <p:bldP spid="557" grpId="12" animBg="1" advAuto="0"/>
      <p:bldP spid="560" grpId="10" animBg="1" advAuto="0"/>
      <p:bldP spid="563" grpId="6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/>
        </p:nvSpPr>
        <p:spPr>
          <a:xfrm>
            <a:off x="-17806" y="2643871"/>
            <a:ext cx="8422217" cy="6667960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187843" y="2357197"/>
            <a:ext cx="8610522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3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>
                <a:solidFill>
                  <a:srgbClr val="FFFFFF"/>
                </a:solidFill>
              </a:rPr>
              <a:t>記者在新聞產製中的角色？</a:t>
            </a:r>
          </a:p>
        </p:txBody>
      </p:sp>
      <p:grpSp>
        <p:nvGrpSpPr>
          <p:cNvPr id="570" name="Group 570"/>
          <p:cNvGrpSpPr/>
          <p:nvPr/>
        </p:nvGrpSpPr>
        <p:grpSpPr>
          <a:xfrm>
            <a:off x="607528" y="3542791"/>
            <a:ext cx="7763341" cy="1181101"/>
            <a:chOff x="0" y="0"/>
            <a:chExt cx="7763340" cy="1181100"/>
          </a:xfrm>
        </p:grpSpPr>
        <p:sp>
          <p:nvSpPr>
            <p:cNvPr id="567" name="Shape 567"/>
            <p:cNvSpPr/>
            <p:nvPr/>
          </p:nvSpPr>
          <p:spPr>
            <a:xfrm>
              <a:off x="884306" y="261722"/>
              <a:ext cx="6879035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腦殘的到底是誰? 誰讓新聞變腦殘?</a:t>
              </a:r>
            </a:p>
          </p:txBody>
        </p:sp>
        <p:sp>
          <p:nvSpPr>
            <p:cNvPr id="568" name="Shape 568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1</a:t>
              </a:r>
            </a:p>
          </p:txBody>
        </p:sp>
        <p:sp>
          <p:nvSpPr>
            <p:cNvPr id="569" name="Shape 569"/>
            <p:cNvSpPr/>
            <p:nvPr/>
          </p:nvSpPr>
          <p:spPr>
            <a:xfrm flipV="1">
              <a:off x="34380" y="485184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574" name="Group 574"/>
          <p:cNvGrpSpPr/>
          <p:nvPr/>
        </p:nvGrpSpPr>
        <p:grpSpPr>
          <a:xfrm>
            <a:off x="607528" y="4955085"/>
            <a:ext cx="7520184" cy="1181101"/>
            <a:chOff x="0" y="0"/>
            <a:chExt cx="7520182" cy="1181100"/>
          </a:xfrm>
        </p:grpSpPr>
        <p:sp>
          <p:nvSpPr>
            <p:cNvPr id="571" name="Shape 571"/>
            <p:cNvSpPr/>
            <p:nvPr/>
          </p:nvSpPr>
          <p:spPr>
            <a:xfrm>
              <a:off x="895301" y="298449"/>
              <a:ext cx="6624882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為什麼會出現腦殘的新聞?</a:t>
              </a:r>
            </a:p>
          </p:txBody>
        </p:sp>
        <p:sp>
          <p:nvSpPr>
            <p:cNvPr id="572" name="Shape 572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2</a:t>
              </a:r>
            </a:p>
          </p:txBody>
        </p:sp>
        <p:sp>
          <p:nvSpPr>
            <p:cNvPr id="573" name="Shape 573"/>
            <p:cNvSpPr/>
            <p:nvPr/>
          </p:nvSpPr>
          <p:spPr>
            <a:xfrm flipV="1">
              <a:off x="135980" y="546090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578" name="Group 578"/>
          <p:cNvGrpSpPr/>
          <p:nvPr/>
        </p:nvGrpSpPr>
        <p:grpSpPr>
          <a:xfrm>
            <a:off x="607528" y="6367380"/>
            <a:ext cx="6967426" cy="1181101"/>
            <a:chOff x="0" y="0"/>
            <a:chExt cx="6967425" cy="1181100"/>
          </a:xfrm>
        </p:grpSpPr>
        <p:sp>
          <p:nvSpPr>
            <p:cNvPr id="575" name="Shape 575"/>
            <p:cNvSpPr/>
            <p:nvPr/>
          </p:nvSpPr>
          <p:spPr>
            <a:xfrm>
              <a:off x="859320" y="248765"/>
              <a:ext cx="6108106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新聞內容真的讓人覺得腦殘嗎?</a:t>
              </a:r>
            </a:p>
          </p:txBody>
        </p:sp>
        <p:sp>
          <p:nvSpPr>
            <p:cNvPr id="576" name="Shape 576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3</a:t>
              </a:r>
            </a:p>
          </p:txBody>
        </p:sp>
        <p:sp>
          <p:nvSpPr>
            <p:cNvPr id="577" name="Shape 577"/>
            <p:cNvSpPr/>
            <p:nvPr/>
          </p:nvSpPr>
          <p:spPr>
            <a:xfrm flipV="1">
              <a:off x="97880" y="505395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582" name="Group 582"/>
          <p:cNvGrpSpPr/>
          <p:nvPr/>
        </p:nvGrpSpPr>
        <p:grpSpPr>
          <a:xfrm>
            <a:off x="607528" y="7637380"/>
            <a:ext cx="4974122" cy="1181101"/>
            <a:chOff x="0" y="0"/>
            <a:chExt cx="4974120" cy="1181100"/>
          </a:xfrm>
        </p:grpSpPr>
        <p:sp>
          <p:nvSpPr>
            <p:cNvPr id="579" name="Shape 579"/>
            <p:cNvSpPr/>
            <p:nvPr/>
          </p:nvSpPr>
          <p:spPr>
            <a:xfrm>
              <a:off x="859320" y="248765"/>
              <a:ext cx="411480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舉例「腦殘」新聞。</a:t>
              </a:r>
            </a:p>
          </p:txBody>
        </p:sp>
        <p:sp>
          <p:nvSpPr>
            <p:cNvPr id="580" name="Shape 580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4</a:t>
              </a:r>
            </a:p>
          </p:txBody>
        </p:sp>
        <p:sp>
          <p:nvSpPr>
            <p:cNvPr id="581" name="Shape 581"/>
            <p:cNvSpPr/>
            <p:nvPr/>
          </p:nvSpPr>
          <p:spPr>
            <a:xfrm flipV="1">
              <a:off x="97880" y="505395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1" animBg="1" advAuto="0"/>
      <p:bldP spid="566" grpId="2" animBg="1" advAuto="0"/>
      <p:bldP spid="570" grpId="3" animBg="1" advAuto="0"/>
      <p:bldP spid="574" grpId="4" animBg="1" advAuto="0"/>
      <p:bldP spid="578" grpId="5" animBg="1" advAuto="0"/>
      <p:bldP spid="582" grpId="6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2899127" y="992871"/>
            <a:ext cx="10108910" cy="5023435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585" name="Shape 585"/>
          <p:cNvSpPr/>
          <p:nvPr/>
        </p:nvSpPr>
        <p:spPr>
          <a:xfrm>
            <a:off x="3146943" y="706197"/>
            <a:ext cx="9279614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3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>
                <a:solidFill>
                  <a:srgbClr val="FFFFFF"/>
                </a:solidFill>
              </a:rPr>
              <a:t> 記者能躲過新聞室的控制嗎？</a:t>
            </a:r>
          </a:p>
        </p:txBody>
      </p:sp>
      <p:grpSp>
        <p:nvGrpSpPr>
          <p:cNvPr id="589" name="Group 589"/>
          <p:cNvGrpSpPr/>
          <p:nvPr/>
        </p:nvGrpSpPr>
        <p:grpSpPr>
          <a:xfrm>
            <a:off x="3566628" y="1637791"/>
            <a:ext cx="5785912" cy="1181101"/>
            <a:chOff x="0" y="0"/>
            <a:chExt cx="5785910" cy="1181100"/>
          </a:xfrm>
        </p:grpSpPr>
        <p:sp>
          <p:nvSpPr>
            <p:cNvPr id="586" name="Shape 586"/>
            <p:cNvSpPr/>
            <p:nvPr/>
          </p:nvSpPr>
          <p:spPr>
            <a:xfrm>
              <a:off x="1011306" y="261722"/>
              <a:ext cx="4774605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甚麼是「新聞室控制」?</a:t>
              </a:r>
            </a:p>
          </p:txBody>
        </p:sp>
        <p:sp>
          <p:nvSpPr>
            <p:cNvPr id="587" name="Shape 587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1</a:t>
              </a:r>
            </a:p>
          </p:txBody>
        </p:sp>
        <p:sp>
          <p:nvSpPr>
            <p:cNvPr id="588" name="Shape 588"/>
            <p:cNvSpPr/>
            <p:nvPr/>
          </p:nvSpPr>
          <p:spPr>
            <a:xfrm flipV="1">
              <a:off x="34380" y="485184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593" name="Group 593"/>
          <p:cNvGrpSpPr/>
          <p:nvPr/>
        </p:nvGrpSpPr>
        <p:grpSpPr>
          <a:xfrm>
            <a:off x="3566628" y="2796085"/>
            <a:ext cx="9110340" cy="1181101"/>
            <a:chOff x="0" y="0"/>
            <a:chExt cx="9110339" cy="1181100"/>
          </a:xfrm>
        </p:grpSpPr>
        <p:sp>
          <p:nvSpPr>
            <p:cNvPr id="590" name="Shape 590"/>
            <p:cNvSpPr/>
            <p:nvPr/>
          </p:nvSpPr>
          <p:spPr>
            <a:xfrm>
              <a:off x="1009601" y="298450"/>
              <a:ext cx="8100739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甚麼樣的記者可以躲過「新聞室控制」?</a:t>
              </a:r>
            </a:p>
          </p:txBody>
        </p:sp>
        <p:sp>
          <p:nvSpPr>
            <p:cNvPr id="591" name="Shape 591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2</a:t>
              </a:r>
            </a:p>
          </p:txBody>
        </p:sp>
        <p:sp>
          <p:nvSpPr>
            <p:cNvPr id="592" name="Shape 592"/>
            <p:cNvSpPr/>
            <p:nvPr/>
          </p:nvSpPr>
          <p:spPr>
            <a:xfrm flipV="1">
              <a:off x="135980" y="546090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597" name="Group 597"/>
          <p:cNvGrpSpPr/>
          <p:nvPr/>
        </p:nvGrpSpPr>
        <p:grpSpPr>
          <a:xfrm>
            <a:off x="3630128" y="4081380"/>
            <a:ext cx="6912117" cy="1181101"/>
            <a:chOff x="0" y="0"/>
            <a:chExt cx="6912116" cy="1181100"/>
          </a:xfrm>
        </p:grpSpPr>
        <p:sp>
          <p:nvSpPr>
            <p:cNvPr id="594" name="Shape 594"/>
            <p:cNvSpPr/>
            <p:nvPr/>
          </p:nvSpPr>
          <p:spPr>
            <a:xfrm>
              <a:off x="1019316" y="241299"/>
              <a:ext cx="589280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寫出獨家與頭版頭新聞的記者</a:t>
              </a:r>
            </a:p>
          </p:txBody>
        </p:sp>
        <p:sp>
          <p:nvSpPr>
            <p:cNvPr id="595" name="Shape 595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3</a:t>
              </a:r>
            </a:p>
          </p:txBody>
        </p:sp>
        <p:sp>
          <p:nvSpPr>
            <p:cNvPr id="596" name="Shape 596"/>
            <p:cNvSpPr/>
            <p:nvPr/>
          </p:nvSpPr>
          <p:spPr>
            <a:xfrm flipV="1">
              <a:off x="97880" y="505395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598" name="Shape 598"/>
          <p:cNvSpPr/>
          <p:nvPr/>
        </p:nvSpPr>
        <p:spPr>
          <a:xfrm>
            <a:off x="4761084" y="5056811"/>
            <a:ext cx="4650206" cy="55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1105" indent="-421105">
              <a:buSzPct val="75000"/>
              <a:buChar char="•"/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C79"/>
                </a:solidFill>
              </a:rPr>
              <a:t>失業率和經濟成長率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" grpId="1" animBg="1" advAuto="0"/>
      <p:bldP spid="585" grpId="2" animBg="1" advAuto="0"/>
      <p:bldP spid="589" grpId="3" animBg="1" advAuto="0"/>
      <p:bldP spid="593" grpId="4" animBg="1" advAuto="0"/>
      <p:bldP spid="597" grpId="5" animBg="1" advAuto="0"/>
      <p:bldP spid="598" grpId="6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/>
          <p:nvPr/>
        </p:nvSpPr>
        <p:spPr>
          <a:xfrm>
            <a:off x="2899127" y="992871"/>
            <a:ext cx="10108910" cy="6204120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01" name="Shape 601"/>
          <p:cNvSpPr/>
          <p:nvPr/>
        </p:nvSpPr>
        <p:spPr>
          <a:xfrm>
            <a:off x="3146943" y="669997"/>
            <a:ext cx="8770803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3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FFFFFF"/>
                </a:solidFill>
              </a:rPr>
              <a:t>現在的新聞出了甚麼問題？</a:t>
            </a:r>
          </a:p>
        </p:txBody>
      </p:sp>
      <p:grpSp>
        <p:nvGrpSpPr>
          <p:cNvPr id="605" name="Group 605"/>
          <p:cNvGrpSpPr/>
          <p:nvPr/>
        </p:nvGrpSpPr>
        <p:grpSpPr>
          <a:xfrm>
            <a:off x="3566628" y="1637791"/>
            <a:ext cx="5748407" cy="1181101"/>
            <a:chOff x="0" y="0"/>
            <a:chExt cx="5748406" cy="1181100"/>
          </a:xfrm>
        </p:grpSpPr>
        <p:sp>
          <p:nvSpPr>
            <p:cNvPr id="602" name="Shape 602"/>
            <p:cNvSpPr/>
            <p:nvPr/>
          </p:nvSpPr>
          <p:spPr>
            <a:xfrm>
              <a:off x="1011306" y="261722"/>
              <a:ext cx="473710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 defTabSz="45720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從記者的</a:t>
              </a:r>
              <a:r>
                <a:rPr sz="4200">
                  <a:solidFill>
                    <a:srgbClr val="FFFFFF"/>
                  </a:solidFill>
                  <a:latin typeface="Heiti TC Medium"/>
                  <a:ea typeface="Heiti TC Medium"/>
                  <a:cs typeface="Heiti TC Medium"/>
                  <a:sym typeface="Heiti TC Medium"/>
                </a:rPr>
                <a:t>勞動</a:t>
              </a:r>
              <a:r>
                <a:rPr sz="35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過程談起</a:t>
              </a:r>
            </a:p>
          </p:txBody>
        </p:sp>
        <p:sp>
          <p:nvSpPr>
            <p:cNvPr id="603" name="Shape 603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1</a:t>
              </a:r>
            </a:p>
          </p:txBody>
        </p:sp>
        <p:sp>
          <p:nvSpPr>
            <p:cNvPr id="604" name="Shape 604"/>
            <p:cNvSpPr/>
            <p:nvPr/>
          </p:nvSpPr>
          <p:spPr>
            <a:xfrm flipV="1">
              <a:off x="34380" y="485184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609" name="Group 609"/>
          <p:cNvGrpSpPr/>
          <p:nvPr/>
        </p:nvGrpSpPr>
        <p:grpSpPr>
          <a:xfrm>
            <a:off x="3579079" y="3209230"/>
            <a:ext cx="9110340" cy="1181101"/>
            <a:chOff x="0" y="0"/>
            <a:chExt cx="9110339" cy="1181100"/>
          </a:xfrm>
        </p:grpSpPr>
        <p:sp>
          <p:nvSpPr>
            <p:cNvPr id="606" name="Shape 606"/>
            <p:cNvSpPr/>
            <p:nvPr/>
          </p:nvSpPr>
          <p:spPr>
            <a:xfrm>
              <a:off x="1009601" y="298449"/>
              <a:ext cx="8100739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l" defTabSz="45720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從新聞的</a:t>
              </a:r>
              <a:r>
                <a:rPr sz="4200">
                  <a:solidFill>
                    <a:srgbClr val="FFFFFF"/>
                  </a:solidFill>
                  <a:latin typeface="Heiti TC Medium"/>
                  <a:ea typeface="Heiti TC Medium"/>
                  <a:cs typeface="Heiti TC Medium"/>
                  <a:sym typeface="Heiti TC Medium"/>
                </a:rPr>
                <a:t>選擇</a:t>
              </a:r>
              <a:r>
                <a:rPr sz="35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談起</a:t>
              </a:r>
            </a:p>
          </p:txBody>
        </p:sp>
        <p:sp>
          <p:nvSpPr>
            <p:cNvPr id="607" name="Shape 607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2</a:t>
              </a:r>
            </a:p>
          </p:txBody>
        </p:sp>
        <p:sp>
          <p:nvSpPr>
            <p:cNvPr id="608" name="Shape 608"/>
            <p:cNvSpPr/>
            <p:nvPr/>
          </p:nvSpPr>
          <p:spPr>
            <a:xfrm flipV="1">
              <a:off x="135980" y="546090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613" name="Group 613"/>
          <p:cNvGrpSpPr/>
          <p:nvPr/>
        </p:nvGrpSpPr>
        <p:grpSpPr>
          <a:xfrm>
            <a:off x="3595411" y="4920369"/>
            <a:ext cx="4867417" cy="1181101"/>
            <a:chOff x="0" y="0"/>
            <a:chExt cx="4867416" cy="1181100"/>
          </a:xfrm>
        </p:grpSpPr>
        <p:sp>
          <p:nvSpPr>
            <p:cNvPr id="610" name="Shape 610"/>
            <p:cNvSpPr/>
            <p:nvPr/>
          </p:nvSpPr>
          <p:spPr>
            <a:xfrm>
              <a:off x="1019316" y="241299"/>
              <a:ext cx="384810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 defTabSz="45720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從新聞的</a:t>
              </a:r>
              <a:r>
                <a:rPr sz="4200">
                  <a:solidFill>
                    <a:srgbClr val="FFFFFF"/>
                  </a:solidFill>
                  <a:latin typeface="Heiti TC Medium"/>
                  <a:ea typeface="Heiti TC Medium"/>
                  <a:cs typeface="Heiti TC Medium"/>
                  <a:sym typeface="Heiti TC Medium"/>
                </a:rPr>
                <a:t>來源</a:t>
              </a:r>
              <a:r>
                <a:rPr sz="35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談起</a:t>
              </a:r>
            </a:p>
          </p:txBody>
        </p:sp>
        <p:sp>
          <p:nvSpPr>
            <p:cNvPr id="611" name="Shape 611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3</a:t>
              </a:r>
            </a:p>
          </p:txBody>
        </p:sp>
        <p:sp>
          <p:nvSpPr>
            <p:cNvPr id="612" name="Shape 612"/>
            <p:cNvSpPr/>
            <p:nvPr/>
          </p:nvSpPr>
          <p:spPr>
            <a:xfrm flipV="1">
              <a:off x="97880" y="505395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614" name="Shape 614"/>
          <p:cNvSpPr/>
          <p:nvPr/>
        </p:nvSpPr>
        <p:spPr>
          <a:xfrm>
            <a:off x="3641641" y="2633214"/>
            <a:ext cx="605293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1105" indent="-421105">
              <a:buSzPct val="75000"/>
              <a:buChar char="•"/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C79"/>
                </a:solidFill>
              </a:rPr>
              <a:t>即時新聞的衝擊</a:t>
            </a:r>
            <a:r>
              <a:rPr lang="zh-TW" altLang="en-US" sz="3600" dirty="0">
                <a:solidFill>
                  <a:srgbClr val="FFFC79"/>
                </a:solidFill>
              </a:rPr>
              <a:t>、網頁小編</a:t>
            </a:r>
            <a:endParaRPr sz="3600" dirty="0">
              <a:solidFill>
                <a:srgbClr val="FFFC79"/>
              </a:solidFill>
            </a:endParaRPr>
          </a:p>
        </p:txBody>
      </p:sp>
      <p:sp>
        <p:nvSpPr>
          <p:cNvPr id="615" name="Shape 615"/>
          <p:cNvSpPr/>
          <p:nvPr/>
        </p:nvSpPr>
        <p:spPr>
          <a:xfrm>
            <a:off x="4764828" y="4211620"/>
            <a:ext cx="66061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1105" indent="-421105">
              <a:buSzPct val="75000"/>
              <a:buChar char="•"/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C79"/>
                </a:solidFill>
              </a:rPr>
              <a:t> 重國內輕國際、重瑣碎輕深度</a:t>
            </a:r>
          </a:p>
        </p:txBody>
      </p:sp>
      <p:sp>
        <p:nvSpPr>
          <p:cNvPr id="616" name="Shape 616"/>
          <p:cNvSpPr/>
          <p:nvPr/>
        </p:nvSpPr>
        <p:spPr>
          <a:xfrm>
            <a:off x="4817217" y="5188148"/>
            <a:ext cx="724698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21105" indent="-421105" algn="l">
              <a:buSzPct val="75000"/>
              <a:buChar char="•"/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n-US" sz="3600" dirty="0">
              <a:solidFill>
                <a:srgbClr val="FFFC7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C79"/>
                </a:solidFill>
              </a:rPr>
              <a:t>路人、行車記錄器、記者自己的表演想像</a:t>
            </a:r>
            <a:r>
              <a:rPr lang="zh-TW" altLang="en-US" sz="3600" dirty="0">
                <a:solidFill>
                  <a:srgbClr val="FFFC79"/>
                </a:solidFill>
              </a:rPr>
              <a:t>（三器：行車記錄器、網路瀏覽器、監視器）</a:t>
            </a:r>
            <a:endParaRPr sz="3600" dirty="0">
              <a:solidFill>
                <a:srgbClr val="FFFC7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1" animBg="1" advAuto="0"/>
      <p:bldP spid="601" grpId="2" animBg="1" advAuto="0"/>
      <p:bldP spid="605" grpId="3" animBg="1" advAuto="0"/>
      <p:bldP spid="609" grpId="5" animBg="1" advAuto="0"/>
      <p:bldP spid="613" grpId="7" animBg="1" advAuto="0"/>
      <p:bldP spid="614" grpId="4" animBg="1" advAuto="0"/>
      <p:bldP spid="615" grpId="6" animBg="1" advAuto="0"/>
      <p:bldP spid="616" grpId="8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/>
          <p:nvPr/>
        </p:nvSpPr>
        <p:spPr>
          <a:xfrm>
            <a:off x="3840505" y="1315102"/>
            <a:ext cx="9202313" cy="7637809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19" name="Shape 619"/>
          <p:cNvSpPr/>
          <p:nvPr/>
        </p:nvSpPr>
        <p:spPr>
          <a:xfrm>
            <a:off x="4103760" y="1066291"/>
            <a:ext cx="907249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3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FFFFFF"/>
                </a:solidFill>
              </a:rPr>
              <a:t>快、快、快，快出甚麼問題？</a:t>
            </a:r>
          </a:p>
        </p:txBody>
      </p:sp>
      <p:grpSp>
        <p:nvGrpSpPr>
          <p:cNvPr id="623" name="Group 623"/>
          <p:cNvGrpSpPr/>
          <p:nvPr/>
        </p:nvGrpSpPr>
        <p:grpSpPr>
          <a:xfrm>
            <a:off x="4544528" y="2145791"/>
            <a:ext cx="5041772" cy="1181101"/>
            <a:chOff x="0" y="0"/>
            <a:chExt cx="5041771" cy="1181100"/>
          </a:xfrm>
        </p:grpSpPr>
        <p:sp>
          <p:nvSpPr>
            <p:cNvPr id="620" name="Shape 620"/>
            <p:cNvSpPr/>
            <p:nvPr/>
          </p:nvSpPr>
          <p:spPr>
            <a:xfrm>
              <a:off x="926971" y="241299"/>
              <a:ext cx="411480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新聞無法求證就播出</a:t>
              </a:r>
            </a:p>
          </p:txBody>
        </p:sp>
        <p:sp>
          <p:nvSpPr>
            <p:cNvPr id="621" name="Shape 621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1</a:t>
              </a:r>
            </a:p>
          </p:txBody>
        </p:sp>
        <p:sp>
          <p:nvSpPr>
            <p:cNvPr id="622" name="Shape 622"/>
            <p:cNvSpPr/>
            <p:nvPr/>
          </p:nvSpPr>
          <p:spPr>
            <a:xfrm flipV="1">
              <a:off x="34380" y="485184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627" name="Group 627"/>
          <p:cNvGrpSpPr/>
          <p:nvPr/>
        </p:nvGrpSpPr>
        <p:grpSpPr>
          <a:xfrm>
            <a:off x="4544528" y="3177085"/>
            <a:ext cx="4758473" cy="1181101"/>
            <a:chOff x="0" y="0"/>
            <a:chExt cx="4758471" cy="1181100"/>
          </a:xfrm>
        </p:grpSpPr>
        <p:sp>
          <p:nvSpPr>
            <p:cNvPr id="624" name="Shape 624"/>
            <p:cNvSpPr/>
            <p:nvPr/>
          </p:nvSpPr>
          <p:spPr>
            <a:xfrm>
              <a:off x="958801" y="245032"/>
              <a:ext cx="379967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記者無法養新聞</a:t>
              </a:r>
            </a:p>
          </p:txBody>
        </p:sp>
        <p:sp>
          <p:nvSpPr>
            <p:cNvPr id="625" name="Shape 625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2</a:t>
              </a:r>
            </a:p>
          </p:txBody>
        </p:sp>
        <p:sp>
          <p:nvSpPr>
            <p:cNvPr id="626" name="Shape 626"/>
            <p:cNvSpPr/>
            <p:nvPr/>
          </p:nvSpPr>
          <p:spPr>
            <a:xfrm flipV="1">
              <a:off x="135980" y="546090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631" name="Group 631"/>
          <p:cNvGrpSpPr/>
          <p:nvPr/>
        </p:nvGrpSpPr>
        <p:grpSpPr>
          <a:xfrm>
            <a:off x="4544528" y="4373480"/>
            <a:ext cx="4185788" cy="1181101"/>
            <a:chOff x="0" y="0"/>
            <a:chExt cx="4185786" cy="1181100"/>
          </a:xfrm>
        </p:grpSpPr>
        <p:sp>
          <p:nvSpPr>
            <p:cNvPr id="628" name="Shape 628"/>
            <p:cNvSpPr/>
            <p:nvPr/>
          </p:nvSpPr>
          <p:spPr>
            <a:xfrm>
              <a:off x="959986" y="248765"/>
              <a:ext cx="322580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新聞報導不深入</a:t>
              </a:r>
            </a:p>
          </p:txBody>
        </p:sp>
        <p:sp>
          <p:nvSpPr>
            <p:cNvPr id="629" name="Shape 629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3</a:t>
              </a:r>
            </a:p>
          </p:txBody>
        </p:sp>
        <p:sp>
          <p:nvSpPr>
            <p:cNvPr id="630" name="Shape 630"/>
            <p:cNvSpPr/>
            <p:nvPr/>
          </p:nvSpPr>
          <p:spPr>
            <a:xfrm flipV="1">
              <a:off x="97880" y="505395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635" name="Group 635"/>
          <p:cNvGrpSpPr/>
          <p:nvPr/>
        </p:nvGrpSpPr>
        <p:grpSpPr>
          <a:xfrm>
            <a:off x="4544528" y="5478380"/>
            <a:ext cx="2307122" cy="1181101"/>
            <a:chOff x="0" y="0"/>
            <a:chExt cx="2307120" cy="1181100"/>
          </a:xfrm>
        </p:grpSpPr>
        <p:sp>
          <p:nvSpPr>
            <p:cNvPr id="632" name="Shape 632"/>
            <p:cNvSpPr/>
            <p:nvPr/>
          </p:nvSpPr>
          <p:spPr>
            <a:xfrm>
              <a:off x="859320" y="248765"/>
              <a:ext cx="144780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假新聞</a:t>
              </a:r>
            </a:p>
          </p:txBody>
        </p:sp>
        <p:sp>
          <p:nvSpPr>
            <p:cNvPr id="633" name="Shape 633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4</a:t>
              </a:r>
            </a:p>
          </p:txBody>
        </p:sp>
        <p:sp>
          <p:nvSpPr>
            <p:cNvPr id="634" name="Shape 634"/>
            <p:cNvSpPr/>
            <p:nvPr/>
          </p:nvSpPr>
          <p:spPr>
            <a:xfrm flipV="1">
              <a:off x="97880" y="505395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639" name="Group 639"/>
          <p:cNvGrpSpPr/>
          <p:nvPr/>
        </p:nvGrpSpPr>
        <p:grpSpPr>
          <a:xfrm>
            <a:off x="4544528" y="6621380"/>
            <a:ext cx="2751622" cy="1181101"/>
            <a:chOff x="0" y="0"/>
            <a:chExt cx="2751620" cy="1181100"/>
          </a:xfrm>
        </p:grpSpPr>
        <p:sp>
          <p:nvSpPr>
            <p:cNvPr id="636" name="Shape 636"/>
            <p:cNvSpPr/>
            <p:nvPr/>
          </p:nvSpPr>
          <p:spPr>
            <a:xfrm>
              <a:off x="859320" y="248765"/>
              <a:ext cx="189230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錯字連篇</a:t>
              </a:r>
            </a:p>
          </p:txBody>
        </p:sp>
        <p:sp>
          <p:nvSpPr>
            <p:cNvPr id="637" name="Shape 637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5</a:t>
              </a:r>
            </a:p>
          </p:txBody>
        </p:sp>
        <p:sp>
          <p:nvSpPr>
            <p:cNvPr id="638" name="Shape 638"/>
            <p:cNvSpPr/>
            <p:nvPr/>
          </p:nvSpPr>
          <p:spPr>
            <a:xfrm flipV="1">
              <a:off x="97880" y="505395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643" name="Group 643"/>
          <p:cNvGrpSpPr/>
          <p:nvPr/>
        </p:nvGrpSpPr>
        <p:grpSpPr>
          <a:xfrm>
            <a:off x="4544528" y="7637380"/>
            <a:ext cx="4581060" cy="1181101"/>
            <a:chOff x="0" y="0"/>
            <a:chExt cx="4581059" cy="1181100"/>
          </a:xfrm>
        </p:grpSpPr>
        <p:sp>
          <p:nvSpPr>
            <p:cNvPr id="640" name="Shape 640"/>
            <p:cNvSpPr/>
            <p:nvPr/>
          </p:nvSpPr>
          <p:spPr>
            <a:xfrm>
              <a:off x="859320" y="248765"/>
              <a:ext cx="3721740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SNG帶來的文字癌</a:t>
              </a:r>
            </a:p>
          </p:txBody>
        </p:sp>
        <p:sp>
          <p:nvSpPr>
            <p:cNvPr id="641" name="Shape 641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6</a:t>
              </a:r>
            </a:p>
          </p:txBody>
        </p:sp>
        <p:sp>
          <p:nvSpPr>
            <p:cNvPr id="642" name="Shape 642"/>
            <p:cNvSpPr/>
            <p:nvPr/>
          </p:nvSpPr>
          <p:spPr>
            <a:xfrm flipV="1">
              <a:off x="97880" y="505395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"/>
                            </p:stCondLst>
                            <p:childTnLst>
                              <p:par>
                                <p:cTn id="27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1" animBg="1" advAuto="0"/>
      <p:bldP spid="619" grpId="2" animBg="1" advAuto="0"/>
      <p:bldP spid="623" grpId="3" animBg="1" advAuto="0"/>
      <p:bldP spid="627" grpId="4" animBg="1" advAuto="0"/>
      <p:bldP spid="631" grpId="5" animBg="1" advAuto="0"/>
      <p:bldP spid="635" grpId="6" animBg="1" advAuto="0"/>
      <p:bldP spid="639" grpId="7" animBg="1" advAuto="0"/>
      <p:bldP spid="643" grpId="8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714" y="665990"/>
            <a:ext cx="12997372" cy="553698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332226" y="7052152"/>
            <a:ext cx="12706332" cy="1478067"/>
          </a:xfrm>
          <a:prstGeom prst="rect">
            <a:avLst/>
          </a:prstGeom>
          <a:solidFill>
            <a:srgbClr val="DCDEE0">
              <a:alpha val="2587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662396" y="151268"/>
            <a:ext cx="41529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FFFFFF"/>
                </a:solidFill>
              </a:rPr>
              <a:t>什麼是新聞？</a:t>
            </a:r>
          </a:p>
        </p:txBody>
      </p:sp>
      <p:sp>
        <p:nvSpPr>
          <p:cNvPr id="39" name="Shape 39"/>
          <p:cNvSpPr/>
          <p:nvPr/>
        </p:nvSpPr>
        <p:spPr>
          <a:xfrm>
            <a:off x="714832" y="7612290"/>
            <a:ext cx="12048679" cy="565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74320" lvl="0" indent="-274320" algn="l" defTabSz="457200">
              <a:defRPr sz="1800">
                <a:solidFill>
                  <a:srgbClr val="000000"/>
                </a:solidFill>
              </a:defRPr>
            </a:pPr>
            <a:r>
              <a:rPr sz="3400" b="1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</a:t>
            </a:r>
            <a:r>
              <a: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says </a:t>
            </a:r>
            <a:r>
              <a:rPr sz="3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</a:t>
            </a:r>
            <a:r>
              <a: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through </a:t>
            </a:r>
            <a:r>
              <a:rPr sz="3400" b="1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channel</a:t>
            </a:r>
            <a:r>
              <a:rPr sz="3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sz="3400" b="1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whom</a:t>
            </a:r>
            <a:r>
              <a: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</a:t>
            </a:r>
            <a:r>
              <a:rPr sz="3400" b="1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effects</a:t>
            </a:r>
            <a:r>
              <a:rPr sz="3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74308" y="5693781"/>
            <a:ext cx="7302982" cy="2057401"/>
            <a:chOff x="0" y="0"/>
            <a:chExt cx="7302980" cy="2057400"/>
          </a:xfrm>
        </p:grpSpPr>
        <p:sp>
          <p:nvSpPr>
            <p:cNvPr id="40" name="Shape 40"/>
            <p:cNvSpPr/>
            <p:nvPr/>
          </p:nvSpPr>
          <p:spPr>
            <a:xfrm>
              <a:off x="686975" y="843066"/>
              <a:ext cx="6616006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4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. 新聞包括哪些要素？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0" y="0"/>
              <a:ext cx="1275010" cy="2057400"/>
              <a:chOff x="0" y="0"/>
              <a:chExt cx="1275009" cy="2057400"/>
            </a:xfrm>
          </p:grpSpPr>
          <p:sp>
            <p:nvSpPr>
              <p:cNvPr id="41" name="Shape 41"/>
              <p:cNvSpPr/>
              <p:nvPr/>
            </p:nvSpPr>
            <p:spPr>
              <a:xfrm>
                <a:off x="0" y="0"/>
                <a:ext cx="1018382" cy="20574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800" b="1">
                    <a:solidFill>
                      <a:srgbClr val="11DBE3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2800" b="1">
                    <a:solidFill>
                      <a:srgbClr val="11DBE3"/>
                    </a:solidFill>
                  </a:rPr>
                  <a:t>1</a:t>
                </a:r>
              </a:p>
            </p:txBody>
          </p:sp>
          <p:sp>
            <p:nvSpPr>
              <p:cNvPr id="42" name="Shape 42"/>
              <p:cNvSpPr/>
              <p:nvPr/>
            </p:nvSpPr>
            <p:spPr>
              <a:xfrm flipV="1">
                <a:off x="274588" y="858160"/>
                <a:ext cx="1000422" cy="1000422"/>
              </a:xfrm>
              <a:prstGeom prst="line">
                <a:avLst/>
              </a:prstGeom>
              <a:noFill/>
              <a:ln w="25400" cap="flat">
                <a:solidFill>
                  <a:srgbClr val="11DBE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 animBg="1" advAuto="0"/>
      <p:bldP spid="37" grpId="3" animBg="1" advAuto="0"/>
      <p:bldP spid="38" grpId="2" animBg="1" advAuto="0"/>
      <p:bldP spid="39" grpId="5" animBg="1" advAuto="0"/>
      <p:bldP spid="44" grpId="4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/>
          <p:nvPr/>
        </p:nvSpPr>
        <p:spPr>
          <a:xfrm>
            <a:off x="-38889" y="2516871"/>
            <a:ext cx="10108910" cy="6414956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187843" y="2230197"/>
            <a:ext cx="7555036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3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>
                <a:solidFill>
                  <a:srgbClr val="FFFFFF"/>
                </a:solidFill>
              </a:rPr>
              <a:t>讀者要不要負點責任？</a:t>
            </a:r>
          </a:p>
        </p:txBody>
      </p:sp>
      <p:grpSp>
        <p:nvGrpSpPr>
          <p:cNvPr id="650" name="Group 650"/>
          <p:cNvGrpSpPr/>
          <p:nvPr/>
        </p:nvGrpSpPr>
        <p:grpSpPr>
          <a:xfrm>
            <a:off x="607528" y="3161791"/>
            <a:ext cx="3960851" cy="1181101"/>
            <a:chOff x="0" y="0"/>
            <a:chExt cx="3960849" cy="1181100"/>
          </a:xfrm>
        </p:grpSpPr>
        <p:sp>
          <p:nvSpPr>
            <p:cNvPr id="647" name="Shape 647"/>
            <p:cNvSpPr/>
            <p:nvPr/>
          </p:nvSpPr>
          <p:spPr>
            <a:xfrm>
              <a:off x="947806" y="290372"/>
              <a:ext cx="3013043" cy="64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TW" altLang="en-US" sz="3500" dirty="0">
                  <a:solidFill>
                    <a:srgbClr val="FFFFFF"/>
                  </a:solidFill>
                </a:rPr>
                <a:t>讀者看</a:t>
              </a:r>
              <a:r>
                <a:rPr sz="3500" dirty="0">
                  <a:solidFill>
                    <a:srgbClr val="FFFFFF"/>
                  </a:solidFill>
                </a:rPr>
                <a:t>新聞嗎? </a:t>
              </a:r>
            </a:p>
          </p:txBody>
        </p:sp>
        <p:sp>
          <p:nvSpPr>
            <p:cNvPr id="648" name="Shape 648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1</a:t>
              </a:r>
            </a:p>
          </p:txBody>
        </p:sp>
        <p:sp>
          <p:nvSpPr>
            <p:cNvPr id="649" name="Shape 649"/>
            <p:cNvSpPr/>
            <p:nvPr/>
          </p:nvSpPr>
          <p:spPr>
            <a:xfrm flipV="1">
              <a:off x="34380" y="485184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654" name="Group 654"/>
          <p:cNvGrpSpPr/>
          <p:nvPr/>
        </p:nvGrpSpPr>
        <p:grpSpPr>
          <a:xfrm>
            <a:off x="607528" y="4574085"/>
            <a:ext cx="7520185" cy="1181101"/>
            <a:chOff x="0" y="0"/>
            <a:chExt cx="7520183" cy="1181100"/>
          </a:xfrm>
        </p:grpSpPr>
        <p:sp>
          <p:nvSpPr>
            <p:cNvPr id="651" name="Shape 651"/>
            <p:cNvSpPr/>
            <p:nvPr/>
          </p:nvSpPr>
          <p:spPr>
            <a:xfrm>
              <a:off x="895301" y="327099"/>
              <a:ext cx="6624882" cy="64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TW" altLang="en-US" sz="3500" dirty="0">
                  <a:solidFill>
                    <a:srgbClr val="FFFFFF"/>
                  </a:solidFill>
                </a:rPr>
                <a:t>讀者看什</a:t>
              </a:r>
              <a:r>
                <a:rPr sz="3500" dirty="0">
                  <a:solidFill>
                    <a:srgbClr val="FFFFFF"/>
                  </a:solidFill>
                </a:rPr>
                <a:t>麼新聞?</a:t>
              </a:r>
            </a:p>
          </p:txBody>
        </p:sp>
        <p:sp>
          <p:nvSpPr>
            <p:cNvPr id="652" name="Shape 652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2</a:t>
              </a:r>
            </a:p>
          </p:txBody>
        </p:sp>
        <p:sp>
          <p:nvSpPr>
            <p:cNvPr id="653" name="Shape 653"/>
            <p:cNvSpPr/>
            <p:nvPr/>
          </p:nvSpPr>
          <p:spPr>
            <a:xfrm flipV="1">
              <a:off x="135980" y="546090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658" name="Group 658"/>
          <p:cNvGrpSpPr/>
          <p:nvPr/>
        </p:nvGrpSpPr>
        <p:grpSpPr>
          <a:xfrm>
            <a:off x="607528" y="6049880"/>
            <a:ext cx="4795446" cy="1181101"/>
            <a:chOff x="0" y="0"/>
            <a:chExt cx="4795445" cy="1181100"/>
          </a:xfrm>
        </p:grpSpPr>
        <p:sp>
          <p:nvSpPr>
            <p:cNvPr id="655" name="Shape 655"/>
            <p:cNvSpPr/>
            <p:nvPr/>
          </p:nvSpPr>
          <p:spPr>
            <a:xfrm>
              <a:off x="884720" y="277415"/>
              <a:ext cx="3910725" cy="64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TW" altLang="en-US" sz="3500" dirty="0">
                  <a:solidFill>
                    <a:srgbClr val="FFFFFF"/>
                  </a:solidFill>
                </a:rPr>
                <a:t>讀者從哪</a:t>
              </a:r>
              <a:r>
                <a:rPr sz="3500" dirty="0">
                  <a:solidFill>
                    <a:srgbClr val="FFFFFF"/>
                  </a:solidFill>
                </a:rPr>
                <a:t>裡看新聞?</a:t>
              </a:r>
            </a:p>
          </p:txBody>
        </p:sp>
        <p:sp>
          <p:nvSpPr>
            <p:cNvPr id="656" name="Shape 656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3</a:t>
              </a:r>
            </a:p>
          </p:txBody>
        </p:sp>
        <p:sp>
          <p:nvSpPr>
            <p:cNvPr id="657" name="Shape 657"/>
            <p:cNvSpPr/>
            <p:nvPr/>
          </p:nvSpPr>
          <p:spPr>
            <a:xfrm flipV="1">
              <a:off x="97880" y="505395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662" name="Group 662"/>
          <p:cNvGrpSpPr/>
          <p:nvPr/>
        </p:nvGrpSpPr>
        <p:grpSpPr>
          <a:xfrm>
            <a:off x="607528" y="7383380"/>
            <a:ext cx="4974122" cy="1181101"/>
            <a:chOff x="0" y="0"/>
            <a:chExt cx="4974120" cy="1181100"/>
          </a:xfrm>
        </p:grpSpPr>
        <p:sp>
          <p:nvSpPr>
            <p:cNvPr id="659" name="Shape 659"/>
            <p:cNvSpPr/>
            <p:nvPr/>
          </p:nvSpPr>
          <p:spPr>
            <a:xfrm>
              <a:off x="859320" y="248765"/>
              <a:ext cx="411480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舉例「腦殘」新聞。</a:t>
              </a:r>
            </a:p>
          </p:txBody>
        </p:sp>
        <p:sp>
          <p:nvSpPr>
            <p:cNvPr id="660" name="Shape 660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4</a:t>
              </a:r>
            </a:p>
          </p:txBody>
        </p:sp>
        <p:sp>
          <p:nvSpPr>
            <p:cNvPr id="661" name="Shape 661"/>
            <p:cNvSpPr/>
            <p:nvPr/>
          </p:nvSpPr>
          <p:spPr>
            <a:xfrm flipV="1">
              <a:off x="97880" y="505395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663" name="Shape 663"/>
          <p:cNvSpPr/>
          <p:nvPr/>
        </p:nvSpPr>
        <p:spPr>
          <a:xfrm>
            <a:off x="1683886" y="4079525"/>
            <a:ext cx="2821406" cy="55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1105" indent="-421105">
              <a:buSzPct val="75000"/>
              <a:buChar char="•"/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C79"/>
                </a:solidFill>
              </a:rPr>
              <a:t>閱聽人商品</a:t>
            </a:r>
          </a:p>
        </p:txBody>
      </p:sp>
      <p:sp>
        <p:nvSpPr>
          <p:cNvPr id="664" name="Shape 664"/>
          <p:cNvSpPr/>
          <p:nvPr/>
        </p:nvSpPr>
        <p:spPr>
          <a:xfrm>
            <a:off x="756154" y="5482835"/>
            <a:ext cx="559127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1105" indent="-421105">
              <a:buSzPct val="75000"/>
              <a:buChar char="•"/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C79"/>
                </a:solidFill>
              </a:rPr>
              <a:t>收視率、閱報率</a:t>
            </a:r>
            <a:r>
              <a:rPr lang="zh-TW" altLang="en-US" sz="3600" dirty="0">
                <a:solidFill>
                  <a:srgbClr val="FFFC79"/>
                </a:solidFill>
              </a:rPr>
              <a:t>、點擊率</a:t>
            </a:r>
            <a:endParaRPr sz="3600" dirty="0">
              <a:solidFill>
                <a:srgbClr val="FFFC79"/>
              </a:solidFill>
            </a:endParaRPr>
          </a:p>
        </p:txBody>
      </p:sp>
      <p:sp>
        <p:nvSpPr>
          <p:cNvPr id="665" name="Shape 665"/>
          <p:cNvSpPr/>
          <p:nvPr/>
        </p:nvSpPr>
        <p:spPr>
          <a:xfrm>
            <a:off x="1482818" y="6905235"/>
            <a:ext cx="664489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421105" indent="-421105">
              <a:buSzPct val="75000"/>
              <a:buChar char="•"/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TW" altLang="en-US" sz="3600" dirty="0">
                <a:solidFill>
                  <a:srgbClr val="FFFC79"/>
                </a:solidFill>
              </a:rPr>
              <a:t>官方網站、社交媒體平台</a:t>
            </a:r>
            <a:endParaRPr sz="3600" dirty="0">
              <a:solidFill>
                <a:srgbClr val="FFFC79"/>
              </a:solidFill>
            </a:endParaRPr>
          </a:p>
        </p:txBody>
      </p:sp>
      <p:sp>
        <p:nvSpPr>
          <p:cNvPr id="666" name="Shape 666"/>
          <p:cNvSpPr/>
          <p:nvPr/>
        </p:nvSpPr>
        <p:spPr>
          <a:xfrm>
            <a:off x="1698132" y="8154151"/>
            <a:ext cx="606768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1105" indent="-421105">
              <a:buSzPct val="75000"/>
              <a:buChar char="•"/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rgbClr val="FFFC79"/>
                </a:solidFill>
              </a:rPr>
              <a:t>讀者回饋、點閱</a:t>
            </a:r>
            <a:r>
              <a:rPr lang="zh-TW" altLang="en-US" sz="3600">
                <a:solidFill>
                  <a:srgbClr val="FFFC79"/>
                </a:solidFill>
              </a:rPr>
              <a:t>率</a:t>
            </a:r>
            <a:r>
              <a:rPr sz="3600">
                <a:solidFill>
                  <a:srgbClr val="FFFC79"/>
                </a:solidFill>
              </a:rPr>
              <a:t>、</a:t>
            </a:r>
            <a:r>
              <a:rPr sz="3600" dirty="0" err="1">
                <a:solidFill>
                  <a:srgbClr val="FFFC79"/>
                </a:solidFill>
              </a:rPr>
              <a:t>收視率</a:t>
            </a:r>
            <a:endParaRPr sz="3600" dirty="0">
              <a:solidFill>
                <a:srgbClr val="FFFC7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99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99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" grpId="1" animBg="1" advAuto="0"/>
      <p:bldP spid="646" grpId="2" animBg="1" advAuto="0"/>
      <p:bldP spid="650" grpId="3" animBg="1" advAuto="0"/>
      <p:bldP spid="654" grpId="5" animBg="1" advAuto="0"/>
      <p:bldP spid="658" grpId="7" animBg="1" advAuto="0"/>
      <p:bldP spid="662" grpId="9" animBg="1" advAuto="0"/>
      <p:bldP spid="663" grpId="4" animBg="1" advAuto="0"/>
      <p:bldP spid="664" grpId="6" animBg="1" advAuto="0"/>
      <p:bldP spid="665" grpId="8" animBg="1" advAuto="0"/>
      <p:bldP spid="666" grpId="1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/>
          <p:nvPr/>
        </p:nvSpPr>
        <p:spPr>
          <a:xfrm>
            <a:off x="-38889" y="1294765"/>
            <a:ext cx="10679040" cy="7164070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187842" y="1087197"/>
            <a:ext cx="10265885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3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TW" altLang="en-US" sz="5300" dirty="0">
                <a:solidFill>
                  <a:srgbClr val="FFFFFF"/>
                </a:solidFill>
              </a:rPr>
              <a:t>負責</a:t>
            </a:r>
            <a:r>
              <a:rPr sz="5300" dirty="0">
                <a:solidFill>
                  <a:srgbClr val="FFFFFF"/>
                </a:solidFill>
              </a:rPr>
              <a:t>新聞傳播，可以做甚麼？</a:t>
            </a:r>
          </a:p>
        </p:txBody>
      </p:sp>
      <p:grpSp>
        <p:nvGrpSpPr>
          <p:cNvPr id="673" name="Group 673"/>
          <p:cNvGrpSpPr/>
          <p:nvPr/>
        </p:nvGrpSpPr>
        <p:grpSpPr>
          <a:xfrm>
            <a:off x="712946" y="1951468"/>
            <a:ext cx="4160907" cy="1181101"/>
            <a:chOff x="0" y="0"/>
            <a:chExt cx="4160906" cy="1181100"/>
          </a:xfrm>
        </p:grpSpPr>
        <p:sp>
          <p:nvSpPr>
            <p:cNvPr id="670" name="Shape 670"/>
            <p:cNvSpPr/>
            <p:nvPr/>
          </p:nvSpPr>
          <p:spPr>
            <a:xfrm>
              <a:off x="935106" y="261722"/>
              <a:ext cx="322580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>
                  <a:solidFill>
                    <a:srgbClr val="FFFFFF"/>
                  </a:solidFill>
                </a:rPr>
                <a:t>新聞工作的範圍</a:t>
              </a:r>
            </a:p>
          </p:txBody>
        </p:sp>
        <p:sp>
          <p:nvSpPr>
            <p:cNvPr id="671" name="Shape 671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1</a:t>
              </a:r>
            </a:p>
          </p:txBody>
        </p:sp>
        <p:sp>
          <p:nvSpPr>
            <p:cNvPr id="672" name="Shape 672"/>
            <p:cNvSpPr/>
            <p:nvPr/>
          </p:nvSpPr>
          <p:spPr>
            <a:xfrm flipV="1">
              <a:off x="34380" y="485184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677" name="Group 677"/>
          <p:cNvGrpSpPr/>
          <p:nvPr/>
        </p:nvGrpSpPr>
        <p:grpSpPr>
          <a:xfrm>
            <a:off x="697558" y="3550439"/>
            <a:ext cx="7520184" cy="1181101"/>
            <a:chOff x="0" y="0"/>
            <a:chExt cx="7520182" cy="1181100"/>
          </a:xfrm>
        </p:grpSpPr>
        <p:sp>
          <p:nvSpPr>
            <p:cNvPr id="674" name="Shape 674"/>
            <p:cNvSpPr/>
            <p:nvPr/>
          </p:nvSpPr>
          <p:spPr>
            <a:xfrm>
              <a:off x="895301" y="298449"/>
              <a:ext cx="6624882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 dirty="0">
                  <a:solidFill>
                    <a:srgbClr val="FFFFFF"/>
                  </a:solidFill>
                </a:rPr>
                <a:t>我要具備甚麼條件</a:t>
              </a:r>
            </a:p>
          </p:txBody>
        </p:sp>
        <p:sp>
          <p:nvSpPr>
            <p:cNvPr id="675" name="Shape 675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2</a:t>
              </a:r>
            </a:p>
          </p:txBody>
        </p:sp>
        <p:sp>
          <p:nvSpPr>
            <p:cNvPr id="676" name="Shape 676"/>
            <p:cNvSpPr/>
            <p:nvPr/>
          </p:nvSpPr>
          <p:spPr>
            <a:xfrm flipV="1">
              <a:off x="135980" y="546090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685" name="Group 685"/>
          <p:cNvGrpSpPr/>
          <p:nvPr/>
        </p:nvGrpSpPr>
        <p:grpSpPr>
          <a:xfrm>
            <a:off x="187842" y="5133458"/>
            <a:ext cx="6407124" cy="1181101"/>
            <a:chOff x="0" y="0"/>
            <a:chExt cx="6407123" cy="1181100"/>
          </a:xfrm>
        </p:grpSpPr>
        <p:sp>
          <p:nvSpPr>
            <p:cNvPr id="682" name="Shape 682"/>
            <p:cNvSpPr/>
            <p:nvPr/>
          </p:nvSpPr>
          <p:spPr>
            <a:xfrm>
              <a:off x="918442" y="269949"/>
              <a:ext cx="5488681" cy="64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TW" altLang="en-US" sz="3500" dirty="0">
                  <a:solidFill>
                    <a:srgbClr val="FFFFFF"/>
                  </a:solidFill>
                </a:rPr>
                <a:t>過去的經驗分享</a:t>
              </a:r>
              <a:r>
                <a:rPr sz="3500" dirty="0">
                  <a:solidFill>
                    <a:srgbClr val="FFFFFF"/>
                  </a:solidFill>
                </a:rPr>
                <a:t>、</a:t>
              </a:r>
              <a:r>
                <a:rPr lang="zh-TW" altLang="en-US" sz="3500" dirty="0">
                  <a:solidFill>
                    <a:srgbClr val="FFFFFF"/>
                  </a:solidFill>
                </a:rPr>
                <a:t>角色互換</a:t>
              </a:r>
              <a:endParaRPr sz="3500" dirty="0">
                <a:solidFill>
                  <a:srgbClr val="FFFFFF"/>
                </a:solidFill>
              </a:endParaRPr>
            </a:p>
          </p:txBody>
        </p:sp>
        <p:sp>
          <p:nvSpPr>
            <p:cNvPr id="683" name="Shape 683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3</a:t>
              </a:r>
            </a:p>
          </p:txBody>
        </p:sp>
        <p:sp>
          <p:nvSpPr>
            <p:cNvPr id="684" name="Shape 684"/>
            <p:cNvSpPr/>
            <p:nvPr/>
          </p:nvSpPr>
          <p:spPr>
            <a:xfrm flipV="1">
              <a:off x="97880" y="505395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686" name="Shape 686"/>
          <p:cNvSpPr/>
          <p:nvPr/>
        </p:nvSpPr>
        <p:spPr>
          <a:xfrm>
            <a:off x="616057" y="2822709"/>
            <a:ext cx="650178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1105" indent="-421105">
              <a:buSzPct val="75000"/>
              <a:buChar char="•"/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TW" altLang="en-US" sz="3600" dirty="0">
                <a:solidFill>
                  <a:srgbClr val="FFFC79"/>
                </a:solidFill>
              </a:rPr>
              <a:t>文字稿、圖片、動態新聞內容</a:t>
            </a:r>
            <a:endParaRPr sz="3600" dirty="0">
              <a:solidFill>
                <a:srgbClr val="FFFC79"/>
              </a:solidFill>
            </a:endParaRPr>
          </a:p>
        </p:txBody>
      </p:sp>
      <p:sp>
        <p:nvSpPr>
          <p:cNvPr id="687" name="Shape 687"/>
          <p:cNvSpPr/>
          <p:nvPr/>
        </p:nvSpPr>
        <p:spPr>
          <a:xfrm>
            <a:off x="1735909" y="4271681"/>
            <a:ext cx="835229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21105" indent="-421105" algn="l">
              <a:buSzPct val="75000"/>
              <a:buChar char="•"/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C79"/>
                </a:solidFill>
              </a:rPr>
              <a:t>寫稿、文字、大數據分析作圖、平時充實自己的</a:t>
            </a:r>
            <a:r>
              <a:rPr lang="zh-TW" altLang="en-US" sz="3600" dirty="0">
                <a:solidFill>
                  <a:srgbClr val="FFFC79"/>
                </a:solidFill>
              </a:rPr>
              <a:t>專業</a:t>
            </a:r>
            <a:r>
              <a:rPr sz="3600" dirty="0">
                <a:solidFill>
                  <a:srgbClr val="FFFC79"/>
                </a:solidFill>
              </a:rPr>
              <a:t>學養</a:t>
            </a:r>
            <a:r>
              <a:rPr lang="zh-TW" altLang="en-US" sz="3600" dirty="0">
                <a:solidFill>
                  <a:srgbClr val="FFFC79"/>
                </a:solidFill>
              </a:rPr>
              <a:t>、說故事的能力</a:t>
            </a:r>
            <a:endParaRPr sz="3600" dirty="0">
              <a:solidFill>
                <a:srgbClr val="FFFC79"/>
              </a:solidFill>
            </a:endParaRPr>
          </a:p>
        </p:txBody>
      </p:sp>
      <p:sp>
        <p:nvSpPr>
          <p:cNvPr id="688" name="Shape 688"/>
          <p:cNvSpPr/>
          <p:nvPr/>
        </p:nvSpPr>
        <p:spPr>
          <a:xfrm>
            <a:off x="1735909" y="6453680"/>
            <a:ext cx="835229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21105" indent="-421105" algn="l">
              <a:buSzPct val="75000"/>
              <a:buChar char="•"/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C79"/>
                </a:solidFill>
              </a:rPr>
              <a:t>花旗信用卡循環利率調整的新聞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" grpId="1" animBg="1" advAuto="0"/>
      <p:bldP spid="669" grpId="2" animBg="1" advAuto="0"/>
      <p:bldP spid="673" grpId="3" animBg="1" advAuto="0"/>
      <p:bldP spid="677" grpId="6" animBg="1" advAuto="0"/>
      <p:bldP spid="685" grpId="7" animBg="1" advAuto="0"/>
      <p:bldP spid="686" grpId="4" animBg="1" advAuto="0"/>
      <p:bldP spid="687" grpId="5" animBg="1" advAuto="0"/>
      <p:bldP spid="688" grpId="8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/>
          <p:nvPr/>
        </p:nvSpPr>
        <p:spPr>
          <a:xfrm>
            <a:off x="2945362" y="865871"/>
            <a:ext cx="10024575" cy="5487275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3108843" y="579197"/>
            <a:ext cx="9571982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3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 err="1">
                <a:solidFill>
                  <a:srgbClr val="FFFFFF"/>
                </a:solidFill>
              </a:rPr>
              <a:t>最後，你有</a:t>
            </a:r>
            <a:r>
              <a:rPr lang="zh-TW" altLang="en-US" sz="5300" dirty="0">
                <a:solidFill>
                  <a:srgbClr val="FFFFFF"/>
                </a:solidFill>
              </a:rPr>
              <a:t>寫新聞稿的經驗</a:t>
            </a:r>
            <a:r>
              <a:rPr sz="5300" dirty="0" err="1">
                <a:solidFill>
                  <a:srgbClr val="FFFFFF"/>
                </a:solidFill>
              </a:rPr>
              <a:t>嗎</a:t>
            </a:r>
            <a:r>
              <a:rPr sz="5300" dirty="0">
                <a:solidFill>
                  <a:srgbClr val="FFFFFF"/>
                </a:solidFill>
              </a:rPr>
              <a:t>？</a:t>
            </a:r>
          </a:p>
        </p:txBody>
      </p:sp>
      <p:grpSp>
        <p:nvGrpSpPr>
          <p:cNvPr id="695" name="Group 695"/>
          <p:cNvGrpSpPr/>
          <p:nvPr/>
        </p:nvGrpSpPr>
        <p:grpSpPr>
          <a:xfrm>
            <a:off x="3528528" y="1764791"/>
            <a:ext cx="6499988" cy="1181101"/>
            <a:chOff x="0" y="0"/>
            <a:chExt cx="6499987" cy="1181100"/>
          </a:xfrm>
        </p:grpSpPr>
        <p:sp>
          <p:nvSpPr>
            <p:cNvPr id="692" name="Shape 692"/>
            <p:cNvSpPr/>
            <p:nvPr/>
          </p:nvSpPr>
          <p:spPr>
            <a:xfrm>
              <a:off x="1011306" y="290372"/>
              <a:ext cx="5488681" cy="64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TW" altLang="en-US" sz="3500" dirty="0">
                  <a:solidFill>
                    <a:srgbClr val="FFFFFF"/>
                  </a:solidFill>
                </a:rPr>
                <a:t>你花多久時間思考再下筆？</a:t>
              </a:r>
              <a:endParaRPr sz="3500" dirty="0">
                <a:solidFill>
                  <a:srgbClr val="FFFFFF"/>
                </a:solidFill>
              </a:endParaRPr>
            </a:p>
          </p:txBody>
        </p:sp>
        <p:sp>
          <p:nvSpPr>
            <p:cNvPr id="693" name="Shape 693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1</a:t>
              </a:r>
            </a:p>
          </p:txBody>
        </p:sp>
        <p:sp>
          <p:nvSpPr>
            <p:cNvPr id="694" name="Shape 694"/>
            <p:cNvSpPr/>
            <p:nvPr/>
          </p:nvSpPr>
          <p:spPr>
            <a:xfrm flipV="1">
              <a:off x="34380" y="485184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699" name="Group 699"/>
          <p:cNvGrpSpPr/>
          <p:nvPr/>
        </p:nvGrpSpPr>
        <p:grpSpPr>
          <a:xfrm>
            <a:off x="3528528" y="2796085"/>
            <a:ext cx="7520185" cy="1237605"/>
            <a:chOff x="0" y="0"/>
            <a:chExt cx="7520183" cy="1237604"/>
          </a:xfrm>
        </p:grpSpPr>
        <p:sp>
          <p:nvSpPr>
            <p:cNvPr id="696" name="Shape 696"/>
            <p:cNvSpPr/>
            <p:nvPr/>
          </p:nvSpPr>
          <p:spPr>
            <a:xfrm>
              <a:off x="895301" y="57795"/>
              <a:ext cx="6624882" cy="1179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500" dirty="0" err="1">
                  <a:solidFill>
                    <a:srgbClr val="FFFFFF"/>
                  </a:solidFill>
                </a:rPr>
                <a:t>你</a:t>
              </a:r>
              <a:r>
                <a:rPr lang="zh-TW" altLang="en-US" sz="3500" dirty="0">
                  <a:solidFill>
                    <a:srgbClr val="FFFFFF"/>
                  </a:solidFill>
                </a:rPr>
                <a:t>如何決定新聞的重要程度（倒金字塔）</a:t>
              </a:r>
              <a:r>
                <a:rPr sz="3500" dirty="0" err="1">
                  <a:solidFill>
                    <a:srgbClr val="FFFFFF"/>
                  </a:solidFill>
                </a:rPr>
                <a:t>嗎</a:t>
              </a:r>
              <a:r>
                <a:rPr sz="3500" dirty="0">
                  <a:solidFill>
                    <a:srgbClr val="FFFFFF"/>
                  </a:solidFill>
                </a:rPr>
                <a:t>?</a:t>
              </a:r>
            </a:p>
          </p:txBody>
        </p:sp>
        <p:sp>
          <p:nvSpPr>
            <p:cNvPr id="697" name="Shape 697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2</a:t>
              </a:r>
            </a:p>
          </p:txBody>
        </p:sp>
        <p:sp>
          <p:nvSpPr>
            <p:cNvPr id="698" name="Shape 698"/>
            <p:cNvSpPr/>
            <p:nvPr/>
          </p:nvSpPr>
          <p:spPr>
            <a:xfrm flipV="1">
              <a:off x="135980" y="546090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703" name="Group 703"/>
          <p:cNvGrpSpPr/>
          <p:nvPr/>
        </p:nvGrpSpPr>
        <p:grpSpPr>
          <a:xfrm>
            <a:off x="3528528" y="4081379"/>
            <a:ext cx="9084522" cy="1181102"/>
            <a:chOff x="0" y="49684"/>
            <a:chExt cx="9084521" cy="1181101"/>
          </a:xfrm>
        </p:grpSpPr>
        <p:sp>
          <p:nvSpPr>
            <p:cNvPr id="700" name="Shape 700"/>
            <p:cNvSpPr/>
            <p:nvPr/>
          </p:nvSpPr>
          <p:spPr>
            <a:xfrm>
              <a:off x="783120" y="327099"/>
              <a:ext cx="8301401" cy="64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TW" altLang="en-US" sz="3500" dirty="0">
                  <a:solidFill>
                    <a:srgbClr val="FFFFFF"/>
                  </a:solidFill>
                </a:rPr>
                <a:t>你有與記者打交道的經驗嗎</a:t>
              </a:r>
              <a:endParaRPr sz="3500" dirty="0">
                <a:solidFill>
                  <a:srgbClr val="FFFFFF"/>
                </a:solidFill>
              </a:endParaRPr>
            </a:p>
          </p:txBody>
        </p:sp>
        <p:sp>
          <p:nvSpPr>
            <p:cNvPr id="701" name="Shape 701"/>
            <p:cNvSpPr/>
            <p:nvPr/>
          </p:nvSpPr>
          <p:spPr>
            <a:xfrm>
              <a:off x="0" y="49684"/>
              <a:ext cx="615783" cy="1181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3</a:t>
              </a:r>
            </a:p>
          </p:txBody>
        </p:sp>
        <p:sp>
          <p:nvSpPr>
            <p:cNvPr id="702" name="Shape 702"/>
            <p:cNvSpPr/>
            <p:nvPr/>
          </p:nvSpPr>
          <p:spPr>
            <a:xfrm flipV="1">
              <a:off x="97880" y="555080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grpSp>
        <p:nvGrpSpPr>
          <p:cNvPr id="707" name="Group 707"/>
          <p:cNvGrpSpPr/>
          <p:nvPr/>
        </p:nvGrpSpPr>
        <p:grpSpPr>
          <a:xfrm>
            <a:off x="3528528" y="5224380"/>
            <a:ext cx="5544211" cy="1181101"/>
            <a:chOff x="0" y="0"/>
            <a:chExt cx="5544211" cy="1181100"/>
          </a:xfrm>
        </p:grpSpPr>
        <p:sp>
          <p:nvSpPr>
            <p:cNvPr id="704" name="Shape 704"/>
            <p:cNvSpPr/>
            <p:nvPr/>
          </p:nvSpPr>
          <p:spPr>
            <a:xfrm flipV="1">
              <a:off x="97880" y="505395"/>
              <a:ext cx="597823" cy="597823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0" y="0"/>
              <a:ext cx="615783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1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7100" b="1">
                  <a:solidFill>
                    <a:srgbClr val="11DBE3"/>
                  </a:solidFill>
                </a:rPr>
                <a:t>4</a:t>
              </a:r>
            </a:p>
          </p:txBody>
        </p:sp>
        <p:sp>
          <p:nvSpPr>
            <p:cNvPr id="706" name="Shape 706"/>
            <p:cNvSpPr/>
            <p:nvPr/>
          </p:nvSpPr>
          <p:spPr>
            <a:xfrm>
              <a:off x="953211" y="269949"/>
              <a:ext cx="4591000" cy="64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35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TW" altLang="en-US" sz="3500" dirty="0">
                  <a:solidFill>
                    <a:srgbClr val="FFFFFF"/>
                  </a:solidFill>
                </a:rPr>
                <a:t>你對記者的印象是什麼</a:t>
              </a:r>
              <a:endParaRPr sz="35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1" animBg="1" advAuto="0"/>
      <p:bldP spid="691" grpId="2" animBg="1" advAuto="0"/>
      <p:bldP spid="695" grpId="3" animBg="1" advAuto="0"/>
      <p:bldP spid="699" grpId="4" animBg="1" advAuto="0"/>
      <p:bldP spid="703" grpId="5" animBg="1" advAuto="0"/>
      <p:bldP spid="707" grpId="6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/>
          <p:nvPr/>
        </p:nvSpPr>
        <p:spPr>
          <a:xfrm>
            <a:off x="1107015" y="-19145"/>
            <a:ext cx="5491587" cy="2387976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/>
          </a:p>
        </p:txBody>
      </p:sp>
      <p:sp>
        <p:nvSpPr>
          <p:cNvPr id="710" name="Shape 710"/>
          <p:cNvSpPr/>
          <p:nvPr/>
        </p:nvSpPr>
        <p:spPr>
          <a:xfrm>
            <a:off x="3311254" y="1077714"/>
            <a:ext cx="27559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簡報結束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" grpId="1" animBg="1" advAuto="0"/>
      <p:bldP spid="710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332226" y="3750152"/>
            <a:ext cx="9607033" cy="6013597"/>
          </a:xfrm>
          <a:prstGeom prst="rect">
            <a:avLst/>
          </a:prstGeom>
          <a:solidFill>
            <a:srgbClr val="DCDEE0">
              <a:alpha val="2987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3714" y="665990"/>
            <a:ext cx="12997372" cy="553698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8890996" y="195718"/>
            <a:ext cx="36957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</a:rPr>
              <a:t>什麼是新聞？</a:t>
            </a:r>
          </a:p>
        </p:txBody>
      </p:sp>
      <p:sp>
        <p:nvSpPr>
          <p:cNvPr id="49" name="Shape 49"/>
          <p:cNvSpPr/>
          <p:nvPr/>
        </p:nvSpPr>
        <p:spPr>
          <a:xfrm>
            <a:off x="1045225" y="4424059"/>
            <a:ext cx="8887729" cy="447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80736" lvl="0" indent="-280736" algn="l" defTabSz="457200">
              <a:lnSpc>
                <a:spcPct val="120000"/>
              </a:lnSpc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新聞性的定義？ </a:t>
            </a:r>
          </a:p>
          <a:p>
            <a:pPr lvl="0" algn="l" defTabSz="45720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sz="45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80736" lvl="0" indent="-280736" algn="l" defTabSz="457200">
              <a:lnSpc>
                <a:spcPct val="120000"/>
              </a:lnSpc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新聞“</a:t>
            </a:r>
            <a:r>
              <a:rPr sz="4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</a:t>
            </a:r>
            <a:r>
              <a:rPr sz="45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”在哪?</a:t>
            </a:r>
          </a:p>
          <a:p>
            <a:pPr marL="280736" lvl="0" indent="-280736" algn="l" defTabSz="457200">
              <a:lnSpc>
                <a:spcPct val="120000"/>
              </a:lnSpc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消息來源與受訪者是誰?</a:t>
            </a:r>
          </a:p>
          <a:p>
            <a:pPr marL="280736" lvl="0" indent="-280736" algn="l" defTabSz="457200">
              <a:lnSpc>
                <a:spcPct val="120000"/>
              </a:lnSpc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這則新聞關誰甚麼事? (對誰重要?)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174308" y="2391781"/>
            <a:ext cx="8191982" cy="2057401"/>
            <a:chOff x="0" y="0"/>
            <a:chExt cx="8191980" cy="2057400"/>
          </a:xfrm>
        </p:grpSpPr>
        <p:sp>
          <p:nvSpPr>
            <p:cNvPr id="50" name="Shape 50"/>
            <p:cNvSpPr/>
            <p:nvPr/>
          </p:nvSpPr>
          <p:spPr>
            <a:xfrm>
              <a:off x="890175" y="843066"/>
              <a:ext cx="7301806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4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400">
                  <a:solidFill>
                    <a:srgbClr val="FFFFFF"/>
                  </a:solidFill>
                </a:rPr>
                <a:t>. 甚麼是有價值的新聞？</a:t>
              </a:r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0"/>
              <a:ext cx="1018382" cy="2057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8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800" b="1">
                  <a:solidFill>
                    <a:srgbClr val="11DBE3"/>
                  </a:solidFill>
                </a:rPr>
                <a:t>2</a:t>
              </a:r>
            </a:p>
          </p:txBody>
        </p:sp>
        <p:sp>
          <p:nvSpPr>
            <p:cNvPr id="52" name="Shape 52"/>
            <p:cNvSpPr/>
            <p:nvPr/>
          </p:nvSpPr>
          <p:spPr>
            <a:xfrm flipV="1">
              <a:off x="443258" y="858160"/>
              <a:ext cx="1000422" cy="1000422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54" name="Shape 54"/>
          <p:cNvSpPr/>
          <p:nvPr/>
        </p:nvSpPr>
        <p:spPr>
          <a:xfrm>
            <a:off x="1515941" y="5278714"/>
            <a:ext cx="7393406" cy="55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1105" indent="-421105">
              <a:buSzPct val="75000"/>
              <a:buChar char="•"/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C79"/>
                </a:solidFill>
              </a:rPr>
              <a:t>狗咬人不是新聞，人咬狗才是新聞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3" animBg="1" advAuto="0"/>
      <p:bldP spid="47" grpId="1" animBg="1" advAuto="0"/>
      <p:bldP spid="48" grpId="2" animBg="1" advAuto="0"/>
      <p:bldP spid="49" grpId="5" animBg="1" advAuto="0"/>
      <p:bldP spid="53" grpId="4" animBg="1" advAuto="0"/>
      <p:bldP spid="54" grpId="6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8717027" y="3588392"/>
            <a:ext cx="3584280" cy="6176955"/>
          </a:xfrm>
          <a:prstGeom prst="rect">
            <a:avLst/>
          </a:prstGeom>
          <a:solidFill>
            <a:srgbClr val="DCDEE0">
              <a:alpha val="3986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4710260" y="3588392"/>
            <a:ext cx="3584280" cy="6176955"/>
          </a:xfrm>
          <a:prstGeom prst="rect">
            <a:avLst/>
          </a:prstGeom>
          <a:solidFill>
            <a:srgbClr val="DCDEE0">
              <a:alpha val="3986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714" y="665990"/>
            <a:ext cx="12997372" cy="1669689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8362866" y="255172"/>
            <a:ext cx="42926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</a:rPr>
              <a:t>新聞如何產製？</a:t>
            </a:r>
          </a:p>
        </p:txBody>
      </p:sp>
      <p:sp>
        <p:nvSpPr>
          <p:cNvPr id="60" name="Shape 60"/>
          <p:cNvSpPr/>
          <p:nvPr/>
        </p:nvSpPr>
        <p:spPr>
          <a:xfrm>
            <a:off x="606346" y="1070674"/>
            <a:ext cx="12422114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我們將從</a:t>
            </a:r>
            <a:r>
              <a:rPr sz="6800">
                <a:solidFill>
                  <a:srgbClr val="11DB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sz="5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種不同的媒體看新聞產製過程</a:t>
            </a:r>
            <a:endParaRPr sz="5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703493" y="3588392"/>
            <a:ext cx="3584280" cy="6176955"/>
          </a:xfrm>
          <a:prstGeom prst="rect">
            <a:avLst/>
          </a:prstGeom>
          <a:solidFill>
            <a:srgbClr val="DCDEE0">
              <a:alpha val="3986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66" name="Group 66"/>
          <p:cNvGrpSpPr/>
          <p:nvPr/>
        </p:nvGrpSpPr>
        <p:grpSpPr>
          <a:xfrm>
            <a:off x="1084645" y="3588392"/>
            <a:ext cx="2821976" cy="5641873"/>
            <a:chOff x="0" y="0"/>
            <a:chExt cx="2821975" cy="5641872"/>
          </a:xfrm>
        </p:grpSpPr>
        <p:grpSp>
          <p:nvGrpSpPr>
            <p:cNvPr id="64" name="Group 64"/>
            <p:cNvGrpSpPr/>
            <p:nvPr/>
          </p:nvGrpSpPr>
          <p:grpSpPr>
            <a:xfrm>
              <a:off x="0" y="0"/>
              <a:ext cx="2821976" cy="2821976"/>
              <a:chOff x="0" y="0"/>
              <a:chExt cx="2821975" cy="2821975"/>
            </a:xfrm>
          </p:grpSpPr>
          <p:sp>
            <p:nvSpPr>
              <p:cNvPr id="62" name="Shape 62"/>
              <p:cNvSpPr/>
              <p:nvPr/>
            </p:nvSpPr>
            <p:spPr>
              <a:xfrm>
                <a:off x="-1" y="0"/>
                <a:ext cx="2821977" cy="2821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8321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pic>
            <p:nvPicPr>
              <p:cNvPr id="63" name="pasted-image.png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683" y="276286"/>
                <a:ext cx="2068610" cy="21471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65" name="Shape 65"/>
            <p:cNvSpPr/>
            <p:nvPr/>
          </p:nvSpPr>
          <p:spPr>
            <a:xfrm>
              <a:off x="85425" y="3139972"/>
              <a:ext cx="2651126" cy="2501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700" dirty="0" err="1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日報</a:t>
              </a:r>
              <a:endParaRPr sz="47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700" dirty="0" err="1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週刊</a:t>
              </a:r>
              <a:endParaRPr sz="47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9098179" y="3588392"/>
            <a:ext cx="2821976" cy="4841773"/>
            <a:chOff x="0" y="0"/>
            <a:chExt cx="2821975" cy="4841772"/>
          </a:xfrm>
        </p:grpSpPr>
        <p:grpSp>
          <p:nvGrpSpPr>
            <p:cNvPr id="69" name="Group 69"/>
            <p:cNvGrpSpPr/>
            <p:nvPr/>
          </p:nvGrpSpPr>
          <p:grpSpPr>
            <a:xfrm>
              <a:off x="0" y="0"/>
              <a:ext cx="2821976" cy="2821976"/>
              <a:chOff x="0" y="0"/>
              <a:chExt cx="2821975" cy="2821975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0" y="0"/>
                <a:ext cx="2821976" cy="2821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8321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pic>
            <p:nvPicPr>
              <p:cNvPr id="68" name="pasted-image.pn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797" y="324667"/>
                <a:ext cx="1931194" cy="200591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4" name="Group 74"/>
            <p:cNvGrpSpPr/>
            <p:nvPr/>
          </p:nvGrpSpPr>
          <p:grpSpPr>
            <a:xfrm>
              <a:off x="160038" y="995673"/>
              <a:ext cx="2533485" cy="3846100"/>
              <a:chOff x="0" y="-114"/>
              <a:chExt cx="2533484" cy="3846099"/>
            </a:xfrm>
          </p:grpSpPr>
          <p:grpSp>
            <p:nvGrpSpPr>
              <p:cNvPr id="72" name="Group 72"/>
              <p:cNvGrpSpPr/>
              <p:nvPr/>
            </p:nvGrpSpPr>
            <p:grpSpPr>
              <a:xfrm rot="2512544">
                <a:off x="1563296" y="-19194"/>
                <a:ext cx="527529" cy="1528131"/>
                <a:chOff x="0" y="0"/>
                <a:chExt cx="527528" cy="1528130"/>
              </a:xfrm>
            </p:grpSpPr>
            <p:pic>
              <p:nvPicPr>
                <p:cNvPr id="70" name="pasted-image.png"/>
                <p:cNvPicPr/>
                <p:nvPr/>
              </p:nvPicPr>
              <p:blipFill>
                <a:blip r:embed="rId5">
                  <a:alphaModFix amt="83000"/>
                </a:blip>
                <a:stretch>
                  <a:fillRect/>
                </a:stretch>
              </p:blipFill>
              <p:spPr>
                <a:xfrm>
                  <a:off x="0" y="0"/>
                  <a:ext cx="527529" cy="1528131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71" name="Shape 71"/>
                <p:cNvSpPr/>
                <p:nvPr/>
              </p:nvSpPr>
              <p:spPr>
                <a:xfrm>
                  <a:off x="0" y="0"/>
                  <a:ext cx="527529" cy="152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9" h="21548" extrusionOk="0">
                      <a:moveTo>
                        <a:pt x="10394" y="2"/>
                      </a:moveTo>
                      <a:cubicBezTo>
                        <a:pt x="6891" y="43"/>
                        <a:pt x="3404" y="680"/>
                        <a:pt x="1360" y="1955"/>
                      </a:cubicBezTo>
                      <a:cubicBezTo>
                        <a:pt x="148" y="2711"/>
                        <a:pt x="-5" y="2971"/>
                        <a:pt x="0" y="4204"/>
                      </a:cubicBezTo>
                      <a:cubicBezTo>
                        <a:pt x="8" y="6267"/>
                        <a:pt x="1345" y="7012"/>
                        <a:pt x="5699" y="7389"/>
                      </a:cubicBezTo>
                      <a:cubicBezTo>
                        <a:pt x="7540" y="7548"/>
                        <a:pt x="16606" y="7369"/>
                        <a:pt x="17954" y="7148"/>
                      </a:cubicBezTo>
                      <a:cubicBezTo>
                        <a:pt x="20206" y="6779"/>
                        <a:pt x="21595" y="5444"/>
                        <a:pt x="21516" y="4048"/>
                      </a:cubicBezTo>
                      <a:cubicBezTo>
                        <a:pt x="21489" y="3582"/>
                        <a:pt x="21307" y="3111"/>
                        <a:pt x="20933" y="2665"/>
                      </a:cubicBezTo>
                      <a:cubicBezTo>
                        <a:pt x="19427" y="875"/>
                        <a:pt x="14897" y="-51"/>
                        <a:pt x="10394" y="2"/>
                      </a:cubicBezTo>
                      <a:close/>
                      <a:moveTo>
                        <a:pt x="5731" y="8273"/>
                      </a:moveTo>
                      <a:cubicBezTo>
                        <a:pt x="5082" y="8269"/>
                        <a:pt x="4603" y="8285"/>
                        <a:pt x="4452" y="8318"/>
                      </a:cubicBezTo>
                      <a:cubicBezTo>
                        <a:pt x="3789" y="8459"/>
                        <a:pt x="6209" y="20911"/>
                        <a:pt x="6961" y="21228"/>
                      </a:cubicBezTo>
                      <a:cubicBezTo>
                        <a:pt x="7217" y="21336"/>
                        <a:pt x="7882" y="21460"/>
                        <a:pt x="8451" y="21502"/>
                      </a:cubicBezTo>
                      <a:cubicBezTo>
                        <a:pt x="8859" y="21533"/>
                        <a:pt x="9396" y="21549"/>
                        <a:pt x="9973" y="21547"/>
                      </a:cubicBezTo>
                      <a:cubicBezTo>
                        <a:pt x="11704" y="21541"/>
                        <a:pt x="13852" y="21404"/>
                        <a:pt x="14344" y="21234"/>
                      </a:cubicBezTo>
                      <a:cubicBezTo>
                        <a:pt x="15256" y="20918"/>
                        <a:pt x="17748" y="8497"/>
                        <a:pt x="16934" y="8323"/>
                      </a:cubicBezTo>
                      <a:cubicBezTo>
                        <a:pt x="16604" y="8253"/>
                        <a:pt x="15145" y="8262"/>
                        <a:pt x="13696" y="8340"/>
                      </a:cubicBezTo>
                      <a:cubicBezTo>
                        <a:pt x="12223" y="8420"/>
                        <a:pt x="9725" y="8419"/>
                        <a:pt x="8030" y="8340"/>
                      </a:cubicBezTo>
                      <a:cubicBezTo>
                        <a:pt x="7197" y="8301"/>
                        <a:pt x="6380" y="8277"/>
                        <a:pt x="5731" y="8273"/>
                      </a:cubicBezTo>
                      <a:close/>
                      <a:moveTo>
                        <a:pt x="10685" y="9706"/>
                      </a:moveTo>
                      <a:lnTo>
                        <a:pt x="11640" y="10092"/>
                      </a:lnTo>
                      <a:cubicBezTo>
                        <a:pt x="12692" y="10521"/>
                        <a:pt x="12923" y="11711"/>
                        <a:pt x="12077" y="12257"/>
                      </a:cubicBezTo>
                      <a:cubicBezTo>
                        <a:pt x="11807" y="12432"/>
                        <a:pt x="11189" y="12576"/>
                        <a:pt x="10685" y="12576"/>
                      </a:cubicBezTo>
                      <a:cubicBezTo>
                        <a:pt x="9454" y="12576"/>
                        <a:pt x="8791" y="12096"/>
                        <a:pt x="8791" y="11211"/>
                      </a:cubicBezTo>
                      <a:cubicBezTo>
                        <a:pt x="8791" y="10718"/>
                        <a:pt x="9090" y="10353"/>
                        <a:pt x="9730" y="10092"/>
                      </a:cubicBezTo>
                      <a:lnTo>
                        <a:pt x="10685" y="9706"/>
                      </a:lnTo>
                      <a:close/>
                    </a:path>
                  </a:pathLst>
                </a:custGeom>
                <a:ln w="76200" cap="flat">
                  <a:solidFill>
                    <a:srgbClr val="FFFFFF"/>
                  </a:solidFill>
                  <a:prstDash val="solid"/>
                  <a:miter lim="400000"/>
                </a:ln>
              </p:spPr>
              <p:txBody>
                <a:bodyPr/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73" name="Shape 73"/>
              <p:cNvSpPr/>
              <p:nvPr/>
            </p:nvSpPr>
            <p:spPr>
              <a:xfrm>
                <a:off x="0" y="2944285"/>
                <a:ext cx="2501900" cy="901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700">
                    <a:latin typeface="Microsoft JhengHei"/>
                    <a:ea typeface="Microsoft JhengHei"/>
                    <a:cs typeface="Microsoft JhengHei"/>
                    <a:sym typeface="Microsoft JhengHe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4700">
                    <a:solidFill>
                      <a:srgbClr val="FFFFFF"/>
                    </a:solidFill>
                  </a:rPr>
                  <a:t>電子媒體</a:t>
                </a:r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5091412" y="3588392"/>
            <a:ext cx="2821976" cy="4841773"/>
            <a:chOff x="0" y="0"/>
            <a:chExt cx="2821975" cy="4841772"/>
          </a:xfrm>
        </p:grpSpPr>
        <p:grpSp>
          <p:nvGrpSpPr>
            <p:cNvPr id="81" name="Group 81"/>
            <p:cNvGrpSpPr/>
            <p:nvPr/>
          </p:nvGrpSpPr>
          <p:grpSpPr>
            <a:xfrm>
              <a:off x="0" y="0"/>
              <a:ext cx="2821976" cy="2821976"/>
              <a:chOff x="0" y="0"/>
              <a:chExt cx="2821975" cy="2821975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0" y="0"/>
                <a:ext cx="2821976" cy="2821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8321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pic>
            <p:nvPicPr>
              <p:cNvPr id="77" name="pasted-image.pn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391" y="331830"/>
                <a:ext cx="1931194" cy="200591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80" name="Group 80"/>
              <p:cNvGrpSpPr/>
              <p:nvPr/>
            </p:nvGrpSpPr>
            <p:grpSpPr>
              <a:xfrm>
                <a:off x="1355794" y="1413205"/>
                <a:ext cx="1124759" cy="1105570"/>
                <a:chOff x="0" y="0"/>
                <a:chExt cx="1124757" cy="1105569"/>
              </a:xfrm>
            </p:grpSpPr>
            <p:pic>
              <p:nvPicPr>
                <p:cNvPr id="78" name="pasted-image.png"/>
                <p:cNvPicPr/>
                <p:nvPr/>
              </p:nvPicPr>
              <p:blipFill>
                <a:blip r:embed="rId6">
                  <a:alphaModFix amt="83000"/>
                </a:blip>
                <a:stretch>
                  <a:fillRect/>
                </a:stretch>
              </p:blipFill>
              <p:spPr>
                <a:xfrm>
                  <a:off x="0" y="0"/>
                  <a:ext cx="1124758" cy="110557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79" name="Shape 79"/>
                <p:cNvSpPr/>
                <p:nvPr/>
              </p:nvSpPr>
              <p:spPr>
                <a:xfrm>
                  <a:off x="0" y="0"/>
                  <a:ext cx="1124758" cy="1105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5" h="21259" extrusionOk="0">
                      <a:moveTo>
                        <a:pt x="18163" y="6"/>
                      </a:moveTo>
                      <a:cubicBezTo>
                        <a:pt x="16927" y="-45"/>
                        <a:pt x="15226" y="258"/>
                        <a:pt x="13604" y="853"/>
                      </a:cubicBezTo>
                      <a:cubicBezTo>
                        <a:pt x="13133" y="1026"/>
                        <a:pt x="12413" y="1189"/>
                        <a:pt x="11771" y="1296"/>
                      </a:cubicBezTo>
                      <a:cubicBezTo>
                        <a:pt x="11680" y="1313"/>
                        <a:pt x="11586" y="1323"/>
                        <a:pt x="11506" y="1334"/>
                      </a:cubicBezTo>
                      <a:cubicBezTo>
                        <a:pt x="11415" y="1347"/>
                        <a:pt x="11307" y="1379"/>
                        <a:pt x="11225" y="1387"/>
                      </a:cubicBezTo>
                      <a:cubicBezTo>
                        <a:pt x="7508" y="1766"/>
                        <a:pt x="4580" y="3712"/>
                        <a:pt x="3151" y="6760"/>
                      </a:cubicBezTo>
                      <a:cubicBezTo>
                        <a:pt x="2353" y="8463"/>
                        <a:pt x="2399" y="8520"/>
                        <a:pt x="3576" y="7363"/>
                      </a:cubicBezTo>
                      <a:cubicBezTo>
                        <a:pt x="4919" y="6042"/>
                        <a:pt x="6667" y="4762"/>
                        <a:pt x="6863" y="4959"/>
                      </a:cubicBezTo>
                      <a:cubicBezTo>
                        <a:pt x="6950" y="5046"/>
                        <a:pt x="6590" y="5563"/>
                        <a:pt x="5923" y="6310"/>
                      </a:cubicBezTo>
                      <a:cubicBezTo>
                        <a:pt x="4087" y="8367"/>
                        <a:pt x="2523" y="10607"/>
                        <a:pt x="1576" y="12530"/>
                      </a:cubicBezTo>
                      <a:cubicBezTo>
                        <a:pt x="407" y="14905"/>
                        <a:pt x="10" y="16339"/>
                        <a:pt x="1" y="18246"/>
                      </a:cubicBezTo>
                      <a:cubicBezTo>
                        <a:pt x="-8" y="19959"/>
                        <a:pt x="182" y="20351"/>
                        <a:pt x="1281" y="20917"/>
                      </a:cubicBezTo>
                      <a:cubicBezTo>
                        <a:pt x="2520" y="21555"/>
                        <a:pt x="4491" y="21295"/>
                        <a:pt x="6711" y="20199"/>
                      </a:cubicBezTo>
                      <a:lnTo>
                        <a:pt x="7400" y="19864"/>
                      </a:lnTo>
                      <a:lnTo>
                        <a:pt x="8521" y="20268"/>
                      </a:lnTo>
                      <a:cubicBezTo>
                        <a:pt x="10004" y="20815"/>
                        <a:pt x="12441" y="20961"/>
                        <a:pt x="14013" y="20589"/>
                      </a:cubicBezTo>
                      <a:cubicBezTo>
                        <a:pt x="15812" y="20163"/>
                        <a:pt x="17167" y="19382"/>
                        <a:pt x="18534" y="18001"/>
                      </a:cubicBezTo>
                      <a:cubicBezTo>
                        <a:pt x="19619" y="16906"/>
                        <a:pt x="20716" y="15275"/>
                        <a:pt x="20716" y="14750"/>
                      </a:cubicBezTo>
                      <a:cubicBezTo>
                        <a:pt x="20716" y="14635"/>
                        <a:pt x="19971" y="14576"/>
                        <a:pt x="18353" y="14575"/>
                      </a:cubicBezTo>
                      <a:lnTo>
                        <a:pt x="15899" y="14575"/>
                      </a:lnTo>
                      <a:lnTo>
                        <a:pt x="15262" y="15277"/>
                      </a:lnTo>
                      <a:cubicBezTo>
                        <a:pt x="14261" y="16371"/>
                        <a:pt x="13353" y="16772"/>
                        <a:pt x="11899" y="16773"/>
                      </a:cubicBezTo>
                      <a:cubicBezTo>
                        <a:pt x="10543" y="16773"/>
                        <a:pt x="9862" y="16503"/>
                        <a:pt x="8809" y="15544"/>
                      </a:cubicBezTo>
                      <a:cubicBezTo>
                        <a:pt x="8134" y="14930"/>
                        <a:pt x="7484" y="13686"/>
                        <a:pt x="7423" y="12903"/>
                      </a:cubicBezTo>
                      <a:lnTo>
                        <a:pt x="7378" y="12377"/>
                      </a:lnTo>
                      <a:lnTo>
                        <a:pt x="7529" y="12377"/>
                      </a:lnTo>
                      <a:lnTo>
                        <a:pt x="14308" y="12339"/>
                      </a:lnTo>
                      <a:cubicBezTo>
                        <a:pt x="19618" y="12308"/>
                        <a:pt x="21253" y="12254"/>
                        <a:pt x="21344" y="12110"/>
                      </a:cubicBezTo>
                      <a:cubicBezTo>
                        <a:pt x="21413" y="12001"/>
                        <a:pt x="21449" y="11803"/>
                        <a:pt x="21466" y="11560"/>
                      </a:cubicBezTo>
                      <a:lnTo>
                        <a:pt x="21466" y="11240"/>
                      </a:lnTo>
                      <a:cubicBezTo>
                        <a:pt x="21457" y="10298"/>
                        <a:pt x="21201" y="8844"/>
                        <a:pt x="20769" y="7615"/>
                      </a:cubicBezTo>
                      <a:lnTo>
                        <a:pt x="20375" y="6508"/>
                      </a:lnTo>
                      <a:lnTo>
                        <a:pt x="20776" y="5173"/>
                      </a:lnTo>
                      <a:cubicBezTo>
                        <a:pt x="21592" y="2434"/>
                        <a:pt x="21084" y="810"/>
                        <a:pt x="19224" y="174"/>
                      </a:cubicBezTo>
                      <a:cubicBezTo>
                        <a:pt x="18935" y="75"/>
                        <a:pt x="18575" y="23"/>
                        <a:pt x="18163" y="6"/>
                      </a:cubicBezTo>
                      <a:close/>
                      <a:moveTo>
                        <a:pt x="18640" y="1097"/>
                      </a:moveTo>
                      <a:cubicBezTo>
                        <a:pt x="19481" y="1159"/>
                        <a:pt x="19600" y="1210"/>
                        <a:pt x="20125" y="1777"/>
                      </a:cubicBezTo>
                      <a:cubicBezTo>
                        <a:pt x="20879" y="2591"/>
                        <a:pt x="20996" y="3230"/>
                        <a:pt x="20640" y="4669"/>
                      </a:cubicBezTo>
                      <a:cubicBezTo>
                        <a:pt x="20488" y="5283"/>
                        <a:pt x="20308" y="5821"/>
                        <a:pt x="20246" y="5859"/>
                      </a:cubicBezTo>
                      <a:cubicBezTo>
                        <a:pt x="20184" y="5898"/>
                        <a:pt x="19818" y="5508"/>
                        <a:pt x="19428" y="4997"/>
                      </a:cubicBezTo>
                      <a:cubicBezTo>
                        <a:pt x="18683" y="4022"/>
                        <a:pt x="17372" y="2955"/>
                        <a:pt x="16156" y="2334"/>
                      </a:cubicBezTo>
                      <a:cubicBezTo>
                        <a:pt x="15759" y="2131"/>
                        <a:pt x="15471" y="1894"/>
                        <a:pt x="15520" y="1815"/>
                      </a:cubicBezTo>
                      <a:cubicBezTo>
                        <a:pt x="15721" y="1486"/>
                        <a:pt x="17717" y="1030"/>
                        <a:pt x="18640" y="1097"/>
                      </a:cubicBezTo>
                      <a:close/>
                      <a:moveTo>
                        <a:pt x="11952" y="5569"/>
                      </a:moveTo>
                      <a:cubicBezTo>
                        <a:pt x="13080" y="5590"/>
                        <a:pt x="14201" y="6041"/>
                        <a:pt x="15035" y="6882"/>
                      </a:cubicBezTo>
                      <a:cubicBezTo>
                        <a:pt x="15676" y="7528"/>
                        <a:pt x="16426" y="8995"/>
                        <a:pt x="16292" y="9347"/>
                      </a:cubicBezTo>
                      <a:cubicBezTo>
                        <a:pt x="16221" y="9534"/>
                        <a:pt x="15538" y="9568"/>
                        <a:pt x="11915" y="9568"/>
                      </a:cubicBezTo>
                      <a:cubicBezTo>
                        <a:pt x="9444" y="9568"/>
                        <a:pt x="7586" y="9504"/>
                        <a:pt x="7537" y="9423"/>
                      </a:cubicBezTo>
                      <a:cubicBezTo>
                        <a:pt x="7489" y="9346"/>
                        <a:pt x="7583" y="8924"/>
                        <a:pt x="7749" y="8477"/>
                      </a:cubicBezTo>
                      <a:cubicBezTo>
                        <a:pt x="8074" y="7600"/>
                        <a:pt x="9120" y="6449"/>
                        <a:pt x="9983" y="6012"/>
                      </a:cubicBezTo>
                      <a:cubicBezTo>
                        <a:pt x="10599" y="5700"/>
                        <a:pt x="11276" y="5557"/>
                        <a:pt x="11952" y="5569"/>
                      </a:cubicBezTo>
                      <a:close/>
                      <a:moveTo>
                        <a:pt x="2553" y="14819"/>
                      </a:moveTo>
                      <a:cubicBezTo>
                        <a:pt x="2636" y="14826"/>
                        <a:pt x="2910" y="15213"/>
                        <a:pt x="3159" y="15674"/>
                      </a:cubicBezTo>
                      <a:cubicBezTo>
                        <a:pt x="3897" y="17041"/>
                        <a:pt x="4834" y="18174"/>
                        <a:pt x="5795" y="18856"/>
                      </a:cubicBezTo>
                      <a:cubicBezTo>
                        <a:pt x="6291" y="19209"/>
                        <a:pt x="6704" y="19555"/>
                        <a:pt x="6704" y="19627"/>
                      </a:cubicBezTo>
                      <a:cubicBezTo>
                        <a:pt x="6704" y="19698"/>
                        <a:pt x="6251" y="19968"/>
                        <a:pt x="5696" y="20230"/>
                      </a:cubicBezTo>
                      <a:cubicBezTo>
                        <a:pt x="4653" y="20722"/>
                        <a:pt x="3408" y="20913"/>
                        <a:pt x="2856" y="20665"/>
                      </a:cubicBezTo>
                      <a:cubicBezTo>
                        <a:pt x="2313" y="20421"/>
                        <a:pt x="1606" y="19526"/>
                        <a:pt x="1432" y="18864"/>
                      </a:cubicBezTo>
                      <a:cubicBezTo>
                        <a:pt x="1305" y="18381"/>
                        <a:pt x="1305" y="17988"/>
                        <a:pt x="1432" y="17337"/>
                      </a:cubicBezTo>
                      <a:cubicBezTo>
                        <a:pt x="1622" y="16366"/>
                        <a:pt x="2319" y="14799"/>
                        <a:pt x="2553" y="14819"/>
                      </a:cubicBezTo>
                      <a:close/>
                    </a:path>
                  </a:pathLst>
                </a:custGeom>
                <a:ln w="50800" cap="flat">
                  <a:solidFill>
                    <a:srgbClr val="FFFFFF"/>
                  </a:solidFill>
                  <a:prstDash val="solid"/>
                  <a:miter lim="400000"/>
                </a:ln>
              </p:spPr>
              <p:txBody>
                <a:bodyPr/>
                <a:lstStyle/>
                <a:p>
                  <a:pPr lvl="0"/>
                  <a:endParaRPr/>
                </a:p>
              </p:txBody>
            </p:sp>
          </p:grpSp>
        </p:grpSp>
        <p:sp>
          <p:nvSpPr>
            <p:cNvPr id="82" name="Shape 82"/>
            <p:cNvSpPr/>
            <p:nvPr/>
          </p:nvSpPr>
          <p:spPr>
            <a:xfrm>
              <a:off x="160037" y="3940072"/>
              <a:ext cx="2501901" cy="901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7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700">
                  <a:solidFill>
                    <a:srgbClr val="FFFFFF"/>
                  </a:solidFill>
                </a:rPr>
                <a:t>網路媒體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" presetClass="entr" presetSubtype="4" fill="hold" grpId="4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8" animBg="1" advAuto="0"/>
      <p:bldP spid="57" grpId="6" animBg="1" advAuto="0"/>
      <p:bldP spid="58" grpId="1" animBg="1" advAuto="0"/>
      <p:bldP spid="59" grpId="2" animBg="1" advAuto="0"/>
      <p:bldP spid="60" grpId="3" animBg="1" advAuto="0"/>
      <p:bldP spid="61" grpId="4" animBg="1" advAuto="0"/>
      <p:bldP spid="66" grpId="5" animBg="1" advAuto="0"/>
      <p:bldP spid="75" grpId="9" animBg="1" advAuto="0"/>
      <p:bldP spid="83" grpId="7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 flipV="1">
            <a:off x="1218065" y="112931"/>
            <a:ext cx="1" cy="1090498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pSp>
        <p:nvGrpSpPr>
          <p:cNvPr id="99" name="Group 99"/>
          <p:cNvGrpSpPr/>
          <p:nvPr/>
        </p:nvGrpSpPr>
        <p:grpSpPr>
          <a:xfrm>
            <a:off x="-31911" y="-9487"/>
            <a:ext cx="1292669" cy="9772574"/>
            <a:chOff x="0" y="0"/>
            <a:chExt cx="1292668" cy="9772573"/>
          </a:xfrm>
        </p:grpSpPr>
        <p:sp>
          <p:nvSpPr>
            <p:cNvPr id="86" name="Shape 86"/>
            <p:cNvSpPr/>
            <p:nvPr/>
          </p:nvSpPr>
          <p:spPr>
            <a:xfrm>
              <a:off x="0" y="6108047"/>
              <a:ext cx="1292669" cy="3664527"/>
            </a:xfrm>
            <a:prstGeom prst="rect">
              <a:avLst/>
            </a:prstGeom>
            <a:solidFill>
              <a:srgbClr val="DCDEE0">
                <a:alpha val="195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0" y="0"/>
              <a:ext cx="1292669" cy="6114892"/>
            </a:xfrm>
            <a:prstGeom prst="rect">
              <a:avLst/>
            </a:prstGeom>
            <a:solidFill>
              <a:srgbClr val="DCDEE0">
                <a:alpha val="4405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pic>
          <p:nvPicPr>
            <p:cNvPr id="88" name="pasted-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3040" y="7107392"/>
              <a:ext cx="535116" cy="5455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8" name="Group 98"/>
            <p:cNvGrpSpPr/>
            <p:nvPr/>
          </p:nvGrpSpPr>
          <p:grpSpPr>
            <a:xfrm>
              <a:off x="233014" y="2728568"/>
              <a:ext cx="695392" cy="657756"/>
              <a:chOff x="0" y="0"/>
              <a:chExt cx="695391" cy="657754"/>
            </a:xfrm>
          </p:grpSpPr>
          <p:sp>
            <p:nvSpPr>
              <p:cNvPr id="89" name="Shape 89"/>
              <p:cNvSpPr/>
              <p:nvPr/>
            </p:nvSpPr>
            <p:spPr>
              <a:xfrm>
                <a:off x="228706" y="209888"/>
                <a:ext cx="237979" cy="237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90" name="Shape 90"/>
              <p:cNvSpPr/>
              <p:nvPr/>
            </p:nvSpPr>
            <p:spPr>
              <a:xfrm flipV="1">
                <a:off x="347695" y="0"/>
                <a:ext cx="1" cy="153662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91" name="Shape 91"/>
              <p:cNvSpPr/>
              <p:nvPr/>
            </p:nvSpPr>
            <p:spPr>
              <a:xfrm flipV="1">
                <a:off x="347695" y="504092"/>
                <a:ext cx="1" cy="153663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92" name="Shape 92"/>
              <p:cNvSpPr/>
              <p:nvPr/>
            </p:nvSpPr>
            <p:spPr>
              <a:xfrm flipH="1">
                <a:off x="549568" y="328877"/>
                <a:ext cx="145824" cy="1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 flipH="1">
                <a:off x="-1" y="328877"/>
                <a:ext cx="145824" cy="1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 flipH="1" flipV="1">
                <a:off x="486259" y="444134"/>
                <a:ext cx="145823" cy="145824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 flipH="1" flipV="1">
                <a:off x="76033" y="74772"/>
                <a:ext cx="145823" cy="145823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 flipV="1">
                <a:off x="473535" y="74772"/>
                <a:ext cx="145824" cy="145823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 flipV="1">
                <a:off x="76033" y="440841"/>
                <a:ext cx="145823" cy="145823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</p:grpSp>
      </p:grpSp>
      <p:sp>
        <p:nvSpPr>
          <p:cNvPr id="100" name="Shape 100"/>
          <p:cNvSpPr/>
          <p:nvPr/>
        </p:nvSpPr>
        <p:spPr>
          <a:xfrm>
            <a:off x="1145790" y="1219486"/>
            <a:ext cx="144551" cy="144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A433">
              <a:alpha val="93006"/>
            </a:srgbClr>
          </a:solidFill>
          <a:ln w="25400">
            <a:solidFill>
              <a:srgbClr val="FFFFFF">
                <a:alpha val="9300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600"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259968" y="1348622"/>
            <a:ext cx="688216" cy="2407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1" h="21600" extrusionOk="0">
                <a:moveTo>
                  <a:pt x="0" y="21600"/>
                </a:moveTo>
                <a:cubicBezTo>
                  <a:pt x="21430" y="14547"/>
                  <a:pt x="21600" y="7347"/>
                  <a:pt x="511" y="0"/>
                </a:cubicBezTo>
              </a:path>
            </a:pathLst>
          </a:custGeom>
          <a:ln w="25400">
            <a:solidFill>
              <a:srgbClr val="E8A433"/>
            </a:solidFill>
            <a:prstDash val="sysDot"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154814" y="3728005"/>
            <a:ext cx="144552" cy="144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A433">
              <a:alpha val="93006"/>
            </a:srgbClr>
          </a:solidFill>
          <a:ln w="25400">
            <a:solidFill>
              <a:srgbClr val="FFFFFF">
                <a:alpha val="9300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600"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145790" y="5440528"/>
            <a:ext cx="144551" cy="144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A433">
              <a:alpha val="93006"/>
            </a:srgbClr>
          </a:solidFill>
          <a:ln w="25400">
            <a:solidFill>
              <a:srgbClr val="FFFFFF">
                <a:alpha val="9300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600"/>
            </a:pPr>
            <a:endParaRPr/>
          </a:p>
        </p:txBody>
      </p:sp>
      <p:grpSp>
        <p:nvGrpSpPr>
          <p:cNvPr id="106" name="Group 106"/>
          <p:cNvGrpSpPr/>
          <p:nvPr/>
        </p:nvGrpSpPr>
        <p:grpSpPr>
          <a:xfrm>
            <a:off x="1502024" y="980611"/>
            <a:ext cx="3453410" cy="622301"/>
            <a:chOff x="0" y="0"/>
            <a:chExt cx="3453409" cy="622300"/>
          </a:xfrm>
        </p:grpSpPr>
        <p:sp>
          <p:nvSpPr>
            <p:cNvPr id="104" name="Shape 104"/>
            <p:cNvSpPr/>
            <p:nvPr/>
          </p:nvSpPr>
          <p:spPr>
            <a:xfrm>
              <a:off x="0" y="63500"/>
              <a:ext cx="1031926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7 a.m.</a:t>
              </a:r>
            </a:p>
          </p:txBody>
        </p:sp>
        <p:sp>
          <p:nvSpPr>
            <p:cNvPr id="105" name="Shape 105"/>
            <p:cNvSpPr/>
            <p:nvPr/>
          </p:nvSpPr>
          <p:spPr>
            <a:xfrm>
              <a:off x="976909" y="0"/>
              <a:ext cx="2476501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FFFFF"/>
                  </a:solidFill>
                </a:rPr>
                <a:t>起床，看新聞</a:t>
              </a:r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1511048" y="3495804"/>
            <a:ext cx="3152577" cy="622301"/>
            <a:chOff x="0" y="0"/>
            <a:chExt cx="3152575" cy="622300"/>
          </a:xfrm>
        </p:grpSpPr>
        <p:sp>
          <p:nvSpPr>
            <p:cNvPr id="107" name="Shape 107"/>
            <p:cNvSpPr/>
            <p:nvPr/>
          </p:nvSpPr>
          <p:spPr>
            <a:xfrm>
              <a:off x="0" y="63500"/>
              <a:ext cx="1050087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2 p.m.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1069775" y="0"/>
              <a:ext cx="2082801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FFFFF"/>
                  </a:solidFill>
                </a:rPr>
                <a:t>出門跑新聞</a:t>
              </a:r>
            </a:p>
          </p:txBody>
        </p:sp>
      </p:grpSp>
      <p:sp>
        <p:nvSpPr>
          <p:cNvPr id="110" name="Shape 110"/>
          <p:cNvSpPr/>
          <p:nvPr/>
        </p:nvSpPr>
        <p:spPr>
          <a:xfrm>
            <a:off x="1145790" y="4830928"/>
            <a:ext cx="144551" cy="144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A433">
              <a:alpha val="93006"/>
            </a:srgbClr>
          </a:solidFill>
          <a:ln w="25400">
            <a:solidFill>
              <a:srgbClr val="FFFFFF">
                <a:alpha val="9300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600"/>
            </a:pPr>
            <a:endParaRPr/>
          </a:p>
        </p:txBody>
      </p:sp>
      <p:grpSp>
        <p:nvGrpSpPr>
          <p:cNvPr id="113" name="Group 113"/>
          <p:cNvGrpSpPr/>
          <p:nvPr/>
        </p:nvGrpSpPr>
        <p:grpSpPr>
          <a:xfrm>
            <a:off x="1502024" y="4592054"/>
            <a:ext cx="2380270" cy="622301"/>
            <a:chOff x="0" y="0"/>
            <a:chExt cx="2380269" cy="622300"/>
          </a:xfrm>
        </p:grpSpPr>
        <p:sp>
          <p:nvSpPr>
            <p:cNvPr id="111" name="Shape 111"/>
            <p:cNvSpPr/>
            <p:nvPr/>
          </p:nvSpPr>
          <p:spPr>
            <a:xfrm>
              <a:off x="0" y="63500"/>
              <a:ext cx="1050087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4 p.m.</a:t>
              </a:r>
            </a:p>
          </p:txBody>
        </p:sp>
        <p:sp>
          <p:nvSpPr>
            <p:cNvPr id="112" name="Shape 112"/>
            <p:cNvSpPr/>
            <p:nvPr/>
          </p:nvSpPr>
          <p:spPr>
            <a:xfrm>
              <a:off x="1084869" y="0"/>
              <a:ext cx="1295401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FFFFF"/>
                  </a:solidFill>
                </a:rPr>
                <a:t>報稿單</a:t>
              </a: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502024" y="5201654"/>
            <a:ext cx="3955060" cy="622301"/>
            <a:chOff x="0" y="0"/>
            <a:chExt cx="3955059" cy="622300"/>
          </a:xfrm>
        </p:grpSpPr>
        <p:sp>
          <p:nvSpPr>
            <p:cNvPr id="114" name="Shape 114"/>
            <p:cNvSpPr/>
            <p:nvPr/>
          </p:nvSpPr>
          <p:spPr>
            <a:xfrm>
              <a:off x="0" y="63500"/>
              <a:ext cx="1050087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5 p.m.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1084859" y="0"/>
              <a:ext cx="2870201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FFFFF"/>
                  </a:solidFill>
                </a:rPr>
                <a:t>報社開編前會議</a:t>
              </a:r>
            </a:p>
          </p:txBody>
        </p:sp>
      </p:grpSp>
      <p:sp>
        <p:nvSpPr>
          <p:cNvPr id="117" name="Shape 117"/>
          <p:cNvSpPr/>
          <p:nvPr/>
        </p:nvSpPr>
        <p:spPr>
          <a:xfrm>
            <a:off x="1155312" y="8811184"/>
            <a:ext cx="144552" cy="144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A433">
              <a:alpha val="93006"/>
            </a:srgbClr>
          </a:solidFill>
          <a:ln w="25400">
            <a:solidFill>
              <a:srgbClr val="FFFFFF">
                <a:alpha val="9300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600"/>
            </a:pPr>
            <a:endParaRPr/>
          </a:p>
        </p:txBody>
      </p:sp>
      <p:grpSp>
        <p:nvGrpSpPr>
          <p:cNvPr id="120" name="Group 120"/>
          <p:cNvGrpSpPr/>
          <p:nvPr/>
        </p:nvGrpSpPr>
        <p:grpSpPr>
          <a:xfrm>
            <a:off x="1520627" y="8578982"/>
            <a:ext cx="1961275" cy="622301"/>
            <a:chOff x="0" y="0"/>
            <a:chExt cx="1961274" cy="622300"/>
          </a:xfrm>
        </p:grpSpPr>
        <p:sp>
          <p:nvSpPr>
            <p:cNvPr id="118" name="Shape 118"/>
            <p:cNvSpPr/>
            <p:nvPr/>
          </p:nvSpPr>
          <p:spPr>
            <a:xfrm>
              <a:off x="0" y="63500"/>
              <a:ext cx="1031926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2 a.m.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1059574" y="0"/>
              <a:ext cx="901701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FFFFF"/>
                  </a:solidFill>
                </a:rPr>
                <a:t>睡覺</a:t>
              </a:r>
            </a:p>
          </p:txBody>
        </p:sp>
      </p:grpSp>
      <p:sp>
        <p:nvSpPr>
          <p:cNvPr id="121" name="Shape 121"/>
          <p:cNvSpPr/>
          <p:nvPr/>
        </p:nvSpPr>
        <p:spPr>
          <a:xfrm>
            <a:off x="2034443" y="2371974"/>
            <a:ext cx="2400301" cy="483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8A433"/>
                </a:solidFill>
              </a:rPr>
              <a:t>找資料</a:t>
            </a:r>
            <a:r>
              <a:rPr sz="3000" b="1">
                <a:solidFill>
                  <a:srgbClr val="E8A433"/>
                </a:solidFill>
                <a:latin typeface="Helvetica"/>
                <a:ea typeface="Helvetica"/>
                <a:cs typeface="Helvetica"/>
                <a:sym typeface="Helvetica"/>
              </a:rPr>
              <a:t>、</a:t>
            </a:r>
            <a:r>
              <a:rPr sz="3000">
                <a:solidFill>
                  <a:srgbClr val="E8A433"/>
                </a:solidFill>
              </a:rPr>
              <a:t>讀書</a:t>
            </a:r>
          </a:p>
        </p:txBody>
      </p:sp>
      <p:sp>
        <p:nvSpPr>
          <p:cNvPr id="123" name="Shape 123"/>
          <p:cNvSpPr/>
          <p:nvPr/>
        </p:nvSpPr>
        <p:spPr>
          <a:xfrm>
            <a:off x="2134114" y="6642033"/>
            <a:ext cx="5448301" cy="48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E8A43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8A433"/>
                </a:solidFill>
              </a:rPr>
              <a:t>截稿前完成稿子，準備隔天新聞</a:t>
            </a:r>
          </a:p>
        </p:txBody>
      </p:sp>
      <p:sp>
        <p:nvSpPr>
          <p:cNvPr id="124" name="Shape 124"/>
          <p:cNvSpPr/>
          <p:nvPr/>
        </p:nvSpPr>
        <p:spPr>
          <a:xfrm>
            <a:off x="7869663" y="7889926"/>
            <a:ext cx="5119304" cy="901701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8215281" y="7479108"/>
            <a:ext cx="42926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</a:rPr>
              <a:t>新聞如何產製？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8264712" y="8204824"/>
            <a:ext cx="4445001" cy="1326558"/>
            <a:chOff x="0" y="0"/>
            <a:chExt cx="4445000" cy="1326556"/>
          </a:xfrm>
        </p:grpSpPr>
        <p:sp>
          <p:nvSpPr>
            <p:cNvPr id="126" name="Shape 126"/>
            <p:cNvSpPr/>
            <p:nvPr/>
          </p:nvSpPr>
          <p:spPr>
            <a:xfrm>
              <a:off x="118023" y="0"/>
              <a:ext cx="4292601" cy="901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70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日報記者的一天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0" y="830367"/>
              <a:ext cx="4445000" cy="496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FFFFF"/>
                  </a:solidFill>
                </a:rPr>
                <a:t>（以我在自由時報為例）</a:t>
              </a:r>
            </a:p>
          </p:txBody>
        </p:sp>
      </p:grpSp>
      <p:grpSp>
        <p:nvGrpSpPr>
          <p:cNvPr id="134" name="Group 134"/>
          <p:cNvGrpSpPr/>
          <p:nvPr/>
        </p:nvGrpSpPr>
        <p:grpSpPr>
          <a:xfrm>
            <a:off x="5976808" y="6812545"/>
            <a:ext cx="2381368" cy="2871830"/>
            <a:chOff x="0" y="0"/>
            <a:chExt cx="2381367" cy="2871829"/>
          </a:xfrm>
        </p:grpSpPr>
        <p:grpSp>
          <p:nvGrpSpPr>
            <p:cNvPr id="131" name="Group 131"/>
            <p:cNvGrpSpPr/>
            <p:nvPr/>
          </p:nvGrpSpPr>
          <p:grpSpPr>
            <a:xfrm>
              <a:off x="323967" y="814429"/>
              <a:ext cx="2057401" cy="2057401"/>
              <a:chOff x="0" y="0"/>
              <a:chExt cx="2057400" cy="2057400"/>
            </a:xfrm>
          </p:grpSpPr>
          <p:sp>
            <p:nvSpPr>
              <p:cNvPr id="129" name="Shape 129"/>
              <p:cNvSpPr/>
              <p:nvPr/>
            </p:nvSpPr>
            <p:spPr>
              <a:xfrm>
                <a:off x="-1" y="0"/>
                <a:ext cx="2057402" cy="2057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8321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pic>
            <p:nvPicPr>
              <p:cNvPr id="130" name="pasted-image.pn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715" y="201430"/>
                <a:ext cx="1508084" cy="15653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32" name="Shape 132"/>
            <p:cNvSpPr/>
            <p:nvPr/>
          </p:nvSpPr>
          <p:spPr>
            <a:xfrm>
              <a:off x="0" y="0"/>
              <a:ext cx="1018382" cy="2057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8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800" b="1">
                  <a:solidFill>
                    <a:srgbClr val="11DBE3"/>
                  </a:solidFill>
                </a:rPr>
                <a:t>1</a:t>
              </a:r>
            </a:p>
          </p:txBody>
        </p:sp>
        <p:sp>
          <p:nvSpPr>
            <p:cNvPr id="133" name="Shape 133"/>
            <p:cNvSpPr/>
            <p:nvPr/>
          </p:nvSpPr>
          <p:spPr>
            <a:xfrm flipV="1">
              <a:off x="185763" y="805134"/>
              <a:ext cx="1000422" cy="1000422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135" name="Shape 135"/>
          <p:cNvSpPr/>
          <p:nvPr/>
        </p:nvSpPr>
        <p:spPr>
          <a:xfrm flipH="1" flipV="1">
            <a:off x="1218065" y="5650348"/>
            <a:ext cx="1" cy="3044542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flipV="1">
            <a:off x="1218065" y="5040748"/>
            <a:ext cx="1" cy="334513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flipH="1" flipV="1">
            <a:off x="1218065" y="3924914"/>
            <a:ext cx="1" cy="853657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 flipV="1">
            <a:off x="1218065" y="1378687"/>
            <a:ext cx="1" cy="2334668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99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99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9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99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9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98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98"/>
                            </p:stCondLst>
                            <p:childTnLst>
                              <p:par>
                                <p:cTn id="18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98"/>
                            </p:stCondLst>
                            <p:childTnLst>
                              <p:par>
                                <p:cTn id="23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6" animBg="1" advAuto="0"/>
      <p:bldP spid="99" grpId="2" animBg="1" advAuto="0"/>
      <p:bldP spid="100" grpId="7" animBg="1" advAuto="0"/>
      <p:bldP spid="139" grpId="12" animBg="1" advAuto="0"/>
      <p:bldP spid="102" grpId="10" animBg="1" advAuto="0"/>
      <p:bldP spid="103" grpId="18" animBg="1" advAuto="0"/>
      <p:bldP spid="106" grpId="8" animBg="1" advAuto="0"/>
      <p:bldP spid="109" grpId="11" animBg="1" advAuto="0"/>
      <p:bldP spid="110" grpId="15" animBg="1" advAuto="0"/>
      <p:bldP spid="113" grpId="16" animBg="1" advAuto="0"/>
      <p:bldP spid="116" grpId="19" animBg="1" advAuto="0"/>
      <p:bldP spid="117" grpId="21" animBg="1" advAuto="0"/>
      <p:bldP spid="120" grpId="22" animBg="1" advAuto="0"/>
      <p:bldP spid="121" grpId="13" animBg="1" advAuto="0"/>
      <p:bldP spid="123" grpId="24" animBg="1" advAuto="0"/>
      <p:bldP spid="124" grpId="1" animBg="1" advAuto="0"/>
      <p:bldP spid="125" grpId="4" animBg="1" advAuto="0"/>
      <p:bldP spid="128" grpId="5" animBg="1" advAuto="0"/>
      <p:bldP spid="134" grpId="3" animBg="1" advAuto="0"/>
      <p:bldP spid="135" grpId="20" animBg="1" advAuto="0"/>
      <p:bldP spid="136" grpId="17" animBg="1" advAuto="0"/>
      <p:bldP spid="137" grpId="14" animBg="1" advAuto="0"/>
      <p:bldP spid="138" grpId="9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6"/>
          <p:cNvGrpSpPr/>
          <p:nvPr/>
        </p:nvGrpSpPr>
        <p:grpSpPr>
          <a:xfrm>
            <a:off x="-97417" y="-15791"/>
            <a:ext cx="1423681" cy="9742786"/>
            <a:chOff x="0" y="0"/>
            <a:chExt cx="1423679" cy="9742784"/>
          </a:xfrm>
        </p:grpSpPr>
        <p:sp>
          <p:nvSpPr>
            <p:cNvPr id="203" name="Shape 203"/>
            <p:cNvSpPr/>
            <p:nvPr/>
          </p:nvSpPr>
          <p:spPr>
            <a:xfrm>
              <a:off x="0" y="5506649"/>
              <a:ext cx="1423680" cy="4236136"/>
            </a:xfrm>
            <a:prstGeom prst="rect">
              <a:avLst/>
            </a:prstGeom>
            <a:solidFill>
              <a:srgbClr val="DCDEE0">
                <a:alpha val="195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0" y="0"/>
              <a:ext cx="1423680" cy="5501488"/>
            </a:xfrm>
            <a:prstGeom prst="rect">
              <a:avLst/>
            </a:prstGeom>
            <a:solidFill>
              <a:srgbClr val="DCDEE0">
                <a:alpha val="4405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pic>
          <p:nvPicPr>
            <p:cNvPr id="205" name="pasted-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3848" y="6869255"/>
              <a:ext cx="589482" cy="600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5" name="Group 215"/>
            <p:cNvGrpSpPr/>
            <p:nvPr/>
          </p:nvGrpSpPr>
          <p:grpSpPr>
            <a:xfrm>
              <a:off x="265654" y="1466319"/>
              <a:ext cx="765870" cy="724419"/>
              <a:chOff x="0" y="0"/>
              <a:chExt cx="765868" cy="724417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251886" y="231160"/>
                <a:ext cx="262097" cy="262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V="1">
                <a:off x="382934" y="0"/>
                <a:ext cx="1" cy="169236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08" name="Shape 208"/>
              <p:cNvSpPr/>
              <p:nvPr/>
            </p:nvSpPr>
            <p:spPr>
              <a:xfrm flipV="1">
                <a:off x="382934" y="555182"/>
                <a:ext cx="1" cy="169236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09" name="Shape 209"/>
              <p:cNvSpPr/>
              <p:nvPr/>
            </p:nvSpPr>
            <p:spPr>
              <a:xfrm flipH="1">
                <a:off x="605267" y="362208"/>
                <a:ext cx="160602" cy="1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-1" y="362208"/>
                <a:ext cx="160603" cy="1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 flipV="1">
                <a:off x="535541" y="489147"/>
                <a:ext cx="160602" cy="160602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 flipV="1">
                <a:off x="83738" y="82350"/>
                <a:ext cx="160603" cy="160602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V="1">
                <a:off x="521528" y="82350"/>
                <a:ext cx="160602" cy="160602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14" name="Shape 214"/>
              <p:cNvSpPr/>
              <p:nvPr/>
            </p:nvSpPr>
            <p:spPr>
              <a:xfrm flipV="1">
                <a:off x="83738" y="485520"/>
                <a:ext cx="160603" cy="160602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</p:grpSp>
      </p:grpSp>
      <p:sp>
        <p:nvSpPr>
          <p:cNvPr id="217" name="Shape 217"/>
          <p:cNvSpPr/>
          <p:nvPr/>
        </p:nvSpPr>
        <p:spPr>
          <a:xfrm flipV="1">
            <a:off x="1218065" y="112931"/>
            <a:ext cx="1" cy="1105905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1145790" y="1219486"/>
            <a:ext cx="144551" cy="144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A433">
              <a:alpha val="93006"/>
            </a:srgbClr>
          </a:solidFill>
          <a:ln w="25400">
            <a:solidFill>
              <a:srgbClr val="FFFFFF">
                <a:alpha val="9300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600"/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1497708" y="5222737"/>
            <a:ext cx="105008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6 p.m.</a:t>
            </a:r>
          </a:p>
        </p:txBody>
      </p:sp>
      <p:sp>
        <p:nvSpPr>
          <p:cNvPr id="220" name="Shape 220"/>
          <p:cNvSpPr/>
          <p:nvPr/>
        </p:nvSpPr>
        <p:spPr>
          <a:xfrm>
            <a:off x="1141473" y="5410812"/>
            <a:ext cx="144552" cy="144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A433">
              <a:alpha val="93006"/>
            </a:srgbClr>
          </a:solidFill>
          <a:ln w="25400">
            <a:solidFill>
              <a:srgbClr val="FFFFFF">
                <a:alpha val="9300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600"/>
            </a:pPr>
            <a:endParaRPr/>
          </a:p>
        </p:txBody>
      </p:sp>
      <p:grpSp>
        <p:nvGrpSpPr>
          <p:cNvPr id="223" name="Group 223"/>
          <p:cNvGrpSpPr/>
          <p:nvPr/>
        </p:nvGrpSpPr>
        <p:grpSpPr>
          <a:xfrm>
            <a:off x="1502024" y="980611"/>
            <a:ext cx="3095527" cy="622301"/>
            <a:chOff x="0" y="0"/>
            <a:chExt cx="3095526" cy="622300"/>
          </a:xfrm>
        </p:grpSpPr>
        <p:sp>
          <p:nvSpPr>
            <p:cNvPr id="221" name="Shape 221"/>
            <p:cNvSpPr/>
            <p:nvPr/>
          </p:nvSpPr>
          <p:spPr>
            <a:xfrm>
              <a:off x="0" y="63500"/>
              <a:ext cx="1031926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7 a.m.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1012726" y="0"/>
              <a:ext cx="2082801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FFFFF"/>
                  </a:solidFill>
                </a:rPr>
                <a:t>起床，比報</a:t>
              </a:r>
            </a:p>
          </p:txBody>
        </p:sp>
      </p:grpSp>
      <p:sp>
        <p:nvSpPr>
          <p:cNvPr id="224" name="Shape 224"/>
          <p:cNvSpPr/>
          <p:nvPr/>
        </p:nvSpPr>
        <p:spPr>
          <a:xfrm>
            <a:off x="1137549" y="1962229"/>
            <a:ext cx="144551" cy="144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A433">
              <a:alpha val="93006"/>
            </a:srgbClr>
          </a:solidFill>
          <a:ln w="25400">
            <a:solidFill>
              <a:srgbClr val="FFFFFF">
                <a:alpha val="9300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600"/>
            </a:pPr>
            <a:endParaRPr/>
          </a:p>
        </p:txBody>
      </p:sp>
      <p:grpSp>
        <p:nvGrpSpPr>
          <p:cNvPr id="227" name="Group 227"/>
          <p:cNvGrpSpPr/>
          <p:nvPr/>
        </p:nvGrpSpPr>
        <p:grpSpPr>
          <a:xfrm>
            <a:off x="1493783" y="1723354"/>
            <a:ext cx="3095527" cy="622301"/>
            <a:chOff x="0" y="0"/>
            <a:chExt cx="3095526" cy="622300"/>
          </a:xfrm>
        </p:grpSpPr>
        <p:sp>
          <p:nvSpPr>
            <p:cNvPr id="225" name="Shape 225"/>
            <p:cNvSpPr/>
            <p:nvPr/>
          </p:nvSpPr>
          <p:spPr>
            <a:xfrm>
              <a:off x="0" y="63500"/>
              <a:ext cx="1031926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9 a.m.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1012726" y="0"/>
              <a:ext cx="2082801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FFFFF"/>
                  </a:solidFill>
                </a:rPr>
                <a:t>出門跑新聞</a:t>
              </a:r>
            </a:p>
          </p:txBody>
        </p:sp>
      </p:grpSp>
      <p:sp>
        <p:nvSpPr>
          <p:cNvPr id="228" name="Shape 228"/>
          <p:cNvSpPr/>
          <p:nvPr/>
        </p:nvSpPr>
        <p:spPr>
          <a:xfrm>
            <a:off x="1141473" y="5842612"/>
            <a:ext cx="144552" cy="144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A433">
              <a:alpha val="93006"/>
            </a:srgbClr>
          </a:solidFill>
          <a:ln w="25400">
            <a:solidFill>
              <a:srgbClr val="FFFFFF">
                <a:alpha val="9300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600"/>
            </a:pPr>
            <a:endParaRPr/>
          </a:p>
        </p:txBody>
      </p:sp>
      <p:grpSp>
        <p:nvGrpSpPr>
          <p:cNvPr id="231" name="Group 231"/>
          <p:cNvGrpSpPr/>
          <p:nvPr/>
        </p:nvGrpSpPr>
        <p:grpSpPr>
          <a:xfrm>
            <a:off x="1497707" y="5591037"/>
            <a:ext cx="3461794" cy="622301"/>
            <a:chOff x="0" y="0"/>
            <a:chExt cx="3461792" cy="622300"/>
          </a:xfrm>
        </p:grpSpPr>
        <p:sp>
          <p:nvSpPr>
            <p:cNvPr id="229" name="Shape 229"/>
            <p:cNvSpPr/>
            <p:nvPr/>
          </p:nvSpPr>
          <p:spPr>
            <a:xfrm>
              <a:off x="0" y="63500"/>
              <a:ext cx="1050087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7 p.m.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985292" y="0"/>
              <a:ext cx="2476501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FFFFF"/>
                  </a:solidFill>
                </a:rPr>
                <a:t>離開新聞現場</a:t>
              </a:r>
            </a:p>
          </p:txBody>
        </p:sp>
      </p:grpSp>
      <p:sp>
        <p:nvSpPr>
          <p:cNvPr id="254" name="Shape 254"/>
          <p:cNvSpPr/>
          <p:nvPr/>
        </p:nvSpPr>
        <p:spPr>
          <a:xfrm>
            <a:off x="1209266" y="2008606"/>
            <a:ext cx="647776" cy="383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6" h="21600" extrusionOk="0">
                <a:moveTo>
                  <a:pt x="1232" y="21600"/>
                </a:moveTo>
                <a:cubicBezTo>
                  <a:pt x="21600" y="14069"/>
                  <a:pt x="21189" y="6869"/>
                  <a:pt x="0" y="0"/>
                </a:cubicBezTo>
              </a:path>
            </a:pathLst>
          </a:custGeom>
          <a:ln w="25400">
            <a:solidFill>
              <a:srgbClr val="E8A433"/>
            </a:solidFill>
            <a:prstDash val="sysDot"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1949600" y="3542260"/>
            <a:ext cx="3543301" cy="483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8A433"/>
                </a:solidFill>
              </a:rPr>
              <a:t>跑新聞</a:t>
            </a:r>
            <a:r>
              <a:rPr sz="3000" b="1">
                <a:solidFill>
                  <a:srgbClr val="E8A433"/>
                </a:solidFill>
                <a:latin typeface="Helvetica"/>
                <a:ea typeface="Helvetica"/>
                <a:cs typeface="Helvetica"/>
                <a:sym typeface="Helvetica"/>
              </a:rPr>
              <a:t>、寫稿、發稿</a:t>
            </a:r>
          </a:p>
        </p:txBody>
      </p:sp>
      <p:sp>
        <p:nvSpPr>
          <p:cNvPr id="255" name="Shape 255"/>
          <p:cNvSpPr/>
          <p:nvPr/>
        </p:nvSpPr>
        <p:spPr>
          <a:xfrm>
            <a:off x="1251932" y="5936812"/>
            <a:ext cx="584525" cy="3906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124" y="21600"/>
                </a:moveTo>
                <a:cubicBezTo>
                  <a:pt x="21600" y="14064"/>
                  <a:pt x="21559" y="6864"/>
                  <a:pt x="0" y="0"/>
                </a:cubicBezTo>
              </a:path>
            </a:pathLst>
          </a:custGeom>
          <a:ln w="25400">
            <a:solidFill>
              <a:srgbClr val="E8A433"/>
            </a:solidFill>
            <a:prstDash val="sysDot"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1938110" y="7451141"/>
            <a:ext cx="4030219" cy="87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8A433"/>
                </a:solidFill>
              </a:rPr>
              <a:t>監看各家新聞防漏新聞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8A433"/>
                </a:solidFill>
              </a:rPr>
              <a:t>繼續</a:t>
            </a:r>
            <a:r>
              <a:rPr sz="3000" b="1">
                <a:solidFill>
                  <a:srgbClr val="E8A433"/>
                </a:solidFill>
                <a:latin typeface="Helvetica"/>
                <a:ea typeface="Helvetica"/>
                <a:cs typeface="Helvetica"/>
                <a:sym typeface="Helvetica"/>
              </a:rPr>
              <a:t>寫稿、發稿</a:t>
            </a:r>
          </a:p>
        </p:txBody>
      </p:sp>
      <p:sp>
        <p:nvSpPr>
          <p:cNvPr id="236" name="Shape 236"/>
          <p:cNvSpPr/>
          <p:nvPr/>
        </p:nvSpPr>
        <p:spPr>
          <a:xfrm>
            <a:off x="7869663" y="7889927"/>
            <a:ext cx="4983837" cy="901701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8215281" y="7479108"/>
            <a:ext cx="42926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</a:rPr>
              <a:t>新聞如何產製？</a:t>
            </a:r>
          </a:p>
        </p:txBody>
      </p:sp>
      <p:grpSp>
        <p:nvGrpSpPr>
          <p:cNvPr id="240" name="Group 240"/>
          <p:cNvGrpSpPr/>
          <p:nvPr/>
        </p:nvGrpSpPr>
        <p:grpSpPr>
          <a:xfrm>
            <a:off x="8370036" y="8274674"/>
            <a:ext cx="4572001" cy="1294363"/>
            <a:chOff x="182095" y="0"/>
            <a:chExt cx="4572000" cy="1294361"/>
          </a:xfrm>
        </p:grpSpPr>
        <p:sp>
          <p:nvSpPr>
            <p:cNvPr id="238" name="Shape 238"/>
            <p:cNvSpPr/>
            <p:nvPr/>
          </p:nvSpPr>
          <p:spPr>
            <a:xfrm>
              <a:off x="182095" y="0"/>
              <a:ext cx="4572001" cy="762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900">
                  <a:latin typeface="Microsoft JhengHei"/>
                  <a:ea typeface="Microsoft JhengHei"/>
                  <a:cs typeface="Microsoft JhengHei"/>
                  <a:sym typeface="Microsoft Jheng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900">
                  <a:solidFill>
                    <a:srgbClr val="FFFFFF"/>
                  </a:solidFill>
                </a:rPr>
                <a:t>即時新聞記者的一天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196849" y="722861"/>
              <a:ext cx="4204844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FFFFF"/>
                  </a:solidFill>
                </a:rPr>
                <a:t>（以我在Ettoday為例）</a:t>
              </a:r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5994248" y="6852146"/>
            <a:ext cx="2361858" cy="2840999"/>
            <a:chOff x="1039" y="-7480"/>
            <a:chExt cx="2361857" cy="2840997"/>
          </a:xfrm>
        </p:grpSpPr>
        <p:grpSp>
          <p:nvGrpSpPr>
            <p:cNvPr id="246" name="Group 246"/>
            <p:cNvGrpSpPr/>
            <p:nvPr/>
          </p:nvGrpSpPr>
          <p:grpSpPr>
            <a:xfrm>
              <a:off x="293850" y="764472"/>
              <a:ext cx="2069046" cy="2069045"/>
              <a:chOff x="0" y="0"/>
              <a:chExt cx="2069044" cy="2069044"/>
            </a:xfrm>
          </p:grpSpPr>
          <p:sp>
            <p:nvSpPr>
              <p:cNvPr id="241" name="Shape 241"/>
              <p:cNvSpPr/>
              <p:nvPr/>
            </p:nvSpPr>
            <p:spPr>
              <a:xfrm>
                <a:off x="0" y="0"/>
                <a:ext cx="2069045" cy="2069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8321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pic>
            <p:nvPicPr>
              <p:cNvPr id="242" name="pasted-image.pn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556" y="243294"/>
                <a:ext cx="1415654" cy="14709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45" name="Group 245"/>
              <p:cNvGrpSpPr/>
              <p:nvPr/>
            </p:nvGrpSpPr>
            <p:grpSpPr>
              <a:xfrm>
                <a:off x="994055" y="1036251"/>
                <a:ext cx="824717" cy="810610"/>
                <a:chOff x="0" y="0"/>
                <a:chExt cx="824716" cy="810608"/>
              </a:xfrm>
            </p:grpSpPr>
            <p:pic>
              <p:nvPicPr>
                <p:cNvPr id="243" name="pasted-image.png"/>
                <p:cNvPicPr/>
                <p:nvPr/>
              </p:nvPicPr>
              <p:blipFill>
                <a:blip r:embed="rId5">
                  <a:alphaModFix amt="83000"/>
                </a:blip>
                <a:stretch>
                  <a:fillRect/>
                </a:stretch>
              </p:blipFill>
              <p:spPr>
                <a:xfrm>
                  <a:off x="0" y="0"/>
                  <a:ext cx="824717" cy="810609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244" name="Shape 244"/>
                <p:cNvSpPr/>
                <p:nvPr/>
              </p:nvSpPr>
              <p:spPr>
                <a:xfrm>
                  <a:off x="0" y="0"/>
                  <a:ext cx="824717" cy="810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8" h="21259" extrusionOk="0">
                      <a:moveTo>
                        <a:pt x="18163" y="6"/>
                      </a:moveTo>
                      <a:cubicBezTo>
                        <a:pt x="16926" y="-45"/>
                        <a:pt x="15229" y="254"/>
                        <a:pt x="13607" y="849"/>
                      </a:cubicBezTo>
                      <a:cubicBezTo>
                        <a:pt x="13136" y="1022"/>
                        <a:pt x="12410" y="1179"/>
                        <a:pt x="11768" y="1286"/>
                      </a:cubicBezTo>
                      <a:cubicBezTo>
                        <a:pt x="11677" y="1303"/>
                        <a:pt x="11590" y="1327"/>
                        <a:pt x="11509" y="1338"/>
                      </a:cubicBezTo>
                      <a:cubicBezTo>
                        <a:pt x="11419" y="1351"/>
                        <a:pt x="11302" y="1372"/>
                        <a:pt x="11220" y="1380"/>
                      </a:cubicBezTo>
                      <a:cubicBezTo>
                        <a:pt x="7503" y="1758"/>
                        <a:pt x="4580" y="3703"/>
                        <a:pt x="3152" y="6751"/>
                      </a:cubicBezTo>
                      <a:cubicBezTo>
                        <a:pt x="2353" y="8453"/>
                        <a:pt x="2399" y="8522"/>
                        <a:pt x="3575" y="7365"/>
                      </a:cubicBezTo>
                      <a:cubicBezTo>
                        <a:pt x="4918" y="6044"/>
                        <a:pt x="6665" y="4764"/>
                        <a:pt x="6860" y="4960"/>
                      </a:cubicBezTo>
                      <a:cubicBezTo>
                        <a:pt x="6947" y="5048"/>
                        <a:pt x="6586" y="5557"/>
                        <a:pt x="5920" y="6303"/>
                      </a:cubicBezTo>
                      <a:cubicBezTo>
                        <a:pt x="4084" y="8361"/>
                        <a:pt x="2518" y="10604"/>
                        <a:pt x="1571" y="12527"/>
                      </a:cubicBezTo>
                      <a:cubicBezTo>
                        <a:pt x="402" y="14902"/>
                        <a:pt x="10" y="16335"/>
                        <a:pt x="1" y="18242"/>
                      </a:cubicBezTo>
                      <a:cubicBezTo>
                        <a:pt x="-8" y="19955"/>
                        <a:pt x="183" y="20351"/>
                        <a:pt x="1282" y="20917"/>
                      </a:cubicBezTo>
                      <a:cubicBezTo>
                        <a:pt x="2521" y="21555"/>
                        <a:pt x="4495" y="21295"/>
                        <a:pt x="6716" y="20199"/>
                      </a:cubicBezTo>
                      <a:lnTo>
                        <a:pt x="7398" y="19855"/>
                      </a:lnTo>
                      <a:lnTo>
                        <a:pt x="8524" y="20271"/>
                      </a:lnTo>
                      <a:cubicBezTo>
                        <a:pt x="10007" y="20818"/>
                        <a:pt x="12438" y="20956"/>
                        <a:pt x="14009" y="20584"/>
                      </a:cubicBezTo>
                      <a:cubicBezTo>
                        <a:pt x="15809" y="20158"/>
                        <a:pt x="17167" y="19383"/>
                        <a:pt x="18534" y="18002"/>
                      </a:cubicBezTo>
                      <a:cubicBezTo>
                        <a:pt x="19619" y="16907"/>
                        <a:pt x="20714" y="15269"/>
                        <a:pt x="20714" y="14744"/>
                      </a:cubicBezTo>
                      <a:cubicBezTo>
                        <a:pt x="20714" y="14630"/>
                        <a:pt x="19978" y="14579"/>
                        <a:pt x="18359" y="14578"/>
                      </a:cubicBezTo>
                      <a:lnTo>
                        <a:pt x="15900" y="14578"/>
                      </a:lnTo>
                      <a:lnTo>
                        <a:pt x="15259" y="15275"/>
                      </a:lnTo>
                      <a:cubicBezTo>
                        <a:pt x="14258" y="16370"/>
                        <a:pt x="13356" y="16774"/>
                        <a:pt x="11902" y="16774"/>
                      </a:cubicBezTo>
                      <a:cubicBezTo>
                        <a:pt x="10545" y="16774"/>
                        <a:pt x="9866" y="16504"/>
                        <a:pt x="8813" y="15546"/>
                      </a:cubicBezTo>
                      <a:cubicBezTo>
                        <a:pt x="8138" y="14932"/>
                        <a:pt x="7479" y="13685"/>
                        <a:pt x="7418" y="12902"/>
                      </a:cubicBezTo>
                      <a:lnTo>
                        <a:pt x="7377" y="12371"/>
                      </a:lnTo>
                      <a:lnTo>
                        <a:pt x="7532" y="12371"/>
                      </a:lnTo>
                      <a:lnTo>
                        <a:pt x="14309" y="12330"/>
                      </a:lnTo>
                      <a:cubicBezTo>
                        <a:pt x="19619" y="12299"/>
                        <a:pt x="21253" y="12245"/>
                        <a:pt x="21344" y="12101"/>
                      </a:cubicBezTo>
                      <a:cubicBezTo>
                        <a:pt x="21413" y="11992"/>
                        <a:pt x="21452" y="11802"/>
                        <a:pt x="21468" y="11559"/>
                      </a:cubicBezTo>
                      <a:lnTo>
                        <a:pt x="21468" y="11237"/>
                      </a:lnTo>
                      <a:cubicBezTo>
                        <a:pt x="21460" y="10295"/>
                        <a:pt x="21199" y="8843"/>
                        <a:pt x="20766" y="7615"/>
                      </a:cubicBezTo>
                      <a:lnTo>
                        <a:pt x="20373" y="6501"/>
                      </a:lnTo>
                      <a:lnTo>
                        <a:pt x="20776" y="5169"/>
                      </a:lnTo>
                      <a:cubicBezTo>
                        <a:pt x="21592" y="2430"/>
                        <a:pt x="21087" y="808"/>
                        <a:pt x="19227" y="173"/>
                      </a:cubicBezTo>
                      <a:cubicBezTo>
                        <a:pt x="18938" y="74"/>
                        <a:pt x="18575" y="23"/>
                        <a:pt x="18163" y="6"/>
                      </a:cubicBezTo>
                      <a:close/>
                      <a:moveTo>
                        <a:pt x="18638" y="1088"/>
                      </a:moveTo>
                      <a:cubicBezTo>
                        <a:pt x="19479" y="1150"/>
                        <a:pt x="19601" y="1209"/>
                        <a:pt x="20125" y="1775"/>
                      </a:cubicBezTo>
                      <a:cubicBezTo>
                        <a:pt x="20880" y="2590"/>
                        <a:pt x="20998" y="3230"/>
                        <a:pt x="20642" y="4669"/>
                      </a:cubicBezTo>
                      <a:cubicBezTo>
                        <a:pt x="20490" y="5283"/>
                        <a:pt x="20311" y="5817"/>
                        <a:pt x="20249" y="5856"/>
                      </a:cubicBezTo>
                      <a:cubicBezTo>
                        <a:pt x="20187" y="5894"/>
                        <a:pt x="19813" y="5503"/>
                        <a:pt x="19423" y="4992"/>
                      </a:cubicBezTo>
                      <a:cubicBezTo>
                        <a:pt x="18678" y="4016"/>
                        <a:pt x="17375" y="2949"/>
                        <a:pt x="16158" y="2327"/>
                      </a:cubicBezTo>
                      <a:cubicBezTo>
                        <a:pt x="15761" y="2124"/>
                        <a:pt x="15469" y="1897"/>
                        <a:pt x="15518" y="1817"/>
                      </a:cubicBezTo>
                      <a:cubicBezTo>
                        <a:pt x="15719" y="1489"/>
                        <a:pt x="17714" y="1021"/>
                        <a:pt x="18638" y="1088"/>
                      </a:cubicBezTo>
                      <a:close/>
                      <a:moveTo>
                        <a:pt x="11954" y="5564"/>
                      </a:moveTo>
                      <a:cubicBezTo>
                        <a:pt x="13081" y="5584"/>
                        <a:pt x="14208" y="6035"/>
                        <a:pt x="15043" y="6876"/>
                      </a:cubicBezTo>
                      <a:cubicBezTo>
                        <a:pt x="15683" y="7521"/>
                        <a:pt x="16427" y="8991"/>
                        <a:pt x="16293" y="9342"/>
                      </a:cubicBezTo>
                      <a:cubicBezTo>
                        <a:pt x="16221" y="9530"/>
                        <a:pt x="15535" y="9561"/>
                        <a:pt x="11912" y="9561"/>
                      </a:cubicBezTo>
                      <a:cubicBezTo>
                        <a:pt x="9441" y="9561"/>
                        <a:pt x="7592" y="9507"/>
                        <a:pt x="7542" y="9426"/>
                      </a:cubicBezTo>
                      <a:cubicBezTo>
                        <a:pt x="7495" y="9348"/>
                        <a:pt x="7583" y="8915"/>
                        <a:pt x="7749" y="8468"/>
                      </a:cubicBezTo>
                      <a:cubicBezTo>
                        <a:pt x="8074" y="7592"/>
                        <a:pt x="9117" y="6438"/>
                        <a:pt x="9980" y="6001"/>
                      </a:cubicBezTo>
                      <a:cubicBezTo>
                        <a:pt x="10596" y="5689"/>
                        <a:pt x="11277" y="5552"/>
                        <a:pt x="11954" y="5564"/>
                      </a:cubicBezTo>
                      <a:close/>
                      <a:moveTo>
                        <a:pt x="2552" y="14817"/>
                      </a:moveTo>
                      <a:cubicBezTo>
                        <a:pt x="2635" y="14825"/>
                        <a:pt x="2913" y="15210"/>
                        <a:pt x="3162" y="15671"/>
                      </a:cubicBezTo>
                      <a:cubicBezTo>
                        <a:pt x="3900" y="17038"/>
                        <a:pt x="4836" y="18173"/>
                        <a:pt x="5796" y="18856"/>
                      </a:cubicBezTo>
                      <a:cubicBezTo>
                        <a:pt x="6292" y="19208"/>
                        <a:pt x="6705" y="19555"/>
                        <a:pt x="6705" y="19626"/>
                      </a:cubicBezTo>
                      <a:cubicBezTo>
                        <a:pt x="6705" y="19698"/>
                        <a:pt x="6248" y="19968"/>
                        <a:pt x="5693" y="20230"/>
                      </a:cubicBezTo>
                      <a:cubicBezTo>
                        <a:pt x="4649" y="20722"/>
                        <a:pt x="3415" y="20904"/>
                        <a:pt x="2862" y="20657"/>
                      </a:cubicBezTo>
                      <a:cubicBezTo>
                        <a:pt x="2319" y="20413"/>
                        <a:pt x="1610" y="19518"/>
                        <a:pt x="1437" y="18856"/>
                      </a:cubicBezTo>
                      <a:cubicBezTo>
                        <a:pt x="1310" y="18373"/>
                        <a:pt x="1310" y="17987"/>
                        <a:pt x="1437" y="17336"/>
                      </a:cubicBezTo>
                      <a:cubicBezTo>
                        <a:pt x="1626" y="16365"/>
                        <a:pt x="2318" y="14797"/>
                        <a:pt x="2552" y="14817"/>
                      </a:cubicBezTo>
                      <a:close/>
                    </a:path>
                  </a:pathLst>
                </a:custGeom>
                <a:ln w="50800" cap="flat">
                  <a:solidFill>
                    <a:srgbClr val="FFFFFF"/>
                  </a:solidFill>
                  <a:prstDash val="solid"/>
                  <a:miter lim="400000"/>
                </a:ln>
              </p:spPr>
              <p:txBody>
                <a:bodyPr/>
                <a:lstStyle/>
                <a:p>
                  <a:pPr lvl="0"/>
                  <a:endParaRPr/>
                </a:p>
              </p:txBody>
            </p:sp>
          </p:grpSp>
        </p:grpSp>
        <p:sp>
          <p:nvSpPr>
            <p:cNvPr id="247" name="Shape 247"/>
            <p:cNvSpPr/>
            <p:nvPr/>
          </p:nvSpPr>
          <p:spPr>
            <a:xfrm>
              <a:off x="1039" y="-7480"/>
              <a:ext cx="1016304" cy="2072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8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sz="12800" b="1" dirty="0">
                  <a:solidFill>
                    <a:srgbClr val="11DBE3"/>
                  </a:solidFill>
                </a:rPr>
                <a:t>2</a:t>
              </a:r>
              <a:endParaRPr sz="12800" b="1" dirty="0">
                <a:solidFill>
                  <a:srgbClr val="11DBE3"/>
                </a:solidFill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 flipV="1">
              <a:off x="232613" y="825371"/>
              <a:ext cx="1000421" cy="1000422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250" name="Shape 250"/>
          <p:cNvSpPr/>
          <p:nvPr/>
        </p:nvSpPr>
        <p:spPr>
          <a:xfrm flipV="1">
            <a:off x="1218065" y="2144931"/>
            <a:ext cx="1" cy="3227730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flipV="1">
            <a:off x="1218065" y="1408331"/>
            <a:ext cx="1" cy="534405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52" name="Shape 252"/>
          <p:cNvSpPr/>
          <p:nvPr/>
        </p:nvSpPr>
        <p:spPr>
          <a:xfrm flipV="1">
            <a:off x="1218065" y="5599331"/>
            <a:ext cx="1" cy="216905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53" name="Shape 253"/>
          <p:cNvSpPr/>
          <p:nvPr/>
        </p:nvSpPr>
        <p:spPr>
          <a:xfrm flipV="1">
            <a:off x="1218065" y="6031131"/>
            <a:ext cx="1" cy="3717178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9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9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9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99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9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98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98"/>
                            </p:stCondLst>
                            <p:childTnLst>
                              <p:par>
                                <p:cTn id="18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99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9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7"/>
                            </p:stCondLst>
                            <p:childTnLst>
                              <p:par>
                                <p:cTn id="23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2" animBg="1" advAuto="0"/>
      <p:bldP spid="217" grpId="6" animBg="1" advAuto="0"/>
      <p:bldP spid="218" grpId="7" animBg="1" advAuto="0"/>
      <p:bldP spid="219" grpId="14" animBg="1" advAuto="0"/>
      <p:bldP spid="220" grpId="13" animBg="1" advAuto="0"/>
      <p:bldP spid="223" grpId="8" animBg="1" advAuto="0"/>
      <p:bldP spid="224" grpId="10" animBg="1" advAuto="0"/>
      <p:bldP spid="227" grpId="11" animBg="1" advAuto="0"/>
      <p:bldP spid="228" grpId="16" animBg="1" advAuto="0"/>
      <p:bldP spid="231" grpId="17" animBg="1" advAuto="0"/>
      <p:bldP spid="254" grpId="18" animBg="1" advAuto="0"/>
      <p:bldP spid="233" grpId="19" animBg="1" advAuto="0"/>
      <p:bldP spid="255" grpId="21" animBg="1" advAuto="0"/>
      <p:bldP spid="235" grpId="22" animBg="1" advAuto="0"/>
      <p:bldP spid="236" grpId="1" animBg="1" advAuto="0"/>
      <p:bldP spid="237" grpId="4" animBg="1" advAuto="0"/>
      <p:bldP spid="240" grpId="5" animBg="1" advAuto="0"/>
      <p:bldP spid="249" grpId="3" animBg="1" advAuto="0"/>
      <p:bldP spid="250" grpId="12" animBg="1" advAuto="0"/>
      <p:bldP spid="251" grpId="9" animBg="1" advAuto="0"/>
      <p:bldP spid="252" grpId="15" animBg="1" advAuto="0"/>
      <p:bldP spid="253" grpId="2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270"/>
          <p:cNvGrpSpPr/>
          <p:nvPr/>
        </p:nvGrpSpPr>
        <p:grpSpPr>
          <a:xfrm>
            <a:off x="-97417" y="1142"/>
            <a:ext cx="1423681" cy="9747019"/>
            <a:chOff x="0" y="0"/>
            <a:chExt cx="1423679" cy="9747018"/>
          </a:xfrm>
        </p:grpSpPr>
        <p:sp>
          <p:nvSpPr>
            <p:cNvPr id="257" name="Shape 257"/>
            <p:cNvSpPr/>
            <p:nvPr/>
          </p:nvSpPr>
          <p:spPr>
            <a:xfrm>
              <a:off x="0" y="0"/>
              <a:ext cx="1423680" cy="6243566"/>
            </a:xfrm>
            <a:prstGeom prst="rect">
              <a:avLst/>
            </a:prstGeom>
            <a:solidFill>
              <a:srgbClr val="DCDEE0">
                <a:alpha val="4405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pic>
          <p:nvPicPr>
            <p:cNvPr id="258" name="pasted-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3848" y="6852322"/>
              <a:ext cx="589482" cy="600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68" name="Group 268"/>
            <p:cNvGrpSpPr/>
            <p:nvPr/>
          </p:nvGrpSpPr>
          <p:grpSpPr>
            <a:xfrm>
              <a:off x="265654" y="1449386"/>
              <a:ext cx="765870" cy="724419"/>
              <a:chOff x="0" y="0"/>
              <a:chExt cx="765868" cy="724417"/>
            </a:xfrm>
          </p:grpSpPr>
          <p:sp>
            <p:nvSpPr>
              <p:cNvPr id="259" name="Shape 259"/>
              <p:cNvSpPr/>
              <p:nvPr/>
            </p:nvSpPr>
            <p:spPr>
              <a:xfrm>
                <a:off x="251886" y="231160"/>
                <a:ext cx="262097" cy="262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60" name="Shape 260"/>
              <p:cNvSpPr/>
              <p:nvPr/>
            </p:nvSpPr>
            <p:spPr>
              <a:xfrm flipV="1">
                <a:off x="382934" y="0"/>
                <a:ext cx="1" cy="169236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V="1">
                <a:off x="382934" y="555182"/>
                <a:ext cx="1" cy="169236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605267" y="362208"/>
                <a:ext cx="160602" cy="1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63" name="Shape 263"/>
              <p:cNvSpPr/>
              <p:nvPr/>
            </p:nvSpPr>
            <p:spPr>
              <a:xfrm flipH="1">
                <a:off x="-1" y="362208"/>
                <a:ext cx="160603" cy="1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64" name="Shape 264"/>
              <p:cNvSpPr/>
              <p:nvPr/>
            </p:nvSpPr>
            <p:spPr>
              <a:xfrm flipH="1" flipV="1">
                <a:off x="535541" y="489147"/>
                <a:ext cx="160602" cy="160602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 flipV="1">
                <a:off x="83738" y="82350"/>
                <a:ext cx="160603" cy="160602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V="1">
                <a:off x="521528" y="82350"/>
                <a:ext cx="160602" cy="160602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V="1">
                <a:off x="83738" y="485520"/>
                <a:ext cx="160603" cy="160602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</p:grpSp>
        <p:sp>
          <p:nvSpPr>
            <p:cNvPr id="269" name="Shape 269"/>
            <p:cNvSpPr/>
            <p:nvPr/>
          </p:nvSpPr>
          <p:spPr>
            <a:xfrm>
              <a:off x="0" y="6236028"/>
              <a:ext cx="1423680" cy="3510991"/>
            </a:xfrm>
            <a:prstGeom prst="rect">
              <a:avLst/>
            </a:prstGeom>
            <a:solidFill>
              <a:srgbClr val="DCDEE0">
                <a:alpha val="195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271" name="Shape 271"/>
          <p:cNvSpPr/>
          <p:nvPr/>
        </p:nvSpPr>
        <p:spPr>
          <a:xfrm>
            <a:off x="7077508" y="3983"/>
            <a:ext cx="5360232" cy="6734633"/>
          </a:xfrm>
          <a:prstGeom prst="rect">
            <a:avLst/>
          </a:prstGeom>
          <a:solidFill>
            <a:srgbClr val="53585F">
              <a:alpha val="8181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7346493" y="2215797"/>
            <a:ext cx="4822261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8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每天隨時監看各種即時新聞、平面與電子等各種新聞，想題目，約採訪，內容要比每日新聞跟即時新聞新，角度也要新，要深入。</a:t>
            </a:r>
          </a:p>
        </p:txBody>
      </p:sp>
      <p:sp>
        <p:nvSpPr>
          <p:cNvPr id="273" name="Shape 273"/>
          <p:cNvSpPr/>
          <p:nvPr/>
        </p:nvSpPr>
        <p:spPr>
          <a:xfrm>
            <a:off x="7848579" y="7686851"/>
            <a:ext cx="4983837" cy="901701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8361653" y="8001748"/>
            <a:ext cx="42926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週刊記者的一天</a:t>
            </a:r>
          </a:p>
        </p:txBody>
      </p:sp>
      <p:sp>
        <p:nvSpPr>
          <p:cNvPr id="275" name="Shape 275"/>
          <p:cNvSpPr/>
          <p:nvPr/>
        </p:nvSpPr>
        <p:spPr>
          <a:xfrm>
            <a:off x="8194197" y="7276033"/>
            <a:ext cx="42926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</a:rPr>
              <a:t>新聞如何產製？</a:t>
            </a:r>
          </a:p>
        </p:txBody>
      </p:sp>
      <p:grpSp>
        <p:nvGrpSpPr>
          <p:cNvPr id="281" name="Group 281"/>
          <p:cNvGrpSpPr/>
          <p:nvPr/>
        </p:nvGrpSpPr>
        <p:grpSpPr>
          <a:xfrm>
            <a:off x="5956762" y="6601990"/>
            <a:ext cx="2380331" cy="2879310"/>
            <a:chOff x="1038" y="-7480"/>
            <a:chExt cx="2380330" cy="2879309"/>
          </a:xfrm>
        </p:grpSpPr>
        <p:grpSp>
          <p:nvGrpSpPr>
            <p:cNvPr id="278" name="Group 278"/>
            <p:cNvGrpSpPr/>
            <p:nvPr/>
          </p:nvGrpSpPr>
          <p:grpSpPr>
            <a:xfrm>
              <a:off x="323967" y="814428"/>
              <a:ext cx="2057401" cy="2057401"/>
              <a:chOff x="0" y="0"/>
              <a:chExt cx="2057400" cy="2057400"/>
            </a:xfrm>
          </p:grpSpPr>
          <p:sp>
            <p:nvSpPr>
              <p:cNvPr id="276" name="Shape 276"/>
              <p:cNvSpPr/>
              <p:nvPr/>
            </p:nvSpPr>
            <p:spPr>
              <a:xfrm>
                <a:off x="-1" y="0"/>
                <a:ext cx="2057402" cy="2057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8321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pic>
            <p:nvPicPr>
              <p:cNvPr id="277" name="pasted-image.pn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715" y="201430"/>
                <a:ext cx="1508084" cy="15653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79" name="Shape 279"/>
            <p:cNvSpPr/>
            <p:nvPr/>
          </p:nvSpPr>
          <p:spPr>
            <a:xfrm>
              <a:off x="1038" y="-7480"/>
              <a:ext cx="1016305" cy="2072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8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sz="12800" b="1" dirty="0">
                  <a:solidFill>
                    <a:srgbClr val="11DBE3"/>
                  </a:solidFill>
                </a:rPr>
                <a:t>3</a:t>
              </a:r>
              <a:endParaRPr sz="12800" b="1" dirty="0">
                <a:solidFill>
                  <a:srgbClr val="11DBE3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 flipV="1">
              <a:off x="249014" y="801440"/>
              <a:ext cx="1000422" cy="1000422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 flipH="1" flipV="1">
            <a:off x="1218065" y="4114205"/>
            <a:ext cx="1" cy="5549094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145790" y="1219486"/>
            <a:ext cx="144551" cy="144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A433">
              <a:alpha val="93006"/>
            </a:srgbClr>
          </a:solidFill>
          <a:ln w="25400">
            <a:solidFill>
              <a:srgbClr val="FFFFFF">
                <a:alpha val="9300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600"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1502024" y="1044111"/>
            <a:ext cx="103192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7 a.m.</a:t>
            </a:r>
          </a:p>
        </p:txBody>
      </p:sp>
      <p:sp>
        <p:nvSpPr>
          <p:cNvPr id="285" name="Shape 285"/>
          <p:cNvSpPr/>
          <p:nvPr/>
        </p:nvSpPr>
        <p:spPr>
          <a:xfrm>
            <a:off x="1133730" y="4065344"/>
            <a:ext cx="144552" cy="144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A433">
              <a:alpha val="93006"/>
            </a:srgbClr>
          </a:solidFill>
          <a:ln w="25400">
            <a:solidFill>
              <a:srgbClr val="FFFFFF">
                <a:alpha val="9300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600"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1514018" y="3826469"/>
            <a:ext cx="32639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（週三）下午截稿</a:t>
            </a:r>
          </a:p>
        </p:txBody>
      </p:sp>
      <p:sp>
        <p:nvSpPr>
          <p:cNvPr id="293" name="Shape 293"/>
          <p:cNvSpPr/>
          <p:nvPr/>
        </p:nvSpPr>
        <p:spPr>
          <a:xfrm>
            <a:off x="1253275" y="84182"/>
            <a:ext cx="706477" cy="3982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57" h="21600" extrusionOk="0">
                <a:moveTo>
                  <a:pt x="0" y="21600"/>
                </a:moveTo>
                <a:cubicBezTo>
                  <a:pt x="20389" y="14303"/>
                  <a:pt x="21600" y="7103"/>
                  <a:pt x="3633" y="0"/>
                </a:cubicBezTo>
              </a:path>
            </a:pathLst>
          </a:custGeom>
          <a:ln w="25400">
            <a:solidFill>
              <a:srgbClr val="E8A433"/>
            </a:solidFill>
            <a:prstDash val="sysDot"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2181198" y="1981780"/>
            <a:ext cx="3649219" cy="87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8A433"/>
                </a:solidFill>
              </a:rPr>
              <a:t>發想專題，討論專題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8A433"/>
                </a:solidFill>
              </a:rPr>
              <a:t>做專題，寫稿</a:t>
            </a:r>
          </a:p>
        </p:txBody>
      </p:sp>
      <p:sp>
        <p:nvSpPr>
          <p:cNvPr id="294" name="Shape 294"/>
          <p:cNvSpPr/>
          <p:nvPr/>
        </p:nvSpPr>
        <p:spPr>
          <a:xfrm>
            <a:off x="1314685" y="4138056"/>
            <a:ext cx="717889" cy="550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46" h="21600" extrusionOk="0">
                <a:moveTo>
                  <a:pt x="3266" y="21600"/>
                </a:moveTo>
                <a:cubicBezTo>
                  <a:pt x="21600" y="13981"/>
                  <a:pt x="20511" y="6781"/>
                  <a:pt x="0" y="0"/>
                </a:cubicBezTo>
              </a:path>
            </a:pathLst>
          </a:custGeom>
          <a:ln w="25400">
            <a:solidFill>
              <a:srgbClr val="E8A433"/>
            </a:solidFill>
            <a:prstDash val="sysDot"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2203104" y="6449966"/>
            <a:ext cx="3649219" cy="87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8A433"/>
                </a:solidFill>
              </a:rPr>
              <a:t>發想專題，討論專題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8A433"/>
                </a:solidFill>
              </a:rPr>
              <a:t>做專題，寫稿</a:t>
            </a:r>
          </a:p>
        </p:txBody>
      </p:sp>
      <p:sp>
        <p:nvSpPr>
          <p:cNvPr id="291" name="Shape 291"/>
          <p:cNvSpPr/>
          <p:nvPr/>
        </p:nvSpPr>
        <p:spPr>
          <a:xfrm flipV="1">
            <a:off x="1218065" y="1396405"/>
            <a:ext cx="1" cy="2636571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292" name="Shape 292"/>
          <p:cNvSpPr/>
          <p:nvPr/>
        </p:nvSpPr>
        <p:spPr>
          <a:xfrm flipV="1">
            <a:off x="1218065" y="122935"/>
            <a:ext cx="1" cy="1064183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99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9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99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9"/>
                            </p:stCondLst>
                            <p:childTnLst>
                              <p:par>
                                <p:cTn id="18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99"/>
                            </p:stCondLst>
                            <p:childTnLst>
                              <p:par>
                                <p:cTn id="23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99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9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17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1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2" animBg="1" advAuto="0"/>
      <p:bldP spid="271" grpId="17" animBg="1" advAuto="0"/>
      <p:bldP spid="272" grpId="18" animBg="1" advAuto="0"/>
      <p:bldP spid="273" grpId="1" animBg="1" advAuto="0"/>
      <p:bldP spid="274" grpId="5" animBg="1" advAuto="0"/>
      <p:bldP spid="275" grpId="4" animBg="1" advAuto="0"/>
      <p:bldP spid="281" grpId="3" animBg="1" advAuto="0"/>
      <p:bldP spid="282" grpId="12" animBg="1" advAuto="0"/>
      <p:bldP spid="283" grpId="7" animBg="1" advAuto="0"/>
      <p:bldP spid="284" grpId="8" animBg="1" advAuto="0"/>
      <p:bldP spid="285" grpId="10" animBg="1" advAuto="0"/>
      <p:bldP spid="286" grpId="11" animBg="1" advAuto="0"/>
      <p:bldP spid="293" grpId="13" animBg="1" advAuto="0"/>
      <p:bldP spid="288" grpId="14" animBg="1" advAuto="0"/>
      <p:bldP spid="294" grpId="15" animBg="1" advAuto="0"/>
      <p:bldP spid="290" grpId="16" animBg="1" advAuto="0"/>
      <p:bldP spid="291" grpId="9" animBg="1" advAuto="0"/>
      <p:bldP spid="292" grpId="6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309"/>
          <p:cNvGrpSpPr/>
          <p:nvPr/>
        </p:nvGrpSpPr>
        <p:grpSpPr>
          <a:xfrm>
            <a:off x="-97417" y="1142"/>
            <a:ext cx="1423681" cy="9763953"/>
            <a:chOff x="0" y="0"/>
            <a:chExt cx="1423679" cy="9763951"/>
          </a:xfrm>
        </p:grpSpPr>
        <p:sp>
          <p:nvSpPr>
            <p:cNvPr id="296" name="Shape 296"/>
            <p:cNvSpPr/>
            <p:nvPr/>
          </p:nvSpPr>
          <p:spPr>
            <a:xfrm>
              <a:off x="0" y="0"/>
              <a:ext cx="1423680" cy="6243566"/>
            </a:xfrm>
            <a:prstGeom prst="rect">
              <a:avLst/>
            </a:prstGeom>
            <a:solidFill>
              <a:srgbClr val="DCDEE0">
                <a:alpha val="4405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pic>
          <p:nvPicPr>
            <p:cNvPr id="297" name="pasted-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3848" y="6852322"/>
              <a:ext cx="589482" cy="600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07" name="Group 307"/>
            <p:cNvGrpSpPr/>
            <p:nvPr/>
          </p:nvGrpSpPr>
          <p:grpSpPr>
            <a:xfrm>
              <a:off x="265654" y="1449386"/>
              <a:ext cx="765870" cy="724419"/>
              <a:chOff x="0" y="0"/>
              <a:chExt cx="765868" cy="724417"/>
            </a:xfrm>
          </p:grpSpPr>
          <p:sp>
            <p:nvSpPr>
              <p:cNvPr id="298" name="Shape 298"/>
              <p:cNvSpPr/>
              <p:nvPr/>
            </p:nvSpPr>
            <p:spPr>
              <a:xfrm>
                <a:off x="251886" y="231160"/>
                <a:ext cx="262097" cy="262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299" name="Shape 299"/>
              <p:cNvSpPr/>
              <p:nvPr/>
            </p:nvSpPr>
            <p:spPr>
              <a:xfrm flipV="1">
                <a:off x="382934" y="0"/>
                <a:ext cx="1" cy="169236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300" name="Shape 300"/>
              <p:cNvSpPr/>
              <p:nvPr/>
            </p:nvSpPr>
            <p:spPr>
              <a:xfrm flipV="1">
                <a:off x="382934" y="555182"/>
                <a:ext cx="1" cy="169236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301" name="Shape 301"/>
              <p:cNvSpPr/>
              <p:nvPr/>
            </p:nvSpPr>
            <p:spPr>
              <a:xfrm flipH="1">
                <a:off x="605267" y="362208"/>
                <a:ext cx="160602" cy="1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302" name="Shape 302"/>
              <p:cNvSpPr/>
              <p:nvPr/>
            </p:nvSpPr>
            <p:spPr>
              <a:xfrm flipH="1">
                <a:off x="-1" y="362208"/>
                <a:ext cx="160603" cy="1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303" name="Shape 303"/>
              <p:cNvSpPr/>
              <p:nvPr/>
            </p:nvSpPr>
            <p:spPr>
              <a:xfrm flipH="1" flipV="1">
                <a:off x="535541" y="489147"/>
                <a:ext cx="160602" cy="160602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304" name="Shape 304"/>
              <p:cNvSpPr/>
              <p:nvPr/>
            </p:nvSpPr>
            <p:spPr>
              <a:xfrm flipH="1" flipV="1">
                <a:off x="83738" y="82350"/>
                <a:ext cx="160603" cy="160602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305" name="Shape 305"/>
              <p:cNvSpPr/>
              <p:nvPr/>
            </p:nvSpPr>
            <p:spPr>
              <a:xfrm flipV="1">
                <a:off x="521528" y="82350"/>
                <a:ext cx="160602" cy="160602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sp>
            <p:nvSpPr>
              <p:cNvPr id="306" name="Shape 306"/>
              <p:cNvSpPr/>
              <p:nvPr/>
            </p:nvSpPr>
            <p:spPr>
              <a:xfrm flipV="1">
                <a:off x="83738" y="485520"/>
                <a:ext cx="160603" cy="160602"/>
              </a:xfrm>
              <a:prstGeom prst="line">
                <a:avLst/>
              </a:prstGeom>
              <a:noFill/>
              <a:ln w="508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</p:grpSp>
        <p:sp>
          <p:nvSpPr>
            <p:cNvPr id="308" name="Shape 308"/>
            <p:cNvSpPr/>
            <p:nvPr/>
          </p:nvSpPr>
          <p:spPr>
            <a:xfrm>
              <a:off x="0" y="6236028"/>
              <a:ext cx="1423680" cy="3527924"/>
            </a:xfrm>
            <a:prstGeom prst="rect">
              <a:avLst/>
            </a:prstGeom>
            <a:solidFill>
              <a:srgbClr val="DCDEE0">
                <a:alpha val="195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310" name="Shape 310"/>
          <p:cNvSpPr/>
          <p:nvPr/>
        </p:nvSpPr>
        <p:spPr>
          <a:xfrm>
            <a:off x="7848579" y="7686851"/>
            <a:ext cx="4983837" cy="901701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8361653" y="8001748"/>
            <a:ext cx="42926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電視記者的一天</a:t>
            </a:r>
          </a:p>
        </p:txBody>
      </p:sp>
      <p:sp>
        <p:nvSpPr>
          <p:cNvPr id="312" name="Shape 312"/>
          <p:cNvSpPr/>
          <p:nvPr/>
        </p:nvSpPr>
        <p:spPr>
          <a:xfrm>
            <a:off x="8194197" y="7276033"/>
            <a:ext cx="42926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</a:rPr>
              <a:t>新聞如何產製？</a:t>
            </a:r>
          </a:p>
        </p:txBody>
      </p:sp>
      <p:grpSp>
        <p:nvGrpSpPr>
          <p:cNvPr id="321" name="Group 321"/>
          <p:cNvGrpSpPr/>
          <p:nvPr/>
        </p:nvGrpSpPr>
        <p:grpSpPr>
          <a:xfrm>
            <a:off x="5994247" y="6690703"/>
            <a:ext cx="2342846" cy="2790597"/>
            <a:chOff x="1038" y="-7480"/>
            <a:chExt cx="2342845" cy="2790596"/>
          </a:xfrm>
        </p:grpSpPr>
        <p:grpSp>
          <p:nvGrpSpPr>
            <p:cNvPr id="318" name="Group 318"/>
            <p:cNvGrpSpPr/>
            <p:nvPr/>
          </p:nvGrpSpPr>
          <p:grpSpPr>
            <a:xfrm>
              <a:off x="286482" y="725715"/>
              <a:ext cx="2057401" cy="2057401"/>
              <a:chOff x="0" y="0"/>
              <a:chExt cx="2057400" cy="2057400"/>
            </a:xfrm>
          </p:grpSpPr>
          <p:sp>
            <p:nvSpPr>
              <p:cNvPr id="313" name="Shape 313"/>
              <p:cNvSpPr/>
              <p:nvPr/>
            </p:nvSpPr>
            <p:spPr>
              <a:xfrm>
                <a:off x="0" y="0"/>
                <a:ext cx="2057401" cy="2057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8321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600"/>
                </a:pPr>
                <a:endParaRPr/>
              </a:p>
            </p:txBody>
          </p:sp>
          <p:pic>
            <p:nvPicPr>
              <p:cNvPr id="314" name="pasted-image.pn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911" y="236703"/>
                <a:ext cx="1407716" cy="146256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317" name="Group 317"/>
              <p:cNvGrpSpPr/>
              <p:nvPr/>
            </p:nvGrpSpPr>
            <p:grpSpPr>
              <a:xfrm rot="2512544">
                <a:off x="1256478" y="712032"/>
                <a:ext cx="384633" cy="1113919"/>
                <a:chOff x="0" y="0"/>
                <a:chExt cx="384631" cy="1113917"/>
              </a:xfrm>
            </p:grpSpPr>
            <p:pic>
              <p:nvPicPr>
                <p:cNvPr id="315" name="pasted-image.png"/>
                <p:cNvPicPr/>
                <p:nvPr/>
              </p:nvPicPr>
              <p:blipFill>
                <a:blip r:embed="rId5">
                  <a:alphaModFix amt="83000"/>
                </a:blip>
                <a:stretch>
                  <a:fillRect/>
                </a:stretch>
              </p:blipFill>
              <p:spPr>
                <a:xfrm>
                  <a:off x="0" y="0"/>
                  <a:ext cx="384632" cy="1113918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316" name="Shape 316"/>
                <p:cNvSpPr/>
                <p:nvPr/>
              </p:nvSpPr>
              <p:spPr>
                <a:xfrm>
                  <a:off x="0" y="0"/>
                  <a:ext cx="384632" cy="1113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9" h="21469" extrusionOk="0">
                      <a:moveTo>
                        <a:pt x="10392" y="2"/>
                      </a:moveTo>
                      <a:cubicBezTo>
                        <a:pt x="6889" y="43"/>
                        <a:pt x="3399" y="675"/>
                        <a:pt x="1354" y="1945"/>
                      </a:cubicBezTo>
                      <a:cubicBezTo>
                        <a:pt x="143" y="2699"/>
                        <a:pt x="-5" y="2957"/>
                        <a:pt x="0" y="4187"/>
                      </a:cubicBezTo>
                      <a:cubicBezTo>
                        <a:pt x="8" y="6242"/>
                        <a:pt x="1353" y="6986"/>
                        <a:pt x="5706" y="7361"/>
                      </a:cubicBezTo>
                      <a:cubicBezTo>
                        <a:pt x="7547" y="7520"/>
                        <a:pt x="16615" y="7344"/>
                        <a:pt x="17963" y="7124"/>
                      </a:cubicBezTo>
                      <a:cubicBezTo>
                        <a:pt x="20214" y="6757"/>
                        <a:pt x="21595" y="5425"/>
                        <a:pt x="21516" y="4034"/>
                      </a:cubicBezTo>
                      <a:cubicBezTo>
                        <a:pt x="21489" y="3570"/>
                        <a:pt x="21313" y="3100"/>
                        <a:pt x="20938" y="2657"/>
                      </a:cubicBezTo>
                      <a:cubicBezTo>
                        <a:pt x="19433" y="873"/>
                        <a:pt x="14894" y="-50"/>
                        <a:pt x="10392" y="2"/>
                      </a:cubicBezTo>
                      <a:close/>
                      <a:moveTo>
                        <a:pt x="5729" y="8248"/>
                      </a:moveTo>
                      <a:cubicBezTo>
                        <a:pt x="5080" y="8244"/>
                        <a:pt x="4614" y="8262"/>
                        <a:pt x="4463" y="8294"/>
                      </a:cubicBezTo>
                      <a:cubicBezTo>
                        <a:pt x="3800" y="8435"/>
                        <a:pt x="6198" y="20845"/>
                        <a:pt x="6950" y="21160"/>
                      </a:cubicBezTo>
                      <a:cubicBezTo>
                        <a:pt x="7205" y="21267"/>
                        <a:pt x="7891" y="21385"/>
                        <a:pt x="8460" y="21428"/>
                      </a:cubicBezTo>
                      <a:cubicBezTo>
                        <a:pt x="10091" y="21550"/>
                        <a:pt x="13688" y="21386"/>
                        <a:pt x="14344" y="21160"/>
                      </a:cubicBezTo>
                      <a:cubicBezTo>
                        <a:pt x="15256" y="20846"/>
                        <a:pt x="17756" y="8468"/>
                        <a:pt x="16942" y="8294"/>
                      </a:cubicBezTo>
                      <a:cubicBezTo>
                        <a:pt x="16611" y="8224"/>
                        <a:pt x="15148" y="8231"/>
                        <a:pt x="13700" y="8310"/>
                      </a:cubicBezTo>
                      <a:cubicBezTo>
                        <a:pt x="12227" y="8389"/>
                        <a:pt x="9732" y="8388"/>
                        <a:pt x="8038" y="8310"/>
                      </a:cubicBezTo>
                      <a:cubicBezTo>
                        <a:pt x="7205" y="8271"/>
                        <a:pt x="6377" y="8252"/>
                        <a:pt x="5729" y="8248"/>
                      </a:cubicBezTo>
                      <a:close/>
                      <a:moveTo>
                        <a:pt x="10680" y="9671"/>
                      </a:moveTo>
                      <a:lnTo>
                        <a:pt x="11635" y="10054"/>
                      </a:lnTo>
                      <a:cubicBezTo>
                        <a:pt x="12686" y="10481"/>
                        <a:pt x="12924" y="11674"/>
                        <a:pt x="12079" y="12218"/>
                      </a:cubicBezTo>
                      <a:cubicBezTo>
                        <a:pt x="11809" y="12392"/>
                        <a:pt x="11184" y="12532"/>
                        <a:pt x="10680" y="12532"/>
                      </a:cubicBezTo>
                      <a:cubicBezTo>
                        <a:pt x="9449" y="12532"/>
                        <a:pt x="8793" y="12053"/>
                        <a:pt x="8793" y="11170"/>
                      </a:cubicBezTo>
                      <a:cubicBezTo>
                        <a:pt x="8793" y="10679"/>
                        <a:pt x="9085" y="10314"/>
                        <a:pt x="9725" y="10054"/>
                      </a:cubicBezTo>
                      <a:lnTo>
                        <a:pt x="10680" y="9671"/>
                      </a:lnTo>
                      <a:close/>
                    </a:path>
                  </a:pathLst>
                </a:custGeom>
                <a:ln w="76200" cap="flat">
                  <a:solidFill>
                    <a:srgbClr val="FFFFFF"/>
                  </a:solidFill>
                  <a:prstDash val="solid"/>
                  <a:miter lim="400000"/>
                </a:ln>
              </p:spPr>
              <p:txBody>
                <a:bodyPr/>
                <a:lstStyle/>
                <a:p>
                  <a:pPr lvl="0"/>
                  <a:endParaRPr/>
                </a:p>
              </p:txBody>
            </p:sp>
          </p:grpSp>
        </p:grpSp>
        <p:sp>
          <p:nvSpPr>
            <p:cNvPr id="319" name="Shape 319"/>
            <p:cNvSpPr/>
            <p:nvPr/>
          </p:nvSpPr>
          <p:spPr>
            <a:xfrm>
              <a:off x="1038" y="-7480"/>
              <a:ext cx="1016305" cy="2072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800" b="1">
                  <a:solidFill>
                    <a:srgbClr val="11DBE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sz="12800" b="1" dirty="0">
                  <a:solidFill>
                    <a:srgbClr val="11DBE3"/>
                  </a:solidFill>
                </a:rPr>
                <a:t>4</a:t>
              </a:r>
              <a:endParaRPr sz="12800" b="1" dirty="0">
                <a:solidFill>
                  <a:srgbClr val="11DBE3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 flipV="1">
              <a:off x="169362" y="881396"/>
              <a:ext cx="1000421" cy="1000422"/>
            </a:xfrm>
            <a:prstGeom prst="line">
              <a:avLst/>
            </a:prstGeom>
            <a:noFill/>
            <a:ln w="25400" cap="flat">
              <a:solidFill>
                <a:srgbClr val="11DBE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</p:grpSp>
      <p:sp>
        <p:nvSpPr>
          <p:cNvPr id="322" name="Shape 322"/>
          <p:cNvSpPr/>
          <p:nvPr/>
        </p:nvSpPr>
        <p:spPr>
          <a:xfrm flipV="1">
            <a:off x="1218065" y="112931"/>
            <a:ext cx="1" cy="796843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1145790" y="965486"/>
            <a:ext cx="144551" cy="144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A433">
              <a:alpha val="93006"/>
            </a:srgbClr>
          </a:solidFill>
          <a:ln w="25400">
            <a:solidFill>
              <a:srgbClr val="FFFFFF">
                <a:alpha val="9300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600"/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1502024" y="790111"/>
            <a:ext cx="103192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7 a.m.</a:t>
            </a:r>
          </a:p>
        </p:txBody>
      </p:sp>
      <p:sp>
        <p:nvSpPr>
          <p:cNvPr id="325" name="Shape 325"/>
          <p:cNvSpPr/>
          <p:nvPr/>
        </p:nvSpPr>
        <p:spPr>
          <a:xfrm>
            <a:off x="1419252" y="3178304"/>
            <a:ext cx="123367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12 p.m.</a:t>
            </a:r>
          </a:p>
        </p:txBody>
      </p:sp>
      <p:sp>
        <p:nvSpPr>
          <p:cNvPr id="326" name="Shape 326"/>
          <p:cNvSpPr/>
          <p:nvPr/>
        </p:nvSpPr>
        <p:spPr>
          <a:xfrm>
            <a:off x="1502024" y="6027154"/>
            <a:ext cx="105008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6 p.m.</a:t>
            </a:r>
          </a:p>
        </p:txBody>
      </p:sp>
      <p:sp>
        <p:nvSpPr>
          <p:cNvPr id="327" name="Shape 327"/>
          <p:cNvSpPr/>
          <p:nvPr/>
        </p:nvSpPr>
        <p:spPr>
          <a:xfrm>
            <a:off x="1154814" y="3347005"/>
            <a:ext cx="144552" cy="144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A433">
              <a:alpha val="93006"/>
            </a:srgbClr>
          </a:solidFill>
          <a:ln w="25400">
            <a:solidFill>
              <a:srgbClr val="FFFFFF">
                <a:alpha val="9300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600"/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1145790" y="6202528"/>
            <a:ext cx="144551" cy="144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A433">
              <a:alpha val="93006"/>
            </a:srgbClr>
          </a:solidFill>
          <a:ln w="25400">
            <a:solidFill>
              <a:srgbClr val="FFFFFF">
                <a:alpha val="9300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600"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1227089" y="1094733"/>
            <a:ext cx="640972" cy="2324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extrusionOk="0">
                <a:moveTo>
                  <a:pt x="0" y="21600"/>
                </a:moveTo>
                <a:cubicBezTo>
                  <a:pt x="21141" y="14049"/>
                  <a:pt x="21600" y="6849"/>
                  <a:pt x="1378" y="0"/>
                </a:cubicBezTo>
              </a:path>
            </a:pathLst>
          </a:custGeom>
          <a:ln w="25400">
            <a:solidFill>
              <a:srgbClr val="E8A433"/>
            </a:solidFill>
            <a:prstDash val="sysDot"/>
            <a:miter lim="400000"/>
          </a:ln>
        </p:spPr>
        <p:txBody>
          <a:bodyPr/>
          <a:lstStyle/>
          <a:p>
            <a:pPr lvl="0"/>
            <a:endParaRPr/>
          </a:p>
        </p:txBody>
      </p:sp>
      <p:cxnSp>
        <p:nvCxnSpPr>
          <p:cNvPr id="330" name="Connector 330"/>
          <p:cNvCxnSpPr>
            <a:stCxn id="336" idx="0"/>
            <a:endCxn id="327" idx="0"/>
          </p:cNvCxnSpPr>
          <p:nvPr/>
        </p:nvCxnSpPr>
        <p:spPr>
          <a:xfrm flipV="1">
            <a:off x="1218065" y="3419281"/>
            <a:ext cx="9025" cy="3363524"/>
          </a:xfrm>
          <a:prstGeom prst="straightConnector1">
            <a:avLst/>
          </a:prstGeom>
          <a:ln w="25400">
            <a:solidFill>
              <a:srgbClr val="E8A433"/>
            </a:solidFill>
            <a:prstDash val="sysDot"/>
            <a:miter lim="400000"/>
          </a:ln>
        </p:spPr>
      </p:cxnSp>
      <p:sp>
        <p:nvSpPr>
          <p:cNvPr id="331" name="Shape 331"/>
          <p:cNvSpPr/>
          <p:nvPr/>
        </p:nvSpPr>
        <p:spPr>
          <a:xfrm>
            <a:off x="2079598" y="1399372"/>
            <a:ext cx="5850468" cy="1664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8A433"/>
                </a:solidFill>
              </a:rPr>
              <a:t>讀早報、影印各大報紙頭版新聞，報稿、出門追新聞</a:t>
            </a:r>
            <a:r>
              <a:rPr sz="2800" b="1">
                <a:solidFill>
                  <a:srgbClr val="11DBE3"/>
                </a:solidFill>
                <a:latin typeface="Helvetica"/>
                <a:ea typeface="Helvetica"/>
                <a:cs typeface="Helvetica"/>
                <a:sym typeface="Helvetica"/>
              </a:rPr>
              <a:t>（與其他記者寒暄抱怨閒磕牙）</a:t>
            </a:r>
            <a:r>
              <a:rPr sz="3000">
                <a:solidFill>
                  <a:srgbClr val="E8A433"/>
                </a:solidFill>
              </a:rPr>
              <a:t>，錄音錄影回公司剪帶子、做帶子，上新聞</a:t>
            </a:r>
          </a:p>
        </p:txBody>
      </p:sp>
      <p:sp>
        <p:nvSpPr>
          <p:cNvPr id="332" name="Shape 332"/>
          <p:cNvSpPr/>
          <p:nvPr/>
        </p:nvSpPr>
        <p:spPr>
          <a:xfrm>
            <a:off x="2079598" y="4055629"/>
            <a:ext cx="4868335" cy="1664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8A433"/>
                </a:solidFill>
              </a:rPr>
              <a:t>繼續出門追新聞，</a:t>
            </a:r>
            <a:r>
              <a:rPr sz="2800" b="1">
                <a:solidFill>
                  <a:srgbClr val="11DBE3"/>
                </a:solidFill>
                <a:latin typeface="Helvetica"/>
                <a:ea typeface="Helvetica"/>
                <a:cs typeface="Helvetica"/>
                <a:sym typeface="Helvetica"/>
              </a:rPr>
              <a:t>（與其他記者寒暄抱怨閒磕牙）</a:t>
            </a:r>
            <a:r>
              <a:rPr sz="3000">
                <a:solidFill>
                  <a:srgbClr val="E8A433"/>
                </a:solidFill>
              </a:rPr>
              <a:t>錄音錄影回公司剪帶子、做帶子，上新聞</a:t>
            </a:r>
          </a:p>
        </p:txBody>
      </p:sp>
      <p:sp>
        <p:nvSpPr>
          <p:cNvPr id="333" name="Shape 333"/>
          <p:cNvSpPr/>
          <p:nvPr/>
        </p:nvSpPr>
        <p:spPr>
          <a:xfrm>
            <a:off x="2657020" y="3214405"/>
            <a:ext cx="1651002" cy="48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正午新聞</a:t>
            </a:r>
          </a:p>
        </p:txBody>
      </p:sp>
      <p:sp>
        <p:nvSpPr>
          <p:cNvPr id="334" name="Shape 334"/>
          <p:cNvSpPr/>
          <p:nvPr/>
        </p:nvSpPr>
        <p:spPr>
          <a:xfrm>
            <a:off x="2657020" y="6540868"/>
            <a:ext cx="1651002" cy="483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晚間新聞</a:t>
            </a:r>
          </a:p>
        </p:txBody>
      </p:sp>
      <p:sp>
        <p:nvSpPr>
          <p:cNvPr id="335" name="Shape 335"/>
          <p:cNvSpPr/>
          <p:nvPr/>
        </p:nvSpPr>
        <p:spPr>
          <a:xfrm>
            <a:off x="1502024" y="6535154"/>
            <a:ext cx="105008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7 p.m.</a:t>
            </a:r>
          </a:p>
        </p:txBody>
      </p:sp>
      <p:sp>
        <p:nvSpPr>
          <p:cNvPr id="336" name="Shape 336"/>
          <p:cNvSpPr/>
          <p:nvPr/>
        </p:nvSpPr>
        <p:spPr>
          <a:xfrm>
            <a:off x="1145790" y="6710528"/>
            <a:ext cx="144551" cy="144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A433">
              <a:alpha val="93006"/>
            </a:srgbClr>
          </a:solidFill>
          <a:ln w="25400">
            <a:solidFill>
              <a:srgbClr val="FFFFFF">
                <a:alpha val="9300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600"/>
            </a:pPr>
            <a:endParaRPr/>
          </a:p>
        </p:txBody>
      </p:sp>
      <p:sp>
        <p:nvSpPr>
          <p:cNvPr id="337" name="Shape 337"/>
          <p:cNvSpPr/>
          <p:nvPr/>
        </p:nvSpPr>
        <p:spPr>
          <a:xfrm flipV="1">
            <a:off x="1218065" y="1179731"/>
            <a:ext cx="1" cy="2087818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38" name="Shape 338"/>
          <p:cNvSpPr/>
          <p:nvPr/>
        </p:nvSpPr>
        <p:spPr>
          <a:xfrm flipV="1">
            <a:off x="1218065" y="3541931"/>
            <a:ext cx="1" cy="2616897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39" name="Shape 339"/>
          <p:cNvSpPr/>
          <p:nvPr/>
        </p:nvSpPr>
        <p:spPr>
          <a:xfrm flipV="1">
            <a:off x="1218065" y="6907431"/>
            <a:ext cx="1" cy="2364620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40" name="Shape 340"/>
          <p:cNvSpPr/>
          <p:nvPr/>
        </p:nvSpPr>
        <p:spPr>
          <a:xfrm flipH="1" flipV="1">
            <a:off x="1218065" y="6399431"/>
            <a:ext cx="1" cy="269120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47" name="Shape 341"/>
          <p:cNvSpPr/>
          <p:nvPr/>
        </p:nvSpPr>
        <p:spPr>
          <a:xfrm>
            <a:off x="1225561" y="3498564"/>
            <a:ext cx="640972" cy="3284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extrusionOk="0">
                <a:moveTo>
                  <a:pt x="0" y="21600"/>
                </a:moveTo>
                <a:cubicBezTo>
                  <a:pt x="21141" y="14049"/>
                  <a:pt x="21600" y="6849"/>
                  <a:pt x="1378" y="0"/>
                </a:cubicBezTo>
              </a:path>
            </a:pathLst>
          </a:custGeom>
          <a:ln w="25400">
            <a:solidFill>
              <a:srgbClr val="E8A433"/>
            </a:solidFill>
            <a:prstDash val="sysDot"/>
            <a:miter lim="400000"/>
          </a:ln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99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99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9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99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9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98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98"/>
                            </p:stCondLst>
                            <p:childTnLst>
                              <p:par>
                                <p:cTn id="18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99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9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7"/>
                            </p:stCondLst>
                            <p:childTnLst>
                              <p:par>
                                <p:cTn id="23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99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9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2" animBg="1" advAuto="0"/>
      <p:bldP spid="310" grpId="1" animBg="1" advAuto="0"/>
      <p:bldP spid="311" grpId="5" animBg="1" advAuto="0"/>
      <p:bldP spid="312" grpId="4" animBg="1" advAuto="0"/>
      <p:bldP spid="321" grpId="3" animBg="1" advAuto="0"/>
      <p:bldP spid="322" grpId="6" animBg="1" advAuto="0"/>
      <p:bldP spid="323" grpId="7" animBg="1" advAuto="0"/>
      <p:bldP spid="324" grpId="8" animBg="1" advAuto="0"/>
      <p:bldP spid="325" grpId="11" animBg="1" advAuto="0"/>
      <p:bldP spid="326" grpId="17" animBg="1" advAuto="0"/>
      <p:bldP spid="327" grpId="10" animBg="1" advAuto="0"/>
      <p:bldP spid="328" grpId="16" animBg="1" advAuto="0"/>
      <p:bldP spid="341" grpId="13" animBg="1" advAuto="0"/>
      <p:bldP spid="330" grpId="23" animBg="1" advAuto="0"/>
      <p:bldP spid="331" grpId="14" animBg="1" advAuto="0"/>
      <p:bldP spid="332" grpId="24" animBg="1" advAuto="0"/>
      <p:bldP spid="333" grpId="12" animBg="1" advAuto="0"/>
      <p:bldP spid="334" grpId="22" animBg="1" advAuto="0"/>
      <p:bldP spid="335" grpId="20" animBg="1" advAuto="0"/>
      <p:bldP spid="336" grpId="19" animBg="1" advAuto="0"/>
      <p:bldP spid="337" grpId="9" animBg="1" advAuto="0"/>
      <p:bldP spid="338" grpId="15" animBg="1" advAuto="0"/>
      <p:bldP spid="339" grpId="21" animBg="1" advAuto="0"/>
      <p:bldP spid="340" grpId="18" animBg="1" advAuto="0"/>
      <p:bldP spid="4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3714" y="665990"/>
            <a:ext cx="12997372" cy="553698"/>
          </a:xfrm>
          <a:prstGeom prst="rect">
            <a:avLst/>
          </a:prstGeom>
          <a:solidFill>
            <a:srgbClr val="53585F">
              <a:alpha val="72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7462204" y="130185"/>
            <a:ext cx="54991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FFFFFF"/>
                </a:solidFill>
              </a:rPr>
              <a:t>編前會議怎麼開？</a:t>
            </a:r>
          </a:p>
        </p:txBody>
      </p:sp>
      <p:grpSp>
        <p:nvGrpSpPr>
          <p:cNvPr id="349" name="Group 349"/>
          <p:cNvGrpSpPr/>
          <p:nvPr/>
        </p:nvGrpSpPr>
        <p:grpSpPr>
          <a:xfrm>
            <a:off x="85983" y="1535102"/>
            <a:ext cx="11230475" cy="2405962"/>
            <a:chOff x="0" y="182"/>
            <a:chExt cx="11230474" cy="2405961"/>
          </a:xfrm>
        </p:grpSpPr>
        <p:sp>
          <p:nvSpPr>
            <p:cNvPr id="345" name="Shape 345"/>
            <p:cNvSpPr/>
            <p:nvPr/>
          </p:nvSpPr>
          <p:spPr>
            <a:xfrm>
              <a:off x="0" y="567561"/>
              <a:ext cx="11230475" cy="1838584"/>
            </a:xfrm>
            <a:prstGeom prst="rect">
              <a:avLst/>
            </a:prstGeom>
            <a:solidFill>
              <a:srgbClr val="53585F">
                <a:alpha val="5874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grpSp>
          <p:nvGrpSpPr>
            <p:cNvPr id="348" name="Group 348"/>
            <p:cNvGrpSpPr/>
            <p:nvPr/>
          </p:nvGrpSpPr>
          <p:grpSpPr>
            <a:xfrm>
              <a:off x="254764" y="182"/>
              <a:ext cx="5403049" cy="1556007"/>
              <a:chOff x="-50" y="182"/>
              <a:chExt cx="5403048" cy="1556005"/>
            </a:xfrm>
          </p:grpSpPr>
          <p:sp>
            <p:nvSpPr>
              <p:cNvPr id="346" name="Shape 346"/>
              <p:cNvSpPr/>
              <p:nvPr/>
            </p:nvSpPr>
            <p:spPr>
              <a:xfrm>
                <a:off x="1326297" y="289235"/>
                <a:ext cx="4076701" cy="977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5200">
                    <a:latin typeface="Microsoft JhengHei"/>
                    <a:ea typeface="Microsoft JhengHei"/>
                    <a:cs typeface="Microsoft JhengHei"/>
                    <a:sym typeface="Microsoft JhengHe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5200">
                    <a:solidFill>
                      <a:srgbClr val="FFFFFF"/>
                    </a:solidFill>
                  </a:rPr>
                  <a:t>參與者有誰？</a:t>
                </a:r>
              </a:p>
            </p:txBody>
          </p:sp>
          <p:pic>
            <p:nvPicPr>
              <p:cNvPr id="347" name="pasted-image.png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1" y="182"/>
                <a:ext cx="1393462" cy="15560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350" name="Shape 350"/>
          <p:cNvSpPr/>
          <p:nvPr/>
        </p:nvSpPr>
        <p:spPr>
          <a:xfrm>
            <a:off x="1811161" y="2741097"/>
            <a:ext cx="955114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總編輯、副總編輯、採訪中心主任、編輯中心主任、各組組長或召集人、各版編輯</a:t>
            </a:r>
          </a:p>
        </p:txBody>
      </p:sp>
      <p:grpSp>
        <p:nvGrpSpPr>
          <p:cNvPr id="357" name="Group 357"/>
          <p:cNvGrpSpPr/>
          <p:nvPr/>
        </p:nvGrpSpPr>
        <p:grpSpPr>
          <a:xfrm>
            <a:off x="-1400" y="4743636"/>
            <a:ext cx="12751892" cy="4197070"/>
            <a:chOff x="0" y="0"/>
            <a:chExt cx="12751891" cy="4197068"/>
          </a:xfrm>
        </p:grpSpPr>
        <p:sp>
          <p:nvSpPr>
            <p:cNvPr id="351" name="Shape 351"/>
            <p:cNvSpPr/>
            <p:nvPr/>
          </p:nvSpPr>
          <p:spPr>
            <a:xfrm>
              <a:off x="0" y="434301"/>
              <a:ext cx="12751892" cy="3762768"/>
            </a:xfrm>
            <a:prstGeom prst="rect">
              <a:avLst/>
            </a:prstGeom>
            <a:solidFill>
              <a:srgbClr val="53585F">
                <a:alpha val="5874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grpSp>
          <p:nvGrpSpPr>
            <p:cNvPr id="356" name="Group 356"/>
            <p:cNvGrpSpPr/>
            <p:nvPr/>
          </p:nvGrpSpPr>
          <p:grpSpPr>
            <a:xfrm>
              <a:off x="268177" y="-1"/>
              <a:ext cx="9979553" cy="1396208"/>
              <a:chOff x="124" y="0"/>
              <a:chExt cx="9979552" cy="1396206"/>
            </a:xfrm>
          </p:grpSpPr>
          <p:grpSp>
            <p:nvGrpSpPr>
              <p:cNvPr id="354" name="Group 354"/>
              <p:cNvGrpSpPr/>
              <p:nvPr/>
            </p:nvGrpSpPr>
            <p:grpSpPr>
              <a:xfrm>
                <a:off x="124" y="-1"/>
                <a:ext cx="1777086" cy="1396208"/>
                <a:chOff x="0" y="0"/>
                <a:chExt cx="1777085" cy="1396206"/>
              </a:xfrm>
            </p:grpSpPr>
            <p:pic>
              <p:nvPicPr>
                <p:cNvPr id="352" name="pasted-image.png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1777086" cy="1396207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353" name="Shape 353"/>
                <p:cNvSpPr/>
                <p:nvPr/>
              </p:nvSpPr>
              <p:spPr>
                <a:xfrm>
                  <a:off x="0" y="0"/>
                  <a:ext cx="1777086" cy="13962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31" h="21600" extrusionOk="0">
                      <a:moveTo>
                        <a:pt x="8915" y="0"/>
                      </a:moveTo>
                      <a:cubicBezTo>
                        <a:pt x="8404" y="0"/>
                        <a:pt x="7895" y="84"/>
                        <a:pt x="7067" y="258"/>
                      </a:cubicBezTo>
                      <a:cubicBezTo>
                        <a:pt x="3938" y="914"/>
                        <a:pt x="1434" y="2886"/>
                        <a:pt x="477" y="5440"/>
                      </a:cubicBezTo>
                      <a:cubicBezTo>
                        <a:pt x="-66" y="6889"/>
                        <a:pt x="-161" y="9373"/>
                        <a:pt x="271" y="10825"/>
                      </a:cubicBezTo>
                      <a:cubicBezTo>
                        <a:pt x="564" y="11809"/>
                        <a:pt x="580" y="12204"/>
                        <a:pt x="391" y="13409"/>
                      </a:cubicBezTo>
                      <a:cubicBezTo>
                        <a:pt x="268" y="14191"/>
                        <a:pt x="171" y="14929"/>
                        <a:pt x="171" y="15055"/>
                      </a:cubicBezTo>
                      <a:cubicBezTo>
                        <a:pt x="171" y="15298"/>
                        <a:pt x="643" y="15157"/>
                        <a:pt x="1726" y="14588"/>
                      </a:cubicBezTo>
                      <a:cubicBezTo>
                        <a:pt x="2301" y="14286"/>
                        <a:pt x="2448" y="14299"/>
                        <a:pt x="2880" y="14662"/>
                      </a:cubicBezTo>
                      <a:cubicBezTo>
                        <a:pt x="3374" y="15078"/>
                        <a:pt x="3375" y="15076"/>
                        <a:pt x="3215" y="14337"/>
                      </a:cubicBezTo>
                      <a:cubicBezTo>
                        <a:pt x="2897" y="12872"/>
                        <a:pt x="3048" y="10351"/>
                        <a:pt x="3526" y="9173"/>
                      </a:cubicBezTo>
                      <a:cubicBezTo>
                        <a:pt x="5080" y="5339"/>
                        <a:pt x="8525" y="2979"/>
                        <a:pt x="12591" y="2959"/>
                      </a:cubicBezTo>
                      <a:cubicBezTo>
                        <a:pt x="13684" y="2954"/>
                        <a:pt x="14973" y="3067"/>
                        <a:pt x="15457" y="3217"/>
                      </a:cubicBezTo>
                      <a:lnTo>
                        <a:pt x="16338" y="3494"/>
                      </a:lnTo>
                      <a:lnTo>
                        <a:pt x="15759" y="2873"/>
                      </a:lnTo>
                      <a:cubicBezTo>
                        <a:pt x="14649" y="1693"/>
                        <a:pt x="12677" y="659"/>
                        <a:pt x="10762" y="258"/>
                      </a:cubicBezTo>
                      <a:cubicBezTo>
                        <a:pt x="9935" y="84"/>
                        <a:pt x="9426" y="0"/>
                        <a:pt x="8915" y="0"/>
                      </a:cubicBezTo>
                      <a:close/>
                      <a:moveTo>
                        <a:pt x="12658" y="4292"/>
                      </a:moveTo>
                      <a:cubicBezTo>
                        <a:pt x="6531" y="4292"/>
                        <a:pt x="2403" y="9930"/>
                        <a:pt x="4650" y="15227"/>
                      </a:cubicBezTo>
                      <a:cubicBezTo>
                        <a:pt x="5965" y="18325"/>
                        <a:pt x="9000" y="20201"/>
                        <a:pt x="12691" y="20194"/>
                      </a:cubicBezTo>
                      <a:cubicBezTo>
                        <a:pt x="13729" y="20192"/>
                        <a:pt x="14925" y="20058"/>
                        <a:pt x="15347" y="19899"/>
                      </a:cubicBezTo>
                      <a:cubicBezTo>
                        <a:pt x="16075" y="19626"/>
                        <a:pt x="16179" y="19663"/>
                        <a:pt x="17334" y="20605"/>
                      </a:cubicBezTo>
                      <a:lnTo>
                        <a:pt x="18554" y="21600"/>
                      </a:lnTo>
                      <a:lnTo>
                        <a:pt x="18612" y="20022"/>
                      </a:lnTo>
                      <a:cubicBezTo>
                        <a:pt x="18668" y="18511"/>
                        <a:pt x="18715" y="18385"/>
                        <a:pt x="19645" y="17167"/>
                      </a:cubicBezTo>
                      <a:cubicBezTo>
                        <a:pt x="20878" y="15555"/>
                        <a:pt x="21425" y="14026"/>
                        <a:pt x="21431" y="12181"/>
                      </a:cubicBezTo>
                      <a:cubicBezTo>
                        <a:pt x="21439" y="9447"/>
                        <a:pt x="20055" y="7085"/>
                        <a:pt x="17559" y="5575"/>
                      </a:cubicBezTo>
                      <a:cubicBezTo>
                        <a:pt x="16029" y="4649"/>
                        <a:pt x="14657" y="4292"/>
                        <a:pt x="12658" y="4292"/>
                      </a:cubicBezTo>
                      <a:close/>
                    </a:path>
                  </a:pathLst>
                </a:custGeom>
                <a:ln w="12700" cap="flat">
                  <a:solidFill>
                    <a:srgbClr val="F3F7F5"/>
                  </a:solidFill>
                  <a:prstDash val="solid"/>
                  <a:miter lim="400000"/>
                </a:ln>
              </p:spPr>
              <p:txBody>
                <a:bodyPr/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355" name="Shape 355"/>
              <p:cNvSpPr/>
              <p:nvPr/>
            </p:nvSpPr>
            <p:spPr>
              <a:xfrm>
                <a:off x="1775476" y="54459"/>
                <a:ext cx="8204201" cy="977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5200">
                    <a:latin typeface="Microsoft JhengHei"/>
                    <a:ea typeface="Microsoft JhengHei"/>
                    <a:cs typeface="Microsoft JhengHei"/>
                    <a:sym typeface="Microsoft JhengHe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5200">
                    <a:solidFill>
                      <a:srgbClr val="FFFFFF"/>
                    </a:solidFill>
                  </a:rPr>
                  <a:t>開甚麼？ 會開出甚麼結果？</a:t>
                </a:r>
              </a:p>
            </p:txBody>
          </p:sp>
        </p:grpSp>
      </p:grpSp>
      <p:grpSp>
        <p:nvGrpSpPr>
          <p:cNvPr id="360" name="Group 360"/>
          <p:cNvGrpSpPr/>
          <p:nvPr/>
        </p:nvGrpSpPr>
        <p:grpSpPr>
          <a:xfrm>
            <a:off x="337692" y="6718561"/>
            <a:ext cx="1943101" cy="1662517"/>
            <a:chOff x="0" y="-63"/>
            <a:chExt cx="1943100" cy="1662516"/>
          </a:xfrm>
        </p:grpSpPr>
        <p:pic>
          <p:nvPicPr>
            <p:cNvPr id="358" name="pasted-image.png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28599" y="-64"/>
              <a:ext cx="1485901" cy="819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9" name="Shape 359"/>
            <p:cNvSpPr/>
            <p:nvPr/>
          </p:nvSpPr>
          <p:spPr>
            <a:xfrm>
              <a:off x="0" y="1104668"/>
              <a:ext cx="1943100" cy="5577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各組組長</a:t>
              </a:r>
            </a:p>
          </p:txBody>
        </p:sp>
      </p:grpSp>
      <p:grpSp>
        <p:nvGrpSpPr>
          <p:cNvPr id="363" name="Group 363"/>
          <p:cNvGrpSpPr/>
          <p:nvPr/>
        </p:nvGrpSpPr>
        <p:grpSpPr>
          <a:xfrm>
            <a:off x="4148646" y="6633028"/>
            <a:ext cx="1796258" cy="1748050"/>
            <a:chOff x="0" y="-75"/>
            <a:chExt cx="1796256" cy="1748049"/>
          </a:xfrm>
        </p:grpSpPr>
        <p:pic>
          <p:nvPicPr>
            <p:cNvPr id="361" name="pasted-image.png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-76"/>
              <a:ext cx="1796257" cy="990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2" name="Shape 362"/>
            <p:cNvSpPr/>
            <p:nvPr/>
          </p:nvSpPr>
          <p:spPr>
            <a:xfrm>
              <a:off x="155178" y="1190189"/>
              <a:ext cx="1485901" cy="557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編政組</a:t>
              </a:r>
            </a:p>
          </p:txBody>
        </p:sp>
      </p:grpSp>
      <p:grpSp>
        <p:nvGrpSpPr>
          <p:cNvPr id="366" name="Group 366"/>
          <p:cNvGrpSpPr/>
          <p:nvPr/>
        </p:nvGrpSpPr>
        <p:grpSpPr>
          <a:xfrm>
            <a:off x="7863185" y="6534126"/>
            <a:ext cx="1485901" cy="1994538"/>
            <a:chOff x="0" y="-173"/>
            <a:chExt cx="1485900" cy="1994537"/>
          </a:xfrm>
        </p:grpSpPr>
        <p:pic>
          <p:nvPicPr>
            <p:cNvPr id="364" name="pasted-image.png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78171" y="-174"/>
              <a:ext cx="1129558" cy="12615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5" name="Shape 365"/>
            <p:cNvSpPr/>
            <p:nvPr/>
          </p:nvSpPr>
          <p:spPr>
            <a:xfrm>
              <a:off x="0" y="1436579"/>
              <a:ext cx="1485900" cy="557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總編輯</a:t>
              </a:r>
            </a:p>
          </p:txBody>
        </p:sp>
      </p:grpSp>
      <p:grpSp>
        <p:nvGrpSpPr>
          <p:cNvPr id="369" name="Group 369"/>
          <p:cNvGrpSpPr/>
          <p:nvPr/>
        </p:nvGrpSpPr>
        <p:grpSpPr>
          <a:xfrm>
            <a:off x="2000485" y="6512287"/>
            <a:ext cx="2247901" cy="827714"/>
            <a:chOff x="0" y="0"/>
            <a:chExt cx="2247900" cy="827713"/>
          </a:xfrm>
        </p:grpSpPr>
        <p:sp>
          <p:nvSpPr>
            <p:cNvPr id="367" name="Shape 367"/>
            <p:cNvSpPr/>
            <p:nvPr/>
          </p:nvSpPr>
          <p:spPr>
            <a:xfrm>
              <a:off x="270316" y="827713"/>
              <a:ext cx="1393462" cy="1"/>
            </a:xfrm>
            <a:prstGeom prst="line">
              <a:avLst/>
            </a:prstGeom>
            <a:noFill/>
            <a:ln w="88900" cap="flat">
              <a:solidFill>
                <a:srgbClr val="FFFC79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0" y="0"/>
              <a:ext cx="2247900" cy="4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FFFC79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C79"/>
                  </a:solidFill>
                </a:rPr>
                <a:t>彙整記者稿單</a:t>
              </a:r>
            </a:p>
          </p:txBody>
        </p:sp>
      </p:grpSp>
      <p:grpSp>
        <p:nvGrpSpPr>
          <p:cNvPr id="372" name="Group 372"/>
          <p:cNvGrpSpPr/>
          <p:nvPr/>
        </p:nvGrpSpPr>
        <p:grpSpPr>
          <a:xfrm>
            <a:off x="5955393" y="6524606"/>
            <a:ext cx="2095501" cy="815395"/>
            <a:chOff x="0" y="0"/>
            <a:chExt cx="2095500" cy="815394"/>
          </a:xfrm>
        </p:grpSpPr>
        <p:sp>
          <p:nvSpPr>
            <p:cNvPr id="370" name="Shape 370"/>
            <p:cNvSpPr/>
            <p:nvPr/>
          </p:nvSpPr>
          <p:spPr>
            <a:xfrm>
              <a:off x="304800" y="815394"/>
              <a:ext cx="1485900" cy="1"/>
            </a:xfrm>
            <a:prstGeom prst="line">
              <a:avLst/>
            </a:prstGeom>
            <a:noFill/>
            <a:ln w="88900" cap="flat">
              <a:solidFill>
                <a:srgbClr val="FFFC79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0" y="0"/>
              <a:ext cx="2095500" cy="434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>
                  <a:solidFill>
                    <a:srgbClr val="FFFC79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C79"/>
                  </a:solidFill>
                </a:rPr>
                <a:t>收集各組整理</a:t>
              </a:r>
            </a:p>
          </p:txBody>
        </p:sp>
      </p:grpSp>
      <p:grpSp>
        <p:nvGrpSpPr>
          <p:cNvPr id="375" name="Group 375"/>
          <p:cNvGrpSpPr/>
          <p:nvPr/>
        </p:nvGrpSpPr>
        <p:grpSpPr>
          <a:xfrm>
            <a:off x="9263336" y="6782081"/>
            <a:ext cx="3481036" cy="1052705"/>
            <a:chOff x="0" y="0"/>
            <a:chExt cx="3481035" cy="1052703"/>
          </a:xfrm>
        </p:grpSpPr>
        <p:sp>
          <p:nvSpPr>
            <p:cNvPr id="373" name="Shape 373"/>
            <p:cNvSpPr/>
            <p:nvPr/>
          </p:nvSpPr>
          <p:spPr>
            <a:xfrm>
              <a:off x="0" y="526351"/>
              <a:ext cx="921079" cy="1"/>
            </a:xfrm>
            <a:prstGeom prst="line">
              <a:avLst/>
            </a:prstGeom>
            <a:noFill/>
            <a:ln w="88900" cap="flat">
              <a:solidFill>
                <a:srgbClr val="FFFC79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865914" y="0"/>
              <a:ext cx="2615122" cy="1052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700">
                  <a:solidFill>
                    <a:srgbClr val="FFFC79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700">
                  <a:solidFill>
                    <a:srgbClr val="FFFC79"/>
                  </a:solidFill>
                </a:rPr>
                <a:t>開會討論明日見報新聞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1" animBg="1" advAuto="0"/>
      <p:bldP spid="344" grpId="2" animBg="1" advAuto="0"/>
      <p:bldP spid="349" grpId="3" animBg="1" advAuto="0"/>
      <p:bldP spid="350" grpId="4" animBg="1" advAuto="0"/>
      <p:bldP spid="357" grpId="5" animBg="1" advAuto="0"/>
      <p:bldP spid="360" grpId="6" animBg="1" advAuto="0"/>
      <p:bldP spid="363" grpId="8" animBg="1" advAuto="0"/>
      <p:bldP spid="366" grpId="10" animBg="1" advAuto="0"/>
      <p:bldP spid="369" grpId="7" animBg="1" advAuto="0"/>
      <p:bldP spid="372" grpId="9" animBg="1" advAuto="0"/>
      <p:bldP spid="375" grpId="1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600</Words>
  <Application>Microsoft Macintosh PowerPoint</Application>
  <PresentationFormat>自訂</PresentationFormat>
  <Paragraphs>217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Microsoft JhengHei</vt:lpstr>
      <vt:lpstr>Heiti TC Medium</vt:lpstr>
      <vt:lpstr>Candara</vt:lpstr>
      <vt:lpstr>Helvetica</vt:lpstr>
      <vt:lpstr>Helvetica Light</vt:lpstr>
      <vt:lpstr>Helvetica Neue</vt:lpstr>
      <vt:lpstr>Times New Roman</vt:lpstr>
      <vt:lpstr>Black</vt:lpstr>
      <vt:lpstr>媒體特性與新聞議題管理─ 我看的新聞怎麼來的？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從彼端到雲端─ 我看的新聞怎麼來的？</dc:title>
  <cp:lastModifiedBy>江淑琳</cp:lastModifiedBy>
  <cp:revision>18</cp:revision>
  <dcterms:modified xsi:type="dcterms:W3CDTF">2026-03-29T05:35:50Z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fc31359-ecb0-4331-ac49-239bee8da37f_Enabled">
    <vt:lpwstr>true</vt:lpwstr>
  </property>
  <property fmtid="{D5CDD505-2E9C-101B-9397-08002B2CF9AE}" pid="3" name="MSIP_Label_dfc31359-ecb0-4331-ac49-239bee8da37f_SetDate">
    <vt:lpwstr>2026-03-29T05:35:30Z</vt:lpwstr>
  </property>
  <property fmtid="{D5CDD505-2E9C-101B-9397-08002B2CF9AE}" pid="4" name="MSIP_Label_dfc31359-ecb0-4331-ac49-239bee8da37f_Method">
    <vt:lpwstr>Standard</vt:lpwstr>
  </property>
  <property fmtid="{D5CDD505-2E9C-101B-9397-08002B2CF9AE}" pid="5" name="MSIP_Label_dfc31359-ecb0-4331-ac49-239bee8da37f_Name">
    <vt:lpwstr>defa4170-0d19-0005-0004-bc88714345d2</vt:lpwstr>
  </property>
  <property fmtid="{D5CDD505-2E9C-101B-9397-08002B2CF9AE}" pid="6" name="MSIP_Label_dfc31359-ecb0-4331-ac49-239bee8da37f_SiteId">
    <vt:lpwstr>9e0dd6b1-99a5-4858-ba44-ed1f82d4cf6a</vt:lpwstr>
  </property>
  <property fmtid="{D5CDD505-2E9C-101B-9397-08002B2CF9AE}" pid="7" name="MSIP_Label_dfc31359-ecb0-4331-ac49-239bee8da37f_ActionId">
    <vt:lpwstr>9d48fee7-f7be-46c5-9343-84119ef16bf5</vt:lpwstr>
  </property>
  <property fmtid="{D5CDD505-2E9C-101B-9397-08002B2CF9AE}" pid="8" name="MSIP_Label_dfc31359-ecb0-4331-ac49-239bee8da37f_ContentBits">
    <vt:lpwstr>0</vt:lpwstr>
  </property>
  <property fmtid="{D5CDD505-2E9C-101B-9397-08002B2CF9AE}" pid="9" name="MSIP_Label_dfc31359-ecb0-4331-ac49-239bee8da37f_Tag">
    <vt:lpwstr>50, 3, 0, 1</vt:lpwstr>
  </property>
</Properties>
</file>