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sldIdLst>
    <p:sldId id="256" r:id="rId2"/>
    <p:sldId id="257" r:id="rId3"/>
    <p:sldId id="272" r:id="rId4"/>
    <p:sldId id="273" r:id="rId5"/>
    <p:sldId id="258" r:id="rId6"/>
    <p:sldId id="259" r:id="rId7"/>
    <p:sldId id="274" r:id="rId8"/>
    <p:sldId id="260" r:id="rId9"/>
    <p:sldId id="275" r:id="rId10"/>
    <p:sldId id="270" r:id="rId11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733"/>
  </p:normalViewPr>
  <p:slideViewPr>
    <p:cSldViewPr>
      <p:cViewPr varScale="1">
        <p:scale>
          <a:sx n="114" d="100"/>
          <a:sy n="114" d="100"/>
        </p:scale>
        <p:origin x="1584" y="1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DFCF03-FB7C-44DD-A907-9044A945F2BA}" type="datetimeFigureOut">
              <a:rPr lang="zh-TW" altLang="en-US" smtClean="0"/>
              <a:pPr/>
              <a:t>2026/3/29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CAF2DDC-2F21-4107-A900-1C5E63BFC27A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036881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AF2DDC-2F21-4107-A900-1C5E63BFC27A}" type="slidenum">
              <a:rPr lang="zh-TW" altLang="en-US" smtClean="0"/>
              <a:pPr/>
              <a:t>1</a:t>
            </a:fld>
            <a:endParaRPr lang="zh-TW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AF2DDC-2F21-4107-A900-1C5E63BFC27A}" type="slidenum">
              <a:rPr lang="zh-TW" altLang="en-US" smtClean="0"/>
              <a:pPr/>
              <a:t>2</a:t>
            </a:fld>
            <a:endParaRPr lang="zh-TW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AF2DDC-2F21-4107-A900-1C5E63BFC27A}" type="slidenum">
              <a:rPr lang="zh-TW" altLang="en-US" smtClean="0"/>
              <a:pPr/>
              <a:t>3</a:t>
            </a:fld>
            <a:endParaRPr lang="zh-TW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AF2DDC-2F21-4107-A900-1C5E63BFC27A}" type="slidenum">
              <a:rPr lang="zh-TW" altLang="en-US" smtClean="0"/>
              <a:pPr/>
              <a:t>4</a:t>
            </a:fld>
            <a:endParaRPr lang="zh-TW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AF2DDC-2F21-4107-A900-1C5E63BFC27A}" type="slidenum">
              <a:rPr lang="zh-TW" altLang="en-US" smtClean="0"/>
              <a:pPr/>
              <a:t>5</a:t>
            </a:fld>
            <a:endParaRPr lang="zh-TW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AF2DDC-2F21-4107-A900-1C5E63BFC27A}" type="slidenum">
              <a:rPr lang="zh-TW" altLang="en-US" smtClean="0"/>
              <a:pPr/>
              <a:t>6</a:t>
            </a:fld>
            <a:endParaRPr lang="zh-TW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AF2DDC-2F21-4107-A900-1C5E63BFC27A}" type="slidenum">
              <a:rPr lang="zh-TW" altLang="en-US" smtClean="0"/>
              <a:pPr/>
              <a:t>7</a:t>
            </a:fld>
            <a:endParaRPr lang="zh-TW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AF2DDC-2F21-4107-A900-1C5E63BFC27A}" type="slidenum">
              <a:rPr lang="zh-TW" altLang="en-US" smtClean="0"/>
              <a:pPr/>
              <a:t>8</a:t>
            </a:fld>
            <a:endParaRPr lang="zh-TW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標題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17" name="副標題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zh-TW" altLang="en-US"/>
              <a:t>按一下以編輯母片副標題樣式</a:t>
            </a:r>
            <a:endParaRPr kumimoji="0" lang="en-US"/>
          </a:p>
        </p:txBody>
      </p:sp>
      <p:sp>
        <p:nvSpPr>
          <p:cNvPr id="30" name="日期版面配置區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671C14-DE8F-4D5F-9BAA-3CAFD6791335}" type="datetime1">
              <a:rPr lang="zh-TW" altLang="en-US" smtClean="0"/>
              <a:t>2026/3/29</a:t>
            </a:fld>
            <a:endParaRPr lang="zh-TW" altLang="en-US"/>
          </a:p>
        </p:txBody>
      </p:sp>
      <p:sp>
        <p:nvSpPr>
          <p:cNvPr id="19" name="頁尾版面配置區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27" name="投影片編號版面配置區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133927-A5B5-421F-B94E-A766D85F826F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89724-331E-4B62-BD33-6585A3B533E5}" type="datetime1">
              <a:rPr lang="zh-TW" altLang="en-US" smtClean="0"/>
              <a:t>2026/3/29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133927-A5B5-421F-B94E-A766D85F826F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C5DA8C-86B6-46B3-8D25-8DAF3C3B814D}" type="datetime1">
              <a:rPr lang="zh-TW" altLang="en-US" smtClean="0"/>
              <a:t>2026/3/29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133927-A5B5-421F-B94E-A766D85F826F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CDCFE-B952-4D0E-AD9D-75710F771122}" type="datetime1">
              <a:rPr lang="zh-TW" altLang="en-US" smtClean="0"/>
              <a:t>2026/3/29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133927-A5B5-421F-B94E-A766D85F826F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4705CF-4A26-4CEF-9F66-F353B7EE2678}" type="datetime1">
              <a:rPr lang="zh-TW" altLang="en-US" smtClean="0"/>
              <a:t>2026/3/29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133927-A5B5-421F-B94E-A766D85F826F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B2C675-98E8-412A-B02E-D7C1B5C8312F}" type="datetime1">
              <a:rPr lang="zh-TW" altLang="en-US" smtClean="0"/>
              <a:t>2026/3/29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133927-A5B5-421F-B94E-A766D85F826F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5" name="內容版面配置區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56E27-477F-4274-A909-3AD8590E819C}" type="datetime1">
              <a:rPr lang="zh-TW" altLang="en-US" smtClean="0"/>
              <a:t>2026/3/29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133927-A5B5-421F-B94E-A766D85F826F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BB392F-491E-47AA-8E5F-A6780880EC92}" type="datetime1">
              <a:rPr lang="zh-TW" altLang="en-US" smtClean="0"/>
              <a:t>2026/3/29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133927-A5B5-421F-B94E-A766D85F826F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50710C-6FDC-4690-9FF3-9F25B5307453}" type="datetime1">
              <a:rPr lang="zh-TW" altLang="en-US" smtClean="0"/>
              <a:t>2026/3/29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133927-A5B5-421F-B94E-A766D85F826F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DAD3CA-2E2F-491A-9DE5-7576C05F0FD6}" type="datetime1">
              <a:rPr lang="zh-TW" altLang="en-US" smtClean="0"/>
              <a:t>2026/3/29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133927-A5B5-421F-B94E-A766D85F826F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剪去並圓角化單一角落矩形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直角三角形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05ACD-EB5B-4EF9-ADC9-14DC6876F1C0}" type="datetime1">
              <a:rPr lang="zh-TW" altLang="en-US" smtClean="0"/>
              <a:t>2026/3/29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83133927-A5B5-421F-B94E-A766D85F826F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zh-TW" altLang="en-US"/>
              <a:t>按一下圖示以新增圖片</a:t>
            </a:r>
            <a:endParaRPr kumimoji="0" lang="en-US" dirty="0"/>
          </a:p>
        </p:txBody>
      </p:sp>
      <p:sp>
        <p:nvSpPr>
          <p:cNvPr id="10" name="手繪多邊形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手繪多邊形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手繪多邊形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標題版面配置區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0" name="文字版面配置區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  <a:p>
            <a:pPr lvl="1" eaLnBrk="1" latinLnBrk="0" hangingPunct="1"/>
            <a:r>
              <a:rPr kumimoji="0" lang="zh-TW" altLang="en-US"/>
              <a:t>第二層</a:t>
            </a:r>
          </a:p>
          <a:p>
            <a:pPr lvl="2" eaLnBrk="1" latinLnBrk="0" hangingPunct="1"/>
            <a:r>
              <a:rPr kumimoji="0" lang="zh-TW" altLang="en-US"/>
              <a:t>第三層</a:t>
            </a:r>
          </a:p>
          <a:p>
            <a:pPr lvl="3" eaLnBrk="1" latinLnBrk="0" hangingPunct="1"/>
            <a:r>
              <a:rPr kumimoji="0" lang="zh-TW" altLang="en-US"/>
              <a:t>第四層</a:t>
            </a:r>
          </a:p>
          <a:p>
            <a:pPr lvl="4" eaLnBrk="1" latinLnBrk="0" hangingPunct="1"/>
            <a:r>
              <a:rPr kumimoji="0" lang="zh-TW" altLang="en-US"/>
              <a:t>第五層</a:t>
            </a:r>
            <a:endParaRPr kumimoji="0" lang="en-US"/>
          </a:p>
        </p:txBody>
      </p:sp>
      <p:sp>
        <p:nvSpPr>
          <p:cNvPr id="10" name="日期版面配置區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CEDD468E-ED52-451C-9E6D-8CDC57522AF3}" type="datetime1">
              <a:rPr lang="zh-TW" altLang="en-US" smtClean="0"/>
              <a:t>2026/3/29</a:t>
            </a:fld>
            <a:endParaRPr lang="zh-TW" altLang="en-US"/>
          </a:p>
        </p:txBody>
      </p:sp>
      <p:sp>
        <p:nvSpPr>
          <p:cNvPr id="22" name="頁尾版面配置區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18" name="投影片編號版面配置區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83133927-A5B5-421F-B94E-A766D85F826F}" type="slidenum">
              <a:rPr lang="zh-TW" altLang="en-US" smtClean="0"/>
              <a:pPr/>
              <a:t>‹#›</a:t>
            </a:fld>
            <a:endParaRPr lang="zh-TW" altLang="en-US"/>
          </a:p>
        </p:txBody>
      </p:sp>
      <p:grpSp>
        <p:nvGrpSpPr>
          <p:cNvPr id="2" name="群組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手繪多邊形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手繪多邊形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dt="0"/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zh-TW" altLang="en-US" dirty="0">
                <a:latin typeface="BiauKai"/>
                <a:ea typeface="BiauKai"/>
                <a:cs typeface="BiauKai"/>
              </a:rPr>
              <a:t>如何與記者打交道</a:t>
            </a:r>
            <a:br>
              <a:rPr lang="en-US" altLang="zh-TW" dirty="0">
                <a:latin typeface="BiauKai"/>
                <a:ea typeface="BiauKai"/>
                <a:cs typeface="BiauKai"/>
              </a:rPr>
            </a:br>
            <a:endParaRPr lang="zh-TW" altLang="en-US" dirty="0">
              <a:latin typeface="BiauKai"/>
              <a:ea typeface="BiauKai"/>
              <a:cs typeface="BiauKai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533400" y="3861048"/>
            <a:ext cx="8359080" cy="2520280"/>
          </a:xfrm>
        </p:spPr>
        <p:txBody>
          <a:bodyPr>
            <a:normAutofit/>
          </a:bodyPr>
          <a:lstStyle/>
          <a:p>
            <a:endParaRPr lang="en-US" altLang="zh-TW" dirty="0"/>
          </a:p>
          <a:p>
            <a:pPr algn="l"/>
            <a:endParaRPr lang="en-US" altLang="zh-TW" dirty="0"/>
          </a:p>
          <a:p>
            <a:pPr algn="ctr"/>
            <a:r>
              <a:rPr lang="zh-TW" altLang="en-US" sz="3200" dirty="0">
                <a:latin typeface="BiauKai"/>
                <a:ea typeface="BiauKai"/>
                <a:cs typeface="BiauKai"/>
              </a:rPr>
              <a:t>江淑琳</a:t>
            </a:r>
            <a:endParaRPr lang="en-US" altLang="zh-TW" sz="3200" dirty="0">
              <a:latin typeface="BiauKai"/>
              <a:ea typeface="BiauKai"/>
              <a:cs typeface="BiauKai"/>
            </a:endParaRPr>
          </a:p>
          <a:p>
            <a:pPr algn="ctr"/>
            <a:r>
              <a:rPr lang="zh-TW" altLang="en-US" sz="3200" dirty="0">
                <a:latin typeface="BiauKai"/>
                <a:ea typeface="BiauKai"/>
                <a:cs typeface="BiauKai"/>
              </a:rPr>
              <a:t>中國文化大學新聞系教授</a:t>
            </a: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133927-A5B5-421F-B94E-A766D85F826F}" type="slidenum">
              <a:rPr lang="zh-TW" altLang="en-US" smtClean="0"/>
              <a:pPr/>
              <a:t>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08688"/>
          </a:xfrm>
        </p:spPr>
        <p:txBody>
          <a:bodyPr>
            <a:normAutofit fontScale="90000"/>
          </a:bodyPr>
          <a:lstStyle/>
          <a:p>
            <a:r>
              <a:rPr kumimoji="1" lang="zh-TW" altLang="en-US" sz="4000" dirty="0">
                <a:latin typeface="BiauKai"/>
                <a:ea typeface="BiauKai"/>
                <a:cs typeface="BiauKai"/>
              </a:rPr>
              <a:t>六、與（假）新聞相關電影、戲劇或書籍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kumimoji="1" lang="zh-TW" altLang="en-US" dirty="0">
                <a:latin typeface="Times New Roman"/>
                <a:ea typeface="BiauKai"/>
                <a:cs typeface="Times New Roman"/>
              </a:rPr>
              <a:t>日劇「假新聞風暴」（</a:t>
            </a:r>
            <a:r>
              <a:rPr kumimoji="1" lang="en-US" altLang="zh-TW" dirty="0">
                <a:latin typeface="Times New Roman"/>
                <a:ea typeface="BiauKai"/>
                <a:cs typeface="Times New Roman"/>
              </a:rPr>
              <a:t>2018</a:t>
            </a:r>
            <a:r>
              <a:rPr kumimoji="1" lang="zh-TW" altLang="en-US" dirty="0">
                <a:latin typeface="Times New Roman"/>
                <a:ea typeface="BiauKai"/>
                <a:cs typeface="Times New Roman"/>
              </a:rPr>
              <a:t>）、「主播台女王」（</a:t>
            </a:r>
            <a:r>
              <a:rPr kumimoji="1" lang="en-US" altLang="zh-TW" dirty="0">
                <a:latin typeface="Times New Roman"/>
                <a:ea typeface="BiauKai"/>
                <a:cs typeface="Times New Roman"/>
              </a:rPr>
              <a:t>2006</a:t>
            </a:r>
            <a:r>
              <a:rPr kumimoji="1" lang="zh-TW" altLang="en-US" dirty="0">
                <a:latin typeface="Times New Roman"/>
                <a:ea typeface="BiauKai"/>
                <a:cs typeface="Times New Roman"/>
              </a:rPr>
              <a:t>）</a:t>
            </a:r>
            <a:endParaRPr kumimoji="1" lang="en-US" altLang="zh-TW" dirty="0">
              <a:latin typeface="Times New Roman"/>
              <a:ea typeface="BiauKai"/>
              <a:cs typeface="Times New Roman"/>
            </a:endParaRPr>
          </a:p>
          <a:p>
            <a:r>
              <a:rPr kumimoji="1" lang="zh-TW" altLang="en-US" dirty="0">
                <a:latin typeface="Times New Roman"/>
                <a:ea typeface="BiauKai"/>
                <a:cs typeface="Times New Roman"/>
              </a:rPr>
              <a:t>韓劇「皮諾丘」（</a:t>
            </a:r>
            <a:r>
              <a:rPr kumimoji="1" lang="en-US" altLang="zh-TW" dirty="0">
                <a:latin typeface="Times New Roman"/>
                <a:ea typeface="BiauKai"/>
                <a:cs typeface="Times New Roman"/>
              </a:rPr>
              <a:t>2014-2015</a:t>
            </a:r>
            <a:r>
              <a:rPr kumimoji="1" lang="zh-TW" altLang="en-US" dirty="0">
                <a:latin typeface="Times New Roman"/>
                <a:ea typeface="BiauKai"/>
                <a:cs typeface="Times New Roman"/>
              </a:rPr>
              <a:t>）</a:t>
            </a:r>
            <a:endParaRPr kumimoji="1" lang="en-US" altLang="zh-TW" dirty="0">
              <a:latin typeface="Times New Roman"/>
              <a:ea typeface="BiauKai"/>
              <a:cs typeface="Times New Roman"/>
            </a:endParaRPr>
          </a:p>
          <a:p>
            <a:r>
              <a:rPr kumimoji="1" lang="zh-TW" altLang="en-US" dirty="0">
                <a:latin typeface="Times New Roman"/>
                <a:ea typeface="BiauKai"/>
                <a:cs typeface="Times New Roman"/>
              </a:rPr>
              <a:t>美劇「紙牌屋」（</a:t>
            </a:r>
            <a:r>
              <a:rPr kumimoji="1" lang="en-US" altLang="zh-TW" dirty="0">
                <a:latin typeface="Times New Roman"/>
                <a:ea typeface="BiauKai"/>
                <a:cs typeface="Times New Roman"/>
              </a:rPr>
              <a:t>2013-2018</a:t>
            </a:r>
            <a:r>
              <a:rPr kumimoji="1" lang="zh-TW" altLang="en-US" dirty="0">
                <a:latin typeface="Times New Roman"/>
                <a:ea typeface="BiauKai"/>
                <a:cs typeface="Times New Roman"/>
              </a:rPr>
              <a:t>）</a:t>
            </a:r>
            <a:endParaRPr kumimoji="1" lang="en-US" altLang="zh-TW" dirty="0">
              <a:latin typeface="Times New Roman"/>
              <a:ea typeface="BiauKai"/>
              <a:cs typeface="Times New Roman"/>
            </a:endParaRPr>
          </a:p>
          <a:p>
            <a:r>
              <a:rPr kumimoji="1" lang="zh-TW" altLang="en-US" dirty="0">
                <a:latin typeface="Times New Roman"/>
                <a:ea typeface="BiauKai"/>
                <a:cs typeface="Times New Roman"/>
              </a:rPr>
              <a:t>台劇「我們與惡的距離」（</a:t>
            </a:r>
            <a:r>
              <a:rPr kumimoji="1" lang="en-US" altLang="zh-TW" dirty="0">
                <a:latin typeface="Times New Roman"/>
                <a:ea typeface="BiauKai"/>
                <a:cs typeface="Times New Roman"/>
              </a:rPr>
              <a:t>2019</a:t>
            </a:r>
            <a:r>
              <a:rPr kumimoji="1" lang="zh-TW" altLang="en-US" dirty="0">
                <a:latin typeface="Times New Roman"/>
                <a:ea typeface="BiauKai"/>
                <a:cs typeface="Times New Roman"/>
              </a:rPr>
              <a:t>）</a:t>
            </a:r>
            <a:endParaRPr kumimoji="1" lang="en-US" altLang="zh-TW" dirty="0">
              <a:latin typeface="Times New Roman"/>
              <a:ea typeface="BiauKai"/>
              <a:cs typeface="Times New Roman"/>
            </a:endParaRPr>
          </a:p>
          <a:p>
            <a:r>
              <a:rPr kumimoji="1" lang="zh-TW" altLang="en-US" dirty="0">
                <a:latin typeface="Times New Roman"/>
                <a:ea typeface="BiauKai"/>
                <a:cs typeface="Times New Roman"/>
              </a:rPr>
              <a:t>電影「新聞記者」</a:t>
            </a:r>
            <a:r>
              <a:rPr kumimoji="1" lang="en-US" altLang="zh-TW" dirty="0">
                <a:latin typeface="Times New Roman"/>
                <a:ea typeface="BiauKai"/>
                <a:cs typeface="Times New Roman"/>
              </a:rPr>
              <a:t>(2019)</a:t>
            </a:r>
          </a:p>
          <a:p>
            <a:r>
              <a:rPr kumimoji="1" lang="zh-TW" altLang="en-US" dirty="0">
                <a:latin typeface="Times New Roman"/>
                <a:ea typeface="BiauKai"/>
                <a:cs typeface="Times New Roman"/>
              </a:rPr>
              <a:t>書籍</a:t>
            </a:r>
            <a:r>
              <a:rPr kumimoji="1" lang="en-US" altLang="zh-TW" dirty="0">
                <a:latin typeface="Times New Roman"/>
                <a:ea typeface="BiauKai"/>
                <a:cs typeface="Times New Roman"/>
              </a:rPr>
              <a:t>《</a:t>
            </a:r>
            <a:r>
              <a:rPr kumimoji="1" lang="zh-TW" altLang="en-US" dirty="0">
                <a:latin typeface="Times New Roman"/>
                <a:ea typeface="BiauKai"/>
                <a:cs typeface="Times New Roman"/>
              </a:rPr>
              <a:t>真確：扭轉十大直覺偏誤，發現事情比你想的美好</a:t>
            </a:r>
            <a:r>
              <a:rPr kumimoji="1" lang="en-US" altLang="zh-TW" dirty="0">
                <a:latin typeface="Times New Roman"/>
                <a:ea typeface="BiauKai"/>
                <a:cs typeface="Times New Roman"/>
              </a:rPr>
              <a:t>》</a:t>
            </a:r>
            <a:r>
              <a:rPr kumimoji="1" lang="zh-TW" altLang="en-US" dirty="0">
                <a:latin typeface="Times New Roman"/>
                <a:ea typeface="BiauKai"/>
                <a:cs typeface="Times New Roman"/>
              </a:rPr>
              <a:t>，先覺出版，</a:t>
            </a:r>
            <a:r>
              <a:rPr kumimoji="1" lang="en-US" altLang="zh-TW" dirty="0">
                <a:latin typeface="Times New Roman"/>
                <a:ea typeface="BiauKai"/>
                <a:cs typeface="Times New Roman"/>
              </a:rPr>
              <a:t>2018</a:t>
            </a:r>
            <a:r>
              <a:rPr kumimoji="1" lang="zh-TW" altLang="en-US" dirty="0">
                <a:latin typeface="Times New Roman"/>
                <a:ea typeface="BiauKai"/>
                <a:cs typeface="Times New Roman"/>
              </a:rPr>
              <a:t>年。</a:t>
            </a:r>
            <a:endParaRPr kumimoji="1" lang="en-US" altLang="zh-TW" dirty="0">
              <a:latin typeface="Times New Roman"/>
              <a:ea typeface="BiauKai"/>
              <a:cs typeface="Times New Roman"/>
            </a:endParaRPr>
          </a:p>
          <a:p>
            <a:r>
              <a:rPr kumimoji="1" lang="zh-TW" altLang="en-US" dirty="0">
                <a:latin typeface="Times New Roman"/>
                <a:ea typeface="BiauKai"/>
                <a:cs typeface="Times New Roman"/>
              </a:rPr>
              <a:t>書籍</a:t>
            </a:r>
            <a:r>
              <a:rPr kumimoji="1" lang="en-US" altLang="zh-TW" dirty="0">
                <a:latin typeface="Times New Roman"/>
                <a:ea typeface="BiauKai"/>
                <a:cs typeface="Times New Roman"/>
              </a:rPr>
              <a:t>《</a:t>
            </a:r>
            <a:r>
              <a:rPr kumimoji="1" lang="zh-TW" altLang="en-US" dirty="0">
                <a:latin typeface="Times New Roman"/>
                <a:ea typeface="BiauKai"/>
                <a:cs typeface="Times New Roman"/>
              </a:rPr>
              <a:t>另類事實：關於知識和它的敵人</a:t>
            </a:r>
            <a:r>
              <a:rPr kumimoji="1" lang="en-US" altLang="zh-TW" dirty="0">
                <a:latin typeface="Times New Roman"/>
                <a:ea typeface="BiauKai"/>
                <a:cs typeface="Times New Roman"/>
              </a:rPr>
              <a:t>》</a:t>
            </a:r>
            <a:r>
              <a:rPr kumimoji="1" lang="zh-TW" altLang="en-US" dirty="0">
                <a:latin typeface="Times New Roman"/>
                <a:ea typeface="BiauKai"/>
                <a:cs typeface="Times New Roman"/>
              </a:rPr>
              <a:t>，春山出版，</a:t>
            </a:r>
            <a:r>
              <a:rPr kumimoji="1" lang="en-US" altLang="zh-TW" dirty="0">
                <a:latin typeface="Times New Roman"/>
                <a:ea typeface="BiauKai"/>
                <a:cs typeface="Times New Roman"/>
              </a:rPr>
              <a:t>2021</a:t>
            </a:r>
            <a:r>
              <a:rPr kumimoji="1" lang="zh-TW" altLang="en-US" dirty="0">
                <a:latin typeface="Times New Roman"/>
                <a:ea typeface="BiauKai"/>
                <a:cs typeface="Times New Roman"/>
              </a:rPr>
              <a:t>年。</a:t>
            </a:r>
            <a:endParaRPr kumimoji="1" lang="en-US" altLang="zh-TW" dirty="0">
              <a:latin typeface="Times New Roman"/>
              <a:ea typeface="BiauKai"/>
              <a:cs typeface="Times New Roman"/>
            </a:endParaRPr>
          </a:p>
          <a:p>
            <a:pPr marL="0" indent="0">
              <a:buNone/>
            </a:pPr>
            <a:endParaRPr kumimoji="1" lang="en-US" altLang="zh-TW" dirty="0">
              <a:latin typeface="BiauKai"/>
              <a:ea typeface="BiauKai"/>
              <a:cs typeface="BiauKai"/>
            </a:endParaRPr>
          </a:p>
          <a:p>
            <a:endParaRPr kumimoji="1" lang="zh-TW" altLang="en-US" dirty="0">
              <a:latin typeface="BiauKai"/>
              <a:ea typeface="BiauKai"/>
              <a:cs typeface="BiauKai"/>
            </a:endParaRPr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133927-A5B5-421F-B94E-A766D85F826F}" type="slidenum">
              <a:rPr lang="zh-TW" altLang="en-US" smtClean="0"/>
              <a:pPr/>
              <a:t>10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914346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4000" dirty="0">
                <a:latin typeface="標楷體" pitchFamily="65" charset="-120"/>
                <a:ea typeface="標楷體" pitchFamily="65" charset="-120"/>
              </a:rPr>
              <a:t>一、我怎麼看待媒體記者？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altLang="zh-TW" dirty="0"/>
          </a:p>
          <a:p>
            <a:pPr marL="514350" indent="-514350">
              <a:buNone/>
            </a:pPr>
            <a:r>
              <a:rPr lang="en-US" altLang="zh-TW" dirty="0">
                <a:latin typeface="標楷體" pitchFamily="65" charset="-120"/>
                <a:ea typeface="標楷體" pitchFamily="65" charset="-120"/>
              </a:rPr>
              <a:t>1. </a:t>
            </a: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要與媒體記者維持良好關係，前提是怎麼看待記者。</a:t>
            </a:r>
            <a:endParaRPr lang="en-US" altLang="zh-TW" dirty="0">
              <a:latin typeface="標楷體" pitchFamily="65" charset="-120"/>
              <a:ea typeface="標楷體" pitchFamily="65" charset="-120"/>
            </a:endParaRPr>
          </a:p>
          <a:p>
            <a:pPr marL="514350" indent="-514350">
              <a:buNone/>
            </a:pPr>
            <a:endParaRPr lang="en-US" altLang="zh-TW" dirty="0">
              <a:latin typeface="標楷體" pitchFamily="65" charset="-120"/>
              <a:ea typeface="標楷體" pitchFamily="65" charset="-120"/>
            </a:endParaRPr>
          </a:p>
          <a:p>
            <a:pPr marL="514350" indent="-514350">
              <a:buNone/>
            </a:pPr>
            <a:r>
              <a:rPr lang="en-US" altLang="zh-TW" dirty="0">
                <a:latin typeface="標楷體" pitchFamily="65" charset="-120"/>
                <a:ea typeface="標楷體" pitchFamily="65" charset="-120"/>
              </a:rPr>
              <a:t>2. </a:t>
            </a: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尊重／不尊重；友善／不友善。</a:t>
            </a:r>
            <a:endParaRPr lang="en-US" altLang="zh-TW" dirty="0">
              <a:latin typeface="標楷體" pitchFamily="65" charset="-120"/>
              <a:ea typeface="標楷體" pitchFamily="65" charset="-120"/>
            </a:endParaRPr>
          </a:p>
          <a:p>
            <a:pPr marL="514350" indent="-514350">
              <a:buNone/>
            </a:pP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    </a:t>
            </a:r>
            <a:endParaRPr lang="en-US" altLang="zh-TW" dirty="0">
              <a:latin typeface="標楷體" pitchFamily="65" charset="-120"/>
              <a:ea typeface="標楷體" pitchFamily="65" charset="-120"/>
            </a:endParaRPr>
          </a:p>
          <a:p>
            <a:pPr marL="514350" indent="-514350">
              <a:buNone/>
            </a:pP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   （記者確實有不同類型，也確實有值得被這樣對待的理由</a:t>
            </a:r>
            <a:r>
              <a:rPr lang="en-US" altLang="zh-TW" dirty="0">
                <a:latin typeface="標楷體" pitchFamily="65" charset="-120"/>
                <a:ea typeface="標楷體" pitchFamily="65" charset="-120"/>
              </a:rPr>
              <a:t>…</a:t>
            </a: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但是，這樣有助於我的稿子見報嗎？）</a:t>
            </a:r>
            <a:endParaRPr lang="en-US" altLang="zh-TW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133927-A5B5-421F-B94E-A766D85F826F}" type="slidenum">
              <a:rPr lang="zh-TW" altLang="en-US" smtClean="0"/>
              <a:pPr/>
              <a:t>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80696"/>
          </a:xfrm>
        </p:spPr>
        <p:txBody>
          <a:bodyPr>
            <a:normAutofit/>
          </a:bodyPr>
          <a:lstStyle/>
          <a:p>
            <a:r>
              <a:rPr lang="zh-TW" altLang="en-US" sz="3200" b="1" dirty="0">
                <a:latin typeface="標楷體" pitchFamily="65" charset="-120"/>
                <a:ea typeface="標楷體" pitchFamily="65" charset="-120"/>
              </a:rPr>
              <a:t>影響你對記者態度的可能原因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eriod"/>
            </a:pP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媒體名片</a:t>
            </a:r>
            <a:r>
              <a:rPr lang="en-US" altLang="zh-TW" dirty="0">
                <a:latin typeface="標楷體" pitchFamily="65" charset="-120"/>
                <a:ea typeface="標楷體" pitchFamily="65" charset="-120"/>
              </a:rPr>
              <a:t>—</a:t>
            </a: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大報、小報</a:t>
            </a:r>
            <a:endParaRPr lang="en-US" altLang="zh-TW" dirty="0">
              <a:latin typeface="標楷體" pitchFamily="65" charset="-120"/>
              <a:ea typeface="標楷體" pitchFamily="65" charset="-120"/>
            </a:endParaRPr>
          </a:p>
          <a:p>
            <a:pPr marL="514350" indent="-514350">
              <a:buAutoNum type="arabicPeriod"/>
            </a:pP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記者本身</a:t>
            </a:r>
            <a:r>
              <a:rPr lang="en-US" altLang="zh-TW" dirty="0">
                <a:latin typeface="標楷體" pitchFamily="65" charset="-120"/>
                <a:ea typeface="標楷體" pitchFamily="65" charset="-120"/>
              </a:rPr>
              <a:t>—</a:t>
            </a: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記者背景、年紀、性別、專業度、人品、認不認真，</a:t>
            </a:r>
            <a:r>
              <a:rPr lang="en-US" altLang="zh-TW" dirty="0">
                <a:latin typeface="標楷體" pitchFamily="65" charset="-120"/>
                <a:ea typeface="標楷體" pitchFamily="65" charset="-120"/>
              </a:rPr>
              <a:t>etc. </a:t>
            </a:r>
          </a:p>
          <a:p>
            <a:pPr marL="514350" indent="-514350" algn="just">
              <a:buAutoNum type="arabicPeriod"/>
            </a:pP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我自己本身的「偏見」</a:t>
            </a:r>
            <a:endParaRPr lang="en-US" altLang="zh-TW" dirty="0">
              <a:latin typeface="標楷體" pitchFamily="65" charset="-120"/>
              <a:ea typeface="標楷體" pitchFamily="65" charset="-120"/>
            </a:endParaRPr>
          </a:p>
          <a:p>
            <a:pPr marL="514350" indent="-514350" algn="just">
              <a:buAutoNum type="arabicPeriod"/>
            </a:pP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我當時的情緒</a:t>
            </a:r>
            <a:endParaRPr lang="en-US" altLang="zh-TW" dirty="0">
              <a:latin typeface="標楷體" pitchFamily="65" charset="-120"/>
              <a:ea typeface="標楷體" pitchFamily="65" charset="-120"/>
            </a:endParaRPr>
          </a:p>
          <a:p>
            <a:pPr marL="514350" indent="-514350" algn="just">
              <a:buAutoNum type="arabicPeriod"/>
            </a:pPr>
            <a:r>
              <a:rPr lang="en-US" altLang="zh-TW" dirty="0">
                <a:latin typeface="標楷體" pitchFamily="65" charset="-120"/>
                <a:ea typeface="標楷體" pitchFamily="65" charset="-120"/>
              </a:rPr>
              <a:t>Any others?</a:t>
            </a:r>
          </a:p>
          <a:p>
            <a:pPr marL="514350" indent="-514350" algn="just">
              <a:buAutoNum type="arabicPeriod"/>
            </a:pPr>
            <a:endParaRPr lang="en-US" altLang="zh-TW" dirty="0">
              <a:latin typeface="標楷體" pitchFamily="65" charset="-120"/>
              <a:ea typeface="標楷體" pitchFamily="65" charset="-120"/>
            </a:endParaRPr>
          </a:p>
          <a:p>
            <a:pPr marL="514350" indent="-514350" algn="just">
              <a:buNone/>
            </a:pP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結論：和記者對立，恐怕沒有太多好處。</a:t>
            </a:r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133927-A5B5-421F-B94E-A766D85F826F}" type="slidenum">
              <a:rPr lang="zh-TW" altLang="en-US" smtClean="0"/>
              <a:pPr/>
              <a:t>3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113223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3200" b="1" dirty="0">
                <a:latin typeface="BiauKai"/>
                <a:ea typeface="BiauKai"/>
                <a:cs typeface="BiauKai"/>
              </a:rPr>
              <a:t>和記者的關係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altLang="zh-TW" dirty="0">
              <a:latin typeface="標楷體" pitchFamily="65" charset="-120"/>
              <a:ea typeface="標楷體" pitchFamily="65" charset="-120"/>
            </a:endParaRPr>
          </a:p>
          <a:p>
            <a:pPr marL="0" indent="0">
              <a:buNone/>
            </a:pPr>
            <a:r>
              <a:rPr lang="en-US" altLang="zh-TW" dirty="0">
                <a:latin typeface="標楷體" pitchFamily="65" charset="-120"/>
                <a:ea typeface="標楷體" pitchFamily="65" charset="-120"/>
              </a:rPr>
              <a:t>1. </a:t>
            </a: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對立或相互獨立，只在正式場合交換與新聞相關的</a:t>
            </a:r>
            <a:endParaRPr lang="en-US" altLang="zh-TW" dirty="0">
              <a:latin typeface="標楷體" pitchFamily="65" charset="-120"/>
              <a:ea typeface="標楷體" pitchFamily="65" charset="-120"/>
            </a:endParaRPr>
          </a:p>
          <a:p>
            <a:pPr marL="514350" indent="-514350">
              <a:buNone/>
            </a:pP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   訊息。</a:t>
            </a:r>
            <a:endParaRPr lang="en-US" altLang="zh-TW" dirty="0">
              <a:latin typeface="標楷體" pitchFamily="65" charset="-120"/>
              <a:ea typeface="標楷體" pitchFamily="65" charset="-120"/>
            </a:endParaRPr>
          </a:p>
          <a:p>
            <a:pPr marL="514350" indent="-514350">
              <a:buNone/>
            </a:pPr>
            <a:endParaRPr lang="en-US" altLang="zh-TW" dirty="0">
              <a:latin typeface="標楷體" pitchFamily="65" charset="-120"/>
              <a:ea typeface="標楷體" pitchFamily="65" charset="-120"/>
            </a:endParaRPr>
          </a:p>
          <a:p>
            <a:pPr marL="514350" indent="-514350">
              <a:buNone/>
            </a:pPr>
            <a:r>
              <a:rPr lang="en-US" altLang="zh-TW" dirty="0">
                <a:latin typeface="標楷體" pitchFamily="65" charset="-120"/>
                <a:ea typeface="標楷體" pitchFamily="65" charset="-120"/>
              </a:rPr>
              <a:t>2. </a:t>
            </a: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為了利益而合作依賴，除新聞訊息外，也會增加額</a:t>
            </a:r>
            <a:endParaRPr lang="en-US" altLang="zh-TW" dirty="0">
              <a:latin typeface="標楷體" pitchFamily="65" charset="-120"/>
              <a:ea typeface="標楷體" pitchFamily="65" charset="-120"/>
            </a:endParaRPr>
          </a:p>
          <a:p>
            <a:pPr marL="514350" indent="-514350">
              <a:buNone/>
            </a:pPr>
            <a:r>
              <a:rPr lang="en-US" altLang="zh-TW" dirty="0">
                <a:latin typeface="標楷體" pitchFamily="65" charset="-120"/>
                <a:ea typeface="標楷體" pitchFamily="65" charset="-120"/>
              </a:rPr>
              <a:t>   </a:t>
            </a: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外的訊息溝通。</a:t>
            </a:r>
            <a:endParaRPr lang="en-US" altLang="zh-TW" dirty="0">
              <a:latin typeface="標楷體" pitchFamily="65" charset="-120"/>
              <a:ea typeface="標楷體" pitchFamily="65" charset="-120"/>
            </a:endParaRPr>
          </a:p>
          <a:p>
            <a:pPr marL="514350" indent="-514350">
              <a:buNone/>
            </a:pPr>
            <a:endParaRPr lang="en-US" altLang="zh-TW" dirty="0">
              <a:latin typeface="標楷體" pitchFamily="65" charset="-120"/>
              <a:ea typeface="標楷體" pitchFamily="65" charset="-120"/>
            </a:endParaRPr>
          </a:p>
          <a:p>
            <a:pPr marL="514350" indent="-514350">
              <a:buNone/>
            </a:pPr>
            <a:r>
              <a:rPr lang="en-US" altLang="zh-TW" dirty="0">
                <a:latin typeface="標楷體" pitchFamily="65" charset="-120"/>
                <a:ea typeface="標楷體" pitchFamily="65" charset="-120"/>
              </a:rPr>
              <a:t>3. </a:t>
            </a: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同化、結合，對彼此的功能和角色認知十分相似。</a:t>
            </a:r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133927-A5B5-421F-B94E-A766D85F826F}" type="slidenum">
              <a:rPr lang="zh-TW" altLang="en-US" smtClean="0"/>
              <a:pPr/>
              <a:t>4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51690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80696"/>
          </a:xfrm>
        </p:spPr>
        <p:txBody>
          <a:bodyPr>
            <a:normAutofit/>
          </a:bodyPr>
          <a:lstStyle/>
          <a:p>
            <a:r>
              <a:rPr lang="zh-TW" altLang="en-US" sz="4000" dirty="0">
                <a:latin typeface="標楷體" pitchFamily="65" charset="-120"/>
                <a:ea typeface="標楷體" pitchFamily="65" charset="-120"/>
              </a:rPr>
              <a:t>二、不同媒體類型與記者的工作流程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AutoNum type="arabicPeriod"/>
            </a:pPr>
            <a:r>
              <a:rPr lang="zh-TW" altLang="en-US" sz="3200" dirty="0">
                <a:latin typeface="Times New Roman"/>
                <a:ea typeface="標楷體" pitchFamily="65" charset="-120"/>
                <a:cs typeface="Times New Roman"/>
              </a:rPr>
              <a:t>日報的作業流程</a:t>
            </a:r>
            <a:endParaRPr lang="en-US" altLang="zh-TW" sz="3200" dirty="0">
              <a:latin typeface="Times New Roman"/>
              <a:ea typeface="標楷體" pitchFamily="65" charset="-120"/>
              <a:cs typeface="Times New Roman"/>
            </a:endParaRPr>
          </a:p>
          <a:p>
            <a:pPr marL="514350" indent="-514350">
              <a:buAutoNum type="arabicPeriod"/>
            </a:pPr>
            <a:r>
              <a:rPr lang="zh-TW" altLang="en-US" sz="3200" dirty="0">
                <a:latin typeface="Times New Roman"/>
                <a:ea typeface="標楷體" pitchFamily="65" charset="-120"/>
                <a:cs typeface="Times New Roman"/>
              </a:rPr>
              <a:t>廣播電台的作業流程</a:t>
            </a:r>
            <a:endParaRPr lang="en-US" altLang="zh-TW" sz="3200" dirty="0">
              <a:latin typeface="Times New Roman"/>
              <a:ea typeface="標楷體" pitchFamily="65" charset="-120"/>
              <a:cs typeface="Times New Roman"/>
            </a:endParaRPr>
          </a:p>
          <a:p>
            <a:pPr marL="514350" indent="-514350">
              <a:buAutoNum type="arabicPeriod"/>
            </a:pPr>
            <a:r>
              <a:rPr lang="zh-TW" altLang="en-US" sz="3200" dirty="0">
                <a:latin typeface="Times New Roman"/>
                <a:ea typeface="標楷體" pitchFamily="65" charset="-120"/>
                <a:cs typeface="Times New Roman"/>
              </a:rPr>
              <a:t>電視台的作業流程</a:t>
            </a:r>
            <a:endParaRPr lang="en-US" altLang="zh-TW" sz="3200" dirty="0">
              <a:latin typeface="Times New Roman"/>
              <a:ea typeface="標楷體" pitchFamily="65" charset="-120"/>
              <a:cs typeface="Times New Roman"/>
            </a:endParaRPr>
          </a:p>
          <a:p>
            <a:pPr marL="514350" indent="-514350">
              <a:buFont typeface="Wingdings 2"/>
              <a:buAutoNum type="arabicPeriod"/>
            </a:pPr>
            <a:r>
              <a:rPr lang="zh-TW" altLang="en-US" sz="3200" dirty="0">
                <a:latin typeface="Times New Roman"/>
                <a:ea typeface="標楷體" pitchFamily="65" charset="-120"/>
                <a:cs typeface="Times New Roman"/>
              </a:rPr>
              <a:t>網路即時新聞的作業流程</a:t>
            </a:r>
            <a:endParaRPr lang="en-US" altLang="zh-TW" sz="3200" dirty="0">
              <a:latin typeface="Times New Roman"/>
              <a:ea typeface="標楷體" pitchFamily="65" charset="-120"/>
              <a:cs typeface="Times New Roman"/>
            </a:endParaRPr>
          </a:p>
          <a:p>
            <a:pPr marL="514350" indent="-514350">
              <a:buFont typeface="Wingdings 2"/>
              <a:buAutoNum type="arabicPeriod"/>
            </a:pPr>
            <a:r>
              <a:rPr lang="zh-TW" altLang="en-US" sz="3200" dirty="0">
                <a:latin typeface="Times New Roman"/>
                <a:ea typeface="標楷體" pitchFamily="65" charset="-120"/>
                <a:cs typeface="Times New Roman"/>
              </a:rPr>
              <a:t>周刊的作業流程</a:t>
            </a:r>
            <a:endParaRPr lang="en-US" altLang="zh-TW" sz="3200" dirty="0">
              <a:latin typeface="Times New Roman"/>
              <a:ea typeface="標楷體" pitchFamily="65" charset="-120"/>
              <a:cs typeface="Times New Roman"/>
            </a:endParaRPr>
          </a:p>
          <a:p>
            <a:pPr marL="514350" indent="-514350">
              <a:buAutoNum type="arabicPeriod"/>
            </a:pPr>
            <a:endParaRPr lang="en-US" altLang="zh-TW" sz="3200" dirty="0">
              <a:latin typeface="標楷體" pitchFamily="65" charset="-120"/>
              <a:ea typeface="標楷體" pitchFamily="65" charset="-120"/>
            </a:endParaRPr>
          </a:p>
          <a:p>
            <a:pPr>
              <a:buNone/>
            </a:pPr>
            <a:endParaRPr lang="en-US" altLang="zh-TW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133927-A5B5-421F-B94E-A766D85F826F}" type="slidenum">
              <a:rPr lang="zh-TW" altLang="en-US" smtClean="0"/>
              <a:pPr/>
              <a:t>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852704"/>
          </a:xfrm>
        </p:spPr>
        <p:txBody>
          <a:bodyPr>
            <a:normAutofit/>
          </a:bodyPr>
          <a:lstStyle/>
          <a:p>
            <a:r>
              <a:rPr lang="zh-TW" altLang="en-US" sz="4000" dirty="0">
                <a:latin typeface="標楷體" pitchFamily="65" charset="-120"/>
                <a:ea typeface="標楷體" pitchFamily="65" charset="-120"/>
              </a:rPr>
              <a:t>三、新聞稿要具備甚麼條件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altLang="zh-TW" dirty="0">
              <a:latin typeface="標楷體" pitchFamily="65" charset="-120"/>
              <a:ea typeface="標楷體" pitchFamily="65" charset="-120"/>
            </a:endParaRPr>
          </a:p>
          <a:p>
            <a:pPr>
              <a:buNone/>
            </a:pP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要有新聞性：</a:t>
            </a:r>
            <a:r>
              <a:rPr lang="en-US" altLang="zh-TW" sz="3200" dirty="0">
                <a:latin typeface="標楷體" pitchFamily="65" charset="-120"/>
                <a:ea typeface="標楷體" pitchFamily="65" charset="-120"/>
              </a:rPr>
              <a:t>newest/latest</a:t>
            </a: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。</a:t>
            </a:r>
            <a:r>
              <a:rPr lang="en-US" altLang="zh-TW" sz="3200" dirty="0">
                <a:latin typeface="標楷體" pitchFamily="65" charset="-120"/>
                <a:ea typeface="標楷體" pitchFamily="65" charset="-120"/>
              </a:rPr>
              <a:t>5W1H</a:t>
            </a: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。</a:t>
            </a:r>
            <a:endParaRPr lang="en-US" altLang="zh-TW" sz="3200" dirty="0">
              <a:latin typeface="標楷體" pitchFamily="65" charset="-120"/>
              <a:ea typeface="標楷體" pitchFamily="65" charset="-120"/>
            </a:endParaRPr>
          </a:p>
          <a:p>
            <a:pPr>
              <a:buNone/>
            </a:pP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新聞稿格式：倒金字塔、消息來源、人事時</a:t>
            </a:r>
            <a:endParaRPr lang="en-US" altLang="zh-TW" sz="3200" dirty="0">
              <a:latin typeface="標楷體" pitchFamily="65" charset="-120"/>
              <a:ea typeface="標楷體" pitchFamily="65" charset="-120"/>
            </a:endParaRPr>
          </a:p>
          <a:p>
            <a:pPr>
              <a:buNone/>
            </a:pPr>
            <a:r>
              <a:rPr lang="en-US" altLang="zh-TW" sz="3200" dirty="0">
                <a:latin typeface="標楷體" pitchFamily="65" charset="-120"/>
                <a:ea typeface="標楷體" pitchFamily="65" charset="-120"/>
              </a:rPr>
              <a:t>                  </a:t>
            </a: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      地物數。</a:t>
            </a:r>
            <a:endParaRPr lang="en-US" altLang="zh-TW" sz="3200" dirty="0">
              <a:latin typeface="標楷體" pitchFamily="65" charset="-120"/>
              <a:ea typeface="標楷體" pitchFamily="65" charset="-120"/>
            </a:endParaRPr>
          </a:p>
          <a:p>
            <a:pPr>
              <a:buNone/>
            </a:pP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新聞稿寫法：導言、分段、每段字數、用詞、</a:t>
            </a:r>
            <a:endParaRPr lang="en-US" altLang="zh-TW" sz="3200" dirty="0">
              <a:latin typeface="標楷體" pitchFamily="65" charset="-120"/>
              <a:ea typeface="標楷體" pitchFamily="65" charset="-120"/>
            </a:endParaRPr>
          </a:p>
          <a:p>
            <a:pPr>
              <a:buNone/>
            </a:pPr>
            <a:r>
              <a:rPr lang="en-US" altLang="zh-TW" sz="3200" dirty="0">
                <a:latin typeface="標楷體" pitchFamily="65" charset="-120"/>
                <a:ea typeface="標楷體" pitchFamily="65" charset="-120"/>
              </a:rPr>
              <a:t>                  </a:t>
            </a: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      閱聽眾。</a:t>
            </a:r>
            <a:endParaRPr lang="en-US" altLang="zh-TW" sz="3200" dirty="0">
              <a:latin typeface="標楷體" pitchFamily="65" charset="-120"/>
              <a:ea typeface="標楷體" pitchFamily="65" charset="-120"/>
            </a:endParaRPr>
          </a:p>
          <a:p>
            <a:pPr>
              <a:buNone/>
            </a:pPr>
            <a:endParaRPr lang="en-US" altLang="zh-TW" dirty="0">
              <a:latin typeface="標楷體" pitchFamily="65" charset="-120"/>
              <a:ea typeface="標楷體" pitchFamily="65" charset="-120"/>
            </a:endParaRPr>
          </a:p>
          <a:p>
            <a:pPr>
              <a:buNone/>
            </a:pPr>
            <a:endParaRPr lang="en-US" altLang="zh-TW" dirty="0">
              <a:latin typeface="標楷體" pitchFamily="65" charset="-120"/>
              <a:ea typeface="標楷體" pitchFamily="65" charset="-120"/>
            </a:endParaRPr>
          </a:p>
          <a:p>
            <a:pPr>
              <a:buNone/>
            </a:pPr>
            <a:endParaRPr lang="en-US" altLang="zh-TW" dirty="0">
              <a:latin typeface="標楷體" pitchFamily="65" charset="-120"/>
              <a:ea typeface="標楷體" pitchFamily="65" charset="-120"/>
            </a:endParaRPr>
          </a:p>
          <a:p>
            <a:pPr>
              <a:buNone/>
            </a:pPr>
            <a:endParaRPr lang="zh-TW" altLang="en-US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133927-A5B5-421F-B94E-A766D85F826F}" type="slidenum">
              <a:rPr lang="zh-TW" altLang="en-US" smtClean="0"/>
              <a:pPr/>
              <a:t>6</a:t>
            </a:fld>
            <a:endParaRPr lang="zh-TW" alt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先在腦中組織好，例如：</a:t>
            </a:r>
            <a:endParaRPr lang="en-US" altLang="zh-TW" sz="3200" dirty="0">
              <a:latin typeface="標楷體" pitchFamily="65" charset="-120"/>
              <a:ea typeface="標楷體" pitchFamily="65" charset="-120"/>
            </a:endParaRPr>
          </a:p>
          <a:p>
            <a:pPr>
              <a:buNone/>
            </a:pPr>
            <a:endParaRPr lang="en-US" altLang="zh-TW" sz="3200" dirty="0">
              <a:latin typeface="標楷體" pitchFamily="65" charset="-120"/>
              <a:ea typeface="標楷體" pitchFamily="65" charset="-120"/>
            </a:endParaRPr>
          </a:p>
          <a:p>
            <a:pPr marL="0" indent="0">
              <a:buNone/>
            </a:pPr>
            <a:r>
              <a:rPr lang="en-US" altLang="zh-TW" sz="3200" dirty="0">
                <a:latin typeface="標楷體" pitchFamily="65" charset="-120"/>
                <a:ea typeface="標楷體" pitchFamily="65" charset="-120"/>
              </a:rPr>
              <a:t>1. </a:t>
            </a: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數字新聞要找出創多久新高或新低。</a:t>
            </a:r>
            <a:endParaRPr lang="en-US" altLang="zh-TW" sz="3200" dirty="0">
              <a:latin typeface="標楷體" pitchFamily="65" charset="-120"/>
              <a:ea typeface="標楷體" pitchFamily="65" charset="-120"/>
            </a:endParaRPr>
          </a:p>
          <a:p>
            <a:pPr marL="514350" indent="-514350">
              <a:buNone/>
            </a:pPr>
            <a:endParaRPr lang="en-US" altLang="zh-TW" sz="3200" dirty="0">
              <a:latin typeface="標楷體" pitchFamily="65" charset="-120"/>
              <a:ea typeface="標楷體" pitchFamily="65" charset="-120"/>
            </a:endParaRPr>
          </a:p>
          <a:p>
            <a:pPr>
              <a:buNone/>
            </a:pPr>
            <a:r>
              <a:rPr lang="en-US" altLang="zh-TW" sz="3200" dirty="0">
                <a:latin typeface="標楷體" pitchFamily="65" charset="-120"/>
                <a:ea typeface="標楷體" pitchFamily="65" charset="-120"/>
              </a:rPr>
              <a:t>2.</a:t>
            </a: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 新政策的影響為何？</a:t>
            </a:r>
            <a:endParaRPr lang="en-US" altLang="zh-TW" sz="3200" dirty="0">
              <a:latin typeface="標楷體" pitchFamily="65" charset="-120"/>
              <a:ea typeface="標楷體" pitchFamily="65" charset="-120"/>
            </a:endParaRPr>
          </a:p>
          <a:p>
            <a:pPr>
              <a:buNone/>
            </a:pPr>
            <a:endParaRPr lang="en-US" altLang="zh-TW" sz="3200" dirty="0">
              <a:latin typeface="標楷體" pitchFamily="65" charset="-120"/>
              <a:ea typeface="標楷體" pitchFamily="65" charset="-120"/>
            </a:endParaRPr>
          </a:p>
          <a:p>
            <a:pPr>
              <a:buNone/>
            </a:pPr>
            <a:r>
              <a:rPr lang="en-US" altLang="zh-TW" sz="3200" dirty="0">
                <a:latin typeface="標楷體" pitchFamily="65" charset="-120"/>
                <a:ea typeface="標楷體" pitchFamily="65" charset="-120"/>
              </a:rPr>
              <a:t>3.</a:t>
            </a: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 記者會預發稿（可能的內容、誰會來）。</a:t>
            </a:r>
            <a:endParaRPr lang="en-US" altLang="zh-TW" sz="3200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133927-A5B5-421F-B94E-A766D85F826F}" type="slidenum">
              <a:rPr lang="zh-TW" altLang="en-US" smtClean="0"/>
              <a:pPr/>
              <a:t>7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790828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08688"/>
          </a:xfrm>
        </p:spPr>
        <p:txBody>
          <a:bodyPr>
            <a:normAutofit/>
          </a:bodyPr>
          <a:lstStyle/>
          <a:p>
            <a:r>
              <a:rPr lang="zh-TW" altLang="en-US" sz="4000" dirty="0">
                <a:latin typeface="標楷體" pitchFamily="65" charset="-120"/>
                <a:ea typeface="標楷體" pitchFamily="65" charset="-120"/>
              </a:rPr>
              <a:t>四、如何避免新聞發布發生負面指涉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628800"/>
            <a:ext cx="8229600" cy="4695800"/>
          </a:xfrm>
        </p:spPr>
        <p:txBody>
          <a:bodyPr/>
          <a:lstStyle/>
          <a:p>
            <a:pPr marL="514350" indent="-514350">
              <a:buNone/>
            </a:pPr>
            <a:r>
              <a:rPr lang="en-US" altLang="zh-TW" dirty="0">
                <a:latin typeface="標楷體" pitchFamily="65" charset="-120"/>
                <a:ea typeface="標楷體" pitchFamily="65" charset="-120"/>
              </a:rPr>
              <a:t>1. </a:t>
            </a: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如果新聞本身中性，卻被寫成負面，該怎麼辦？又</a:t>
            </a:r>
            <a:endParaRPr lang="en-US" altLang="zh-TW" dirty="0">
              <a:latin typeface="標楷體" pitchFamily="65" charset="-120"/>
              <a:ea typeface="標楷體" pitchFamily="65" charset="-120"/>
            </a:endParaRPr>
          </a:p>
          <a:p>
            <a:pPr marL="514350" indent="-514350">
              <a:buNone/>
            </a:pP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   為甚麼會這樣呢？</a:t>
            </a:r>
            <a:endParaRPr lang="en-US" altLang="zh-TW" dirty="0">
              <a:latin typeface="標楷體" pitchFamily="65" charset="-120"/>
              <a:ea typeface="標楷體" pitchFamily="65" charset="-120"/>
            </a:endParaRPr>
          </a:p>
          <a:p>
            <a:pPr marL="514350" indent="-514350">
              <a:buNone/>
            </a:pPr>
            <a:endParaRPr lang="en-US" altLang="zh-TW" dirty="0">
              <a:latin typeface="標楷體" pitchFamily="65" charset="-120"/>
              <a:ea typeface="標楷體" pitchFamily="65" charset="-120"/>
            </a:endParaRPr>
          </a:p>
          <a:p>
            <a:pPr marL="514350" indent="-514350">
              <a:buNone/>
            </a:pPr>
            <a:r>
              <a:rPr kumimoji="1" lang="zh-TW" altLang="en-US" dirty="0">
                <a:latin typeface="BiauKai"/>
                <a:ea typeface="BiauKai"/>
                <a:cs typeface="BiauKai"/>
              </a:rPr>
              <a:t>發佈新聞材料</a:t>
            </a:r>
            <a:r>
              <a:rPr kumimoji="1" lang="en-US" altLang="zh-TW" dirty="0">
                <a:latin typeface="BiauKai"/>
                <a:ea typeface="BiauKai"/>
                <a:cs typeface="BiauKai"/>
              </a:rPr>
              <a:t> </a:t>
            </a:r>
            <a:r>
              <a:rPr kumimoji="1" lang="zh-TW" altLang="en-US" dirty="0">
                <a:latin typeface="BiauKai"/>
                <a:ea typeface="BiauKai"/>
                <a:cs typeface="BiauKai"/>
              </a:rPr>
              <a:t>（</a:t>
            </a:r>
            <a:r>
              <a:rPr kumimoji="1" lang="en-US" altLang="zh-TW" dirty="0">
                <a:latin typeface="BiauKai"/>
                <a:ea typeface="BiauKai"/>
                <a:cs typeface="BiauKai"/>
              </a:rPr>
              <a:t>e.g. </a:t>
            </a:r>
            <a:r>
              <a:rPr kumimoji="1" lang="zh-TW" altLang="en-US" dirty="0">
                <a:latin typeface="BiauKai"/>
                <a:ea typeface="BiauKai"/>
                <a:cs typeface="BiauKai"/>
              </a:rPr>
              <a:t>主動宣導政策）</a:t>
            </a:r>
            <a:endParaRPr kumimoji="1" lang="en-US" altLang="zh-TW" dirty="0">
              <a:latin typeface="BiauKai"/>
              <a:ea typeface="BiauKai"/>
              <a:cs typeface="BiauKai"/>
            </a:endParaRPr>
          </a:p>
          <a:p>
            <a:pPr marL="514350" indent="-514350">
              <a:buNone/>
            </a:pPr>
            <a:r>
              <a:rPr kumimoji="1" lang="zh-TW" altLang="en-US" dirty="0">
                <a:latin typeface="BiauKai"/>
                <a:ea typeface="BiauKai"/>
                <a:cs typeface="BiauKai"/>
              </a:rPr>
              <a:t>澄清媒體報導（</a:t>
            </a:r>
            <a:r>
              <a:rPr kumimoji="1" lang="en-US" altLang="zh-TW" dirty="0">
                <a:latin typeface="BiauKai"/>
                <a:ea typeface="BiauKai"/>
                <a:cs typeface="BiauKai"/>
              </a:rPr>
              <a:t>e.g. </a:t>
            </a:r>
            <a:r>
              <a:rPr kumimoji="1" lang="zh-TW" altLang="en-US" dirty="0">
                <a:latin typeface="BiauKai"/>
                <a:ea typeface="BiauKai"/>
                <a:cs typeface="BiauKai"/>
              </a:rPr>
              <a:t>打擊假新聞）</a:t>
            </a:r>
            <a:endParaRPr kumimoji="1" lang="en-US" altLang="zh-TW" dirty="0">
              <a:latin typeface="BiauKai"/>
              <a:ea typeface="BiauKai"/>
              <a:cs typeface="BiauKai"/>
            </a:endParaRPr>
          </a:p>
          <a:p>
            <a:pPr marL="514350" indent="-514350">
              <a:buNone/>
            </a:pPr>
            <a:r>
              <a:rPr kumimoji="1" lang="zh-TW" altLang="en-US" dirty="0">
                <a:latin typeface="BiauKai"/>
                <a:ea typeface="BiauKai"/>
                <a:cs typeface="BiauKai"/>
              </a:rPr>
              <a:t>瞭解不同社群媒體特性（</a:t>
            </a:r>
            <a:r>
              <a:rPr kumimoji="1" lang="en-US" altLang="zh-TW" dirty="0">
                <a:latin typeface="BiauKai"/>
                <a:ea typeface="BiauKai"/>
                <a:cs typeface="BiauKai"/>
              </a:rPr>
              <a:t>e.g. </a:t>
            </a:r>
            <a:r>
              <a:rPr kumimoji="1" lang="zh-TW" altLang="en-US" dirty="0">
                <a:latin typeface="BiauKai"/>
                <a:ea typeface="BiauKai"/>
                <a:cs typeface="BiauKai"/>
              </a:rPr>
              <a:t>使用方式、使用者特質）</a:t>
            </a:r>
            <a:endParaRPr kumimoji="1" lang="en-US" altLang="zh-TW" dirty="0">
              <a:latin typeface="BiauKai"/>
              <a:ea typeface="BiauKai"/>
              <a:cs typeface="BiauKai"/>
            </a:endParaRPr>
          </a:p>
          <a:p>
            <a:pPr marL="514350" indent="-514350">
              <a:buNone/>
            </a:pPr>
            <a:endParaRPr kumimoji="1" lang="en-US" altLang="zh-TW" dirty="0">
              <a:latin typeface="BiauKai"/>
              <a:ea typeface="BiauKai"/>
              <a:cs typeface="BiauKai"/>
            </a:endParaRPr>
          </a:p>
          <a:p>
            <a:pPr marL="514350" indent="-514350">
              <a:buNone/>
            </a:pPr>
            <a:r>
              <a:rPr lang="en-US" altLang="zh-TW" dirty="0">
                <a:latin typeface="標楷體" pitchFamily="65" charset="-120"/>
                <a:ea typeface="標楷體" pitchFamily="65" charset="-120"/>
              </a:rPr>
              <a:t>2. </a:t>
            </a: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如果本來就是負面新聞，要怎麼轉正呢？</a:t>
            </a:r>
            <a:endParaRPr lang="en-US" altLang="zh-TW" dirty="0">
              <a:latin typeface="標楷體" pitchFamily="65" charset="-120"/>
              <a:ea typeface="標楷體" pitchFamily="65" charset="-120"/>
            </a:endParaRPr>
          </a:p>
          <a:p>
            <a:pPr marL="514350" indent="-514350">
              <a:buNone/>
            </a:pPr>
            <a:endParaRPr kumimoji="1" lang="en-US" altLang="zh-TW" dirty="0">
              <a:latin typeface="BiauKai"/>
              <a:ea typeface="BiauKai"/>
              <a:cs typeface="BiauKai"/>
            </a:endParaRPr>
          </a:p>
          <a:p>
            <a:pPr marL="514350" indent="-514350">
              <a:buNone/>
            </a:pPr>
            <a:endParaRPr kumimoji="1" lang="en-US" altLang="zh-TW" dirty="0">
              <a:latin typeface="BiauKai"/>
              <a:ea typeface="BiauKai"/>
              <a:cs typeface="BiauKai"/>
            </a:endParaRPr>
          </a:p>
          <a:p>
            <a:pPr marL="514350" indent="-514350">
              <a:buNone/>
            </a:pPr>
            <a:endParaRPr kumimoji="1" lang="en-US" altLang="zh-TW" dirty="0">
              <a:latin typeface="BiauKai"/>
              <a:ea typeface="BiauKai"/>
              <a:cs typeface="BiauKai"/>
            </a:endParaRPr>
          </a:p>
          <a:p>
            <a:pPr marL="514350" indent="-514350">
              <a:buNone/>
            </a:pPr>
            <a:endParaRPr lang="en-US" altLang="zh-TW" dirty="0">
              <a:latin typeface="標楷體" pitchFamily="65" charset="-120"/>
              <a:ea typeface="標楷體" pitchFamily="65" charset="-120"/>
            </a:endParaRPr>
          </a:p>
          <a:p>
            <a:pPr marL="514350" indent="-514350">
              <a:buNone/>
            </a:pPr>
            <a:endParaRPr lang="en-US" altLang="zh-TW" dirty="0">
              <a:latin typeface="標楷體" pitchFamily="65" charset="-120"/>
              <a:ea typeface="標楷體" pitchFamily="65" charset="-120"/>
            </a:endParaRPr>
          </a:p>
          <a:p>
            <a:pPr marL="514350" indent="-514350">
              <a:buNone/>
            </a:pPr>
            <a:endParaRPr lang="en-US" altLang="zh-TW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133927-A5B5-421F-B94E-A766D85F826F}" type="slidenum">
              <a:rPr lang="zh-TW" altLang="en-US" smtClean="0"/>
              <a:pPr/>
              <a:t>8</a:t>
            </a:fld>
            <a:endParaRPr lang="zh-TW" alt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08688"/>
          </a:xfrm>
        </p:spPr>
        <p:txBody>
          <a:bodyPr>
            <a:normAutofit/>
          </a:bodyPr>
          <a:lstStyle/>
          <a:p>
            <a:r>
              <a:rPr kumimoji="1" lang="zh-TW" altLang="en-US" sz="4000" dirty="0">
                <a:latin typeface="BiauKai"/>
                <a:ea typeface="BiauKai"/>
                <a:cs typeface="BiauKai"/>
              </a:rPr>
              <a:t>五、如何寫澄清稿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844824"/>
            <a:ext cx="8229600" cy="447977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kumimoji="1" lang="en-US" altLang="zh-TW" sz="3200" dirty="0">
                <a:latin typeface="Times New Roman"/>
                <a:ea typeface="BiauKai"/>
                <a:cs typeface="Times New Roman"/>
              </a:rPr>
              <a:t>222</a:t>
            </a:r>
            <a:r>
              <a:rPr kumimoji="1" lang="zh-TW" altLang="en-US" sz="3200" dirty="0">
                <a:latin typeface="Times New Roman"/>
                <a:ea typeface="BiauKai"/>
                <a:cs typeface="Times New Roman"/>
              </a:rPr>
              <a:t>原則：</a:t>
            </a:r>
            <a:endParaRPr kumimoji="1" lang="en-US" altLang="zh-TW" sz="3200" dirty="0">
              <a:latin typeface="Times New Roman"/>
              <a:ea typeface="BiauKai"/>
              <a:cs typeface="Times New Roman"/>
            </a:endParaRPr>
          </a:p>
          <a:p>
            <a:endParaRPr kumimoji="1" lang="en-US" altLang="zh-TW" sz="3200" dirty="0">
              <a:latin typeface="Times New Roman"/>
              <a:ea typeface="BiauKai"/>
              <a:cs typeface="Times New Roman"/>
            </a:endParaRPr>
          </a:p>
          <a:p>
            <a:pPr marL="0" indent="0">
              <a:buNone/>
            </a:pPr>
            <a:r>
              <a:rPr kumimoji="1" lang="en-US" altLang="zh-TW" sz="3200" dirty="0">
                <a:latin typeface="Times New Roman"/>
                <a:ea typeface="BiauKai"/>
                <a:cs typeface="Times New Roman"/>
              </a:rPr>
              <a:t>1. </a:t>
            </a:r>
            <a:r>
              <a:rPr kumimoji="1" lang="zh-TW" altLang="en-US" sz="3200" dirty="0">
                <a:latin typeface="Times New Roman"/>
                <a:ea typeface="BiauKai"/>
                <a:cs typeface="Times New Roman"/>
              </a:rPr>
              <a:t>標題不要超過</a:t>
            </a:r>
            <a:r>
              <a:rPr kumimoji="1" lang="en-US" altLang="zh-TW" sz="3200" dirty="0">
                <a:latin typeface="Times New Roman"/>
                <a:ea typeface="BiauKai"/>
                <a:cs typeface="Times New Roman"/>
              </a:rPr>
              <a:t>2</a:t>
            </a:r>
            <a:r>
              <a:rPr kumimoji="1" lang="zh-TW" altLang="en-US" sz="3200" dirty="0">
                <a:latin typeface="Times New Roman"/>
                <a:ea typeface="BiauKai"/>
                <a:cs typeface="Times New Roman"/>
              </a:rPr>
              <a:t>行</a:t>
            </a:r>
            <a:endParaRPr kumimoji="1" lang="en-US" altLang="zh-TW" sz="3200" dirty="0">
              <a:latin typeface="Times New Roman"/>
              <a:ea typeface="BiauKai"/>
              <a:cs typeface="Times New Roman"/>
            </a:endParaRPr>
          </a:p>
          <a:p>
            <a:pPr marL="0" indent="0">
              <a:buNone/>
            </a:pPr>
            <a:r>
              <a:rPr kumimoji="1" lang="en-US" altLang="zh-TW" sz="3200" dirty="0">
                <a:latin typeface="Times New Roman"/>
                <a:ea typeface="BiauKai"/>
                <a:cs typeface="Times New Roman"/>
              </a:rPr>
              <a:t>2. </a:t>
            </a:r>
            <a:r>
              <a:rPr kumimoji="1" lang="zh-TW" altLang="en-US" sz="3200" dirty="0">
                <a:latin typeface="Times New Roman"/>
                <a:ea typeface="BiauKai"/>
                <a:cs typeface="Times New Roman"/>
              </a:rPr>
              <a:t>文字不要超過</a:t>
            </a:r>
            <a:r>
              <a:rPr kumimoji="1" lang="en-US" altLang="zh-TW" sz="3200" dirty="0">
                <a:latin typeface="Times New Roman"/>
                <a:ea typeface="BiauKai"/>
                <a:cs typeface="Times New Roman"/>
              </a:rPr>
              <a:t>200</a:t>
            </a:r>
            <a:r>
              <a:rPr kumimoji="1" lang="zh-TW" altLang="en-US" sz="3200" dirty="0">
                <a:latin typeface="Times New Roman"/>
                <a:ea typeface="BiauKai"/>
                <a:cs typeface="Times New Roman"/>
              </a:rPr>
              <a:t>字</a:t>
            </a:r>
            <a:endParaRPr kumimoji="1" lang="en-US" altLang="zh-TW" sz="3200" dirty="0">
              <a:latin typeface="Times New Roman"/>
              <a:ea typeface="BiauKai"/>
              <a:cs typeface="Times New Roman"/>
            </a:endParaRPr>
          </a:p>
          <a:p>
            <a:pPr marL="0" indent="0">
              <a:buNone/>
            </a:pPr>
            <a:r>
              <a:rPr kumimoji="1" lang="en-US" altLang="zh-TW" sz="3200" dirty="0">
                <a:latin typeface="Times New Roman"/>
                <a:ea typeface="BiauKai"/>
                <a:cs typeface="Times New Roman"/>
              </a:rPr>
              <a:t>3. </a:t>
            </a:r>
            <a:r>
              <a:rPr kumimoji="1" lang="zh-TW" altLang="en-US" sz="3200" dirty="0">
                <a:latin typeface="Times New Roman"/>
                <a:ea typeface="BiauKai"/>
                <a:cs typeface="Times New Roman"/>
              </a:rPr>
              <a:t>照片不要超過</a:t>
            </a:r>
            <a:r>
              <a:rPr kumimoji="1" lang="en-US" altLang="zh-TW" sz="3200" dirty="0">
                <a:latin typeface="Times New Roman"/>
                <a:ea typeface="BiauKai"/>
                <a:cs typeface="Times New Roman"/>
              </a:rPr>
              <a:t>2</a:t>
            </a:r>
            <a:r>
              <a:rPr kumimoji="1" lang="zh-TW" altLang="en-US" sz="3200" dirty="0">
                <a:latin typeface="Times New Roman"/>
                <a:ea typeface="BiauKai"/>
                <a:cs typeface="Times New Roman"/>
              </a:rPr>
              <a:t>張</a:t>
            </a:r>
            <a:endParaRPr kumimoji="1" lang="en-US" altLang="zh-TW" sz="3200" dirty="0">
              <a:latin typeface="Times New Roman"/>
              <a:ea typeface="BiauKai"/>
              <a:cs typeface="Times New Roman"/>
            </a:endParaRPr>
          </a:p>
          <a:p>
            <a:pPr marL="0" indent="0">
              <a:buNone/>
            </a:pPr>
            <a:r>
              <a:rPr kumimoji="1" lang="en-US" altLang="zh-TW" sz="3200" dirty="0">
                <a:latin typeface="Times New Roman"/>
                <a:ea typeface="BiauKai"/>
                <a:cs typeface="Times New Roman"/>
              </a:rPr>
              <a:t>4. </a:t>
            </a:r>
            <a:r>
              <a:rPr kumimoji="1" lang="zh-TW" altLang="en-US" sz="3200" dirty="0">
                <a:latin typeface="Times New Roman"/>
                <a:ea typeface="BiauKai"/>
                <a:cs typeface="Times New Roman"/>
              </a:rPr>
              <a:t>小心逆火效應</a:t>
            </a:r>
            <a:endParaRPr kumimoji="1" lang="en-US" altLang="zh-TW" sz="3200" dirty="0">
              <a:latin typeface="Times New Roman"/>
              <a:ea typeface="BiauKai"/>
              <a:cs typeface="Times New Roman"/>
            </a:endParaRPr>
          </a:p>
          <a:p>
            <a:pPr marL="0" indent="0">
              <a:buNone/>
            </a:pPr>
            <a:r>
              <a:rPr kumimoji="1" lang="en-US" altLang="zh-TW" sz="3200" dirty="0">
                <a:latin typeface="Times New Roman"/>
                <a:ea typeface="BiauKai"/>
                <a:cs typeface="Times New Roman"/>
              </a:rPr>
              <a:t>5. </a:t>
            </a:r>
            <a:r>
              <a:rPr kumimoji="1" lang="zh-TW" altLang="en-US" sz="3200" dirty="0">
                <a:latin typeface="Times New Roman"/>
                <a:ea typeface="BiauKai"/>
                <a:cs typeface="Times New Roman"/>
              </a:rPr>
              <a:t>截圖代替掛連結</a:t>
            </a:r>
            <a:endParaRPr kumimoji="1" lang="en-US" altLang="zh-TW" sz="3200" dirty="0">
              <a:latin typeface="Times New Roman"/>
              <a:ea typeface="BiauKai"/>
              <a:cs typeface="Times New Roman"/>
            </a:endParaRPr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133927-A5B5-421F-B94E-A766D85F826F}" type="slidenum">
              <a:rPr lang="zh-TW" altLang="en-US" smtClean="0"/>
              <a:pPr/>
              <a:t>9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4086464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流線">
  <a:themeElements>
    <a:clrScheme name="沉穩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流線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流線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190</TotalTime>
  <Words>590</Words>
  <Application>Microsoft Macintosh PowerPoint</Application>
  <PresentationFormat>如螢幕大小 (4:3)</PresentationFormat>
  <Paragraphs>98</Paragraphs>
  <Slides>10</Slides>
  <Notes>8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10</vt:i4>
      </vt:variant>
    </vt:vector>
  </HeadingPairs>
  <TitlesOfParts>
    <vt:vector size="17" baseType="lpstr">
      <vt:lpstr>標楷體</vt:lpstr>
      <vt:lpstr>BiauKai</vt:lpstr>
      <vt:lpstr>Calibri</vt:lpstr>
      <vt:lpstr>Constantia</vt:lpstr>
      <vt:lpstr>Times New Roman</vt:lpstr>
      <vt:lpstr>Wingdings 2</vt:lpstr>
      <vt:lpstr>流線</vt:lpstr>
      <vt:lpstr>如何與記者打交道 </vt:lpstr>
      <vt:lpstr>一、我怎麼看待媒體記者？</vt:lpstr>
      <vt:lpstr>影響你對記者態度的可能原因</vt:lpstr>
      <vt:lpstr>和記者的關係</vt:lpstr>
      <vt:lpstr>二、不同媒體類型與記者的工作流程</vt:lpstr>
      <vt:lpstr>三、新聞稿要具備甚麼條件</vt:lpstr>
      <vt:lpstr>PowerPoint 簡報</vt:lpstr>
      <vt:lpstr>四、如何避免新聞發布發生負面指涉</vt:lpstr>
      <vt:lpstr>五、如何寫澄清稿</vt:lpstr>
      <vt:lpstr>六、與（假）新聞相關電影、戲劇或書籍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新聞稿寫作實務</dc:title>
  <dc:creator>Shulin</dc:creator>
  <cp:lastModifiedBy>江淑琳</cp:lastModifiedBy>
  <cp:revision>35</cp:revision>
  <dcterms:created xsi:type="dcterms:W3CDTF">2011-06-03T05:36:49Z</dcterms:created>
  <dcterms:modified xsi:type="dcterms:W3CDTF">2026-03-29T05:37:36Z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dfc31359-ecb0-4331-ac49-239bee8da37f_Enabled">
    <vt:lpwstr>true</vt:lpwstr>
  </property>
  <property fmtid="{D5CDD505-2E9C-101B-9397-08002B2CF9AE}" pid="3" name="MSIP_Label_dfc31359-ecb0-4331-ac49-239bee8da37f_SetDate">
    <vt:lpwstr>2026-03-29T05:10:51Z</vt:lpwstr>
  </property>
  <property fmtid="{D5CDD505-2E9C-101B-9397-08002B2CF9AE}" pid="4" name="MSIP_Label_dfc31359-ecb0-4331-ac49-239bee8da37f_Method">
    <vt:lpwstr>Standard</vt:lpwstr>
  </property>
  <property fmtid="{D5CDD505-2E9C-101B-9397-08002B2CF9AE}" pid="5" name="MSIP_Label_dfc31359-ecb0-4331-ac49-239bee8da37f_Name">
    <vt:lpwstr>defa4170-0d19-0005-0004-bc88714345d2</vt:lpwstr>
  </property>
  <property fmtid="{D5CDD505-2E9C-101B-9397-08002B2CF9AE}" pid="6" name="MSIP_Label_dfc31359-ecb0-4331-ac49-239bee8da37f_SiteId">
    <vt:lpwstr>9e0dd6b1-99a5-4858-ba44-ed1f82d4cf6a</vt:lpwstr>
  </property>
  <property fmtid="{D5CDD505-2E9C-101B-9397-08002B2CF9AE}" pid="7" name="MSIP_Label_dfc31359-ecb0-4331-ac49-239bee8da37f_ActionId">
    <vt:lpwstr>1b217132-e187-435b-a44c-e6abbb37cbb5</vt:lpwstr>
  </property>
  <property fmtid="{D5CDD505-2E9C-101B-9397-08002B2CF9AE}" pid="8" name="MSIP_Label_dfc31359-ecb0-4331-ac49-239bee8da37f_ContentBits">
    <vt:lpwstr>0</vt:lpwstr>
  </property>
  <property fmtid="{D5CDD505-2E9C-101B-9397-08002B2CF9AE}" pid="9" name="MSIP_Label_dfc31359-ecb0-4331-ac49-239bee8da37f_Tag">
    <vt:lpwstr>50, 3, 0, 1</vt:lpwstr>
  </property>
</Properties>
</file>