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5982"/>
  </p:normalViewPr>
  <p:slideViewPr>
    <p:cSldViewPr snapToGrid="0" snapToObjects="1">
      <p:cViewPr varScale="1">
        <p:scale>
          <a:sx n="121" d="100"/>
          <a:sy n="121" d="100"/>
        </p:scale>
        <p:origin x="2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EC73D-10EC-0046-9141-17809D2FC414}" type="datetimeFigureOut">
              <a:rPr kumimoji="1" lang="zh-TW" altLang="en-US" smtClean="0"/>
              <a:t>2026/3/29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BE359-E860-E142-B304-92C86F891F6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992159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14CE-73DB-4D4B-875C-B98DB6172D4A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5FB4-4977-E748-B17C-FF6F12DE6210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DD9-940A-7840-8F55-1158421800C4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E2778-1598-6E43-9AFF-524463D9F2D3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0FD5-06EF-0B4A-9877-BB9FA020BAF9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428CA-4904-EB49-A445-FC7C86BBA4E5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165F-4028-F347-ACBC-4976C441E216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1EAE3-403B-EB4E-AF84-72000AE61DB4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2C6F0-B242-7A4A-8548-B17911D51AB0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0B7B-B911-4240-83D0-FFE9A63DD390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C5A0-F9FB-E54D-B740-7590C4D65F3F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0B4D-F3BC-C944-8C68-02536E19605C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A3679-18D9-5F45-863B-919D2072A909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9010-53D7-564A-AC72-8FD467996BF8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0713C-1270-AF4D-BA71-165015402F09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1260-EC52-3C49-BFF4-194BE05B61D6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831F2-9FF1-904E-B530-3A1024C55356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6E94A11-2C8F-F24B-859D-34EB077E22EC}" type="datetime1">
              <a:rPr lang="zh-TW" altLang="en-US" smtClean="0"/>
              <a:t>2026/3/29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8C3044-BBD5-BD4E-B7EB-B6E7FCD0C0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CN" altLang="en-US" dirty="0"/>
              <a:t>新聞稿撰寫技巧與實務分享</a:t>
            </a:r>
            <a:br>
              <a:rPr kumimoji="1" lang="en-US" altLang="zh-CN" dirty="0"/>
            </a:br>
            <a:endParaRPr kumimoji="1"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A5F702C-9896-A74A-AE3B-A8D7F96C17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zh-TW" altLang="en-US" dirty="0"/>
              <a:t>江淑琳</a:t>
            </a:r>
            <a:endParaRPr kumimoji="1" lang="en-US" altLang="zh-TW" dirty="0"/>
          </a:p>
          <a:p>
            <a:r>
              <a:rPr kumimoji="1" lang="zh-TW" altLang="en-US" dirty="0"/>
              <a:t>中國文化大學新聞系教授</a:t>
            </a:r>
            <a:endParaRPr kumimoji="1" lang="en-US" altLang="zh-TW" dirty="0"/>
          </a:p>
          <a:p>
            <a:r>
              <a:rPr kumimoji="1" lang="zh-CN" altLang="en-US" dirty="0"/>
              <a:t>英國愛丁堡大學科學與科技研究博士</a:t>
            </a:r>
            <a:endParaRPr kumimoji="1" lang="en-US" altLang="zh-TW" dirty="0"/>
          </a:p>
          <a:p>
            <a:endParaRPr kumimoji="1" lang="zh-TW" alt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A2A057F-6EE4-AC4A-A19C-76F612F75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C412D1D-AE49-9E4C-8A0A-EFF6D5E49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692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A48925-4D4E-5745-8D4E-0CB45BE8A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D7C1FB5-10E6-F741-A5C2-DDA211396E1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zh-TW" dirty="0"/>
              <a:t>3</a:t>
            </a:r>
            <a:r>
              <a:rPr kumimoji="1" lang="zh-TW" altLang="en-US" dirty="0"/>
              <a:t>、導言怎麼寫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TW" altLang="en-US" dirty="0"/>
              <a:t>導言是一條新聞的命脈，導言寫得好，讀者才有興趣往下讀。導言也是編輯下標的依據。導言字數請控制在</a:t>
            </a:r>
            <a:r>
              <a:rPr kumimoji="1" lang="en-US" altLang="zh-TW" dirty="0"/>
              <a:t>100</a:t>
            </a:r>
            <a:r>
              <a:rPr kumimoji="1" lang="zh-CN" altLang="en-US" dirty="0"/>
              <a:t>字以內，要有消息來源（</a:t>
            </a:r>
            <a:r>
              <a:rPr kumimoji="1" lang="en-US" altLang="zh-CN" dirty="0"/>
              <a:t>who</a:t>
            </a:r>
            <a:r>
              <a:rPr kumimoji="1" lang="zh-CN" altLang="en-US" dirty="0"/>
              <a:t>），要有事件重點（</a:t>
            </a:r>
            <a:r>
              <a:rPr kumimoji="1" lang="en-US" altLang="zh-CN" dirty="0"/>
              <a:t>what)</a:t>
            </a:r>
            <a:r>
              <a:rPr kumimoji="1" lang="zh-CN" altLang="en-US" dirty="0"/>
              <a:t>，如果該則新聞的重點在「時間」（例如何時發放五倍券，這是民眾最關心的重點），也請把「時間」放在導言。</a:t>
            </a:r>
            <a:endParaRPr kumimoji="1" lang="en-US" altLang="zh-CN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3FE80EE-EDB7-0248-88AE-A60CAF7FD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F17369E-75AF-0D45-A12B-2497CE63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235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C119E1-46A1-124C-81DA-815A7B4A4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38C05D-6509-5848-8A86-DEFB34AA938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zh-TW" dirty="0"/>
              <a:t>4</a:t>
            </a:r>
            <a:r>
              <a:rPr kumimoji="1" lang="zh-TW" altLang="en-US" dirty="0"/>
              <a:t>、消息來源要如何呈現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TW" altLang="en-US" dirty="0"/>
              <a:t>新聞稿的最終讀者是一般民眾，民眾不一定知道消息來源的身份，第一次出現消息來源時，請用全稱，頭銜在前，名字在後。例如：總統賴清德、台南市長黃偉哲。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TW" altLang="en-US" dirty="0"/>
              <a:t>第二次出現時，只要寫名字就好，不需要全稱。寫稿切記莊重，不要用暱稱。例如，賴清德，不要稱「賴威廉」。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C9DC7B1-126C-174C-9FFE-203CEF9E3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2D41E93-1216-DD4D-A74B-D97BD7F7C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734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216FF4-3728-1D4C-9F74-3D773B086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5AE914D-3644-CA4E-B6DF-014B6172225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kumimoji="1" lang="en-US" altLang="zh-TW" dirty="0"/>
              <a:t>5</a:t>
            </a:r>
            <a:r>
              <a:rPr kumimoji="1" lang="zh-TW" altLang="en-US" dirty="0"/>
              <a:t>、為什麼要有消息來源</a:t>
            </a:r>
            <a:endParaRPr kumimoji="1" lang="en-US" altLang="zh-TW" dirty="0"/>
          </a:p>
          <a:p>
            <a:endParaRPr kumimoji="1" lang="en-US" altLang="zh-TW" dirty="0"/>
          </a:p>
          <a:p>
            <a:r>
              <a:rPr kumimoji="1" lang="zh-TW" altLang="en-US" dirty="0"/>
              <a:t>每一段都要有消息來源，請盡量用簡單的動詞，例如：賴清德說、黃偉哲指出、韓國瑜表示（在第二次出現消息來源時，不需要加上單位與職務的全稱）。</a:t>
            </a:r>
            <a:endParaRPr kumimoji="1" lang="en-US" altLang="zh-TW" dirty="0"/>
          </a:p>
          <a:p>
            <a:endParaRPr kumimoji="1" lang="en-US" altLang="zh-TW" dirty="0"/>
          </a:p>
          <a:p>
            <a:r>
              <a:rPr kumimoji="1" lang="zh-TW" altLang="en-US" dirty="0"/>
              <a:t>使用消息來源，對記者來說，是要保護自己，表示不是自己所言，也是要證明所寫有憑</a:t>
            </a:r>
            <a:r>
              <a:rPr kumimoji="1" lang="zh-CN" altLang="en-US" dirty="0"/>
              <a:t>有</a:t>
            </a:r>
            <a:r>
              <a:rPr kumimoji="1" lang="zh-TW" altLang="en-US" dirty="0"/>
              <a:t>據，顯示記者不是全知全能者。因此，這也成為新聞稿的寫作規範。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38E2758-A09C-1F49-B6B2-EE2171299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5D7CFC3-5AF9-6D48-A39F-778202C46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85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33AFE4-4AD1-EB47-BB6B-586C25079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73D4931-7578-824F-89D7-1F6B7AA19DB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kumimoji="1" lang="en-US" altLang="zh-TW" dirty="0"/>
              <a:t>6</a:t>
            </a:r>
            <a:r>
              <a:rPr kumimoji="1" lang="zh-TW" altLang="en-US" dirty="0"/>
              <a:t>、不要用疑問句</a:t>
            </a:r>
            <a:endParaRPr kumimoji="1" lang="en-US" altLang="zh-TW" dirty="0"/>
          </a:p>
          <a:p>
            <a:endParaRPr kumimoji="1" lang="en-US" altLang="zh-TW" dirty="0"/>
          </a:p>
          <a:p>
            <a:pPr marL="0" indent="0">
              <a:buNone/>
            </a:pPr>
            <a:r>
              <a:rPr kumimoji="1" lang="zh-TW" altLang="en-US" dirty="0"/>
              <a:t>不要用「你知道嗎？」「你有興趣嗎？」等的疑問句起頭。導言的字數有限，太長的導言，讀者沒有耐性往下讀，疑問句浪費了有限的導言空間，請盡量不要使用。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TW" altLang="en-US" dirty="0"/>
              <a:t>雖然目前線上新聞許多會用這種開頭，但依舊建議不要使用。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953524D-1E25-7D43-B938-10BBB4F72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1F90127-FB88-B041-A6FF-942B79405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344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59558D-6356-0D4D-8B2A-D7560F0CE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07B1A3-534E-3243-B949-028881292BA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kumimoji="1" lang="en-US" altLang="zh-TW" dirty="0"/>
              <a:t>7</a:t>
            </a:r>
            <a:r>
              <a:rPr kumimoji="1" lang="zh-TW" altLang="en-US" dirty="0"/>
              <a:t>、不要動詞名詞化</a:t>
            </a:r>
            <a:endParaRPr kumimoji="1" lang="en-US" altLang="zh-TW" dirty="0"/>
          </a:p>
          <a:p>
            <a:endParaRPr kumimoji="1" lang="en-US" altLang="zh-TW" dirty="0"/>
          </a:p>
          <a:p>
            <a:pPr marL="0" indent="0">
              <a:buNone/>
            </a:pPr>
            <a:r>
              <a:rPr kumimoji="1" lang="zh-TW" altLang="en-US" dirty="0"/>
              <a:t>新聞稿的文句要越精簡越好，不要有贅字贅詞。最常見的贅字贅詞是將動詞名詞化，例如，進行一個</a:t>
            </a:r>
            <a:r>
              <a:rPr kumimoji="1" lang="en-US" altLang="zh-TW" dirty="0"/>
              <a:t>OO</a:t>
            </a:r>
            <a:r>
              <a:rPr kumimoji="1" lang="zh-CN" altLang="en-US" dirty="0"/>
              <a:t>的動作（直接「</a:t>
            </a:r>
            <a:r>
              <a:rPr kumimoji="1" lang="en-US" altLang="zh-CN" dirty="0"/>
              <a:t>OO</a:t>
            </a:r>
            <a:r>
              <a:rPr kumimoji="1" lang="zh-CN" altLang="en-US" dirty="0"/>
              <a:t>」）、提供同仁</a:t>
            </a:r>
            <a:r>
              <a:rPr kumimoji="1" lang="en-US" altLang="zh-CN" dirty="0"/>
              <a:t>XX</a:t>
            </a:r>
            <a:r>
              <a:rPr kumimoji="1" lang="zh-CN" altLang="en-US" dirty="0"/>
              <a:t>的建議（直接說「建議同仁」）。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也請盡量不要使用「這一塊」、「那一塊」這種模糊不</a:t>
            </a:r>
            <a:r>
              <a:rPr kumimoji="1" lang="zh-TW" altLang="en-US" dirty="0"/>
              <a:t>清的第三人稱代名詞。</a:t>
            </a:r>
            <a:endParaRPr kumimoji="1" lang="en-US" altLang="zh-CN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E3CDCCE-F9B7-4E40-8041-9E574DCE9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C6B31AF-F525-B843-A54E-71A959840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765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075A60-07D2-034C-8746-33CE526EF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AE26D1-54DF-4241-B115-C4750BAB119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kumimoji="1" lang="en-US" altLang="zh-TW" dirty="0"/>
              <a:t>8</a:t>
            </a:r>
            <a:r>
              <a:rPr kumimoji="1" lang="zh-TW" altLang="en-US" dirty="0"/>
              <a:t>、不要用形容詞</a:t>
            </a:r>
            <a:endParaRPr kumimoji="1" lang="en-US" altLang="zh-TW" dirty="0"/>
          </a:p>
          <a:p>
            <a:endParaRPr kumimoji="1" lang="en-US" altLang="zh-TW" dirty="0"/>
          </a:p>
          <a:p>
            <a:r>
              <a:rPr kumimoji="1" lang="zh-TW" altLang="en-US" dirty="0"/>
              <a:t>新聞稿切記不要使用形容詞。形容詞是主觀認定，新聞稿請盡量維持客觀的形式（雖然實質客觀在實務上是理想）。如果要呈現形容詞的效果，請用具體數字，例如，活動預估參與人數</a:t>
            </a:r>
            <a:r>
              <a:rPr kumimoji="1" lang="en-US" altLang="zh-TW" dirty="0"/>
              <a:t>500</a:t>
            </a:r>
            <a:r>
              <a:rPr kumimoji="1" lang="zh-CN" altLang="en-US" dirty="0"/>
              <a:t>人，結果來了</a:t>
            </a:r>
            <a:r>
              <a:rPr kumimoji="1" lang="en-US" altLang="zh-CN" dirty="0"/>
              <a:t>550</a:t>
            </a:r>
            <a:r>
              <a:rPr kumimoji="1" lang="zh-CN" altLang="en-US" dirty="0"/>
              <a:t>人，顯示民眾參與「踴躍」，這樣就可以在有數字支持下使用形容詞。</a:t>
            </a:r>
            <a:endParaRPr kumimoji="1" lang="zh-TW" alt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33C95DC-DFAF-494B-B107-9E7535D84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84F0EFA-9815-324F-B8FE-80C1068D9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170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58B9F3-C1AC-0A42-BEB8-63E437E06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回應媒體的錯誤報導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821DA9-77EB-6848-B731-E952A425003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zh-TW" dirty="0"/>
              <a:t>1</a:t>
            </a:r>
            <a:r>
              <a:rPr kumimoji="1" lang="zh-TW" altLang="en-US" dirty="0"/>
              <a:t>、</a:t>
            </a:r>
            <a:r>
              <a:rPr kumimoji="1" lang="zh-CN" altLang="en-US" dirty="0"/>
              <a:t>找出新聞錯誤之處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先確定媒體報導錯在哪？是哪種「錯誤」？明顯的錯誤，例如，人、事、時、地、物、數這種很明確的錯誤。人，人名或職稱。事，寫錯政策等等。時，時間。地，地點。物，物品。數，數量。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有時候，並不是「錯誤」，只是主管覺得記者的寫法會影響到形象，這不是錯誤，不用更正。</a:t>
            </a:r>
            <a:endParaRPr kumimoji="1" lang="en-US" altLang="zh-CN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2442F5C-4F44-704A-95E1-43619B98F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E514CC2-1CD5-644E-8831-B3D020501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27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C2E154-E0DC-8542-AD20-2357D4E96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2C9188-37BB-3143-B2FA-7FD8459CE23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kumimoji="1" lang="en-US" altLang="zh-TW" dirty="0"/>
              <a:t>2</a:t>
            </a:r>
            <a:r>
              <a:rPr kumimoji="1" lang="zh-TW" altLang="en-US" dirty="0"/>
              <a:t>、媒體可能出現的錯誤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無心的錯誤：人名或職稱誤植。（不用更正，但可以去電提醒發稿記者）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有意的錯誤：拿過去的照片套用在假訊息上，例如香蕉盛產滯銷而填海。（一定要更正）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TW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FA8CA55-75F0-0A47-90C8-337850D64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5370AF7-B050-D648-B055-8E228A364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24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B3A4D7-6138-E344-B7DF-85CAA90A9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2589C39-C860-4843-A0FA-57235AFFED8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kumimoji="1" lang="en-US" altLang="zh-TW" dirty="0"/>
              <a:t>3</a:t>
            </a:r>
            <a:r>
              <a:rPr kumimoji="1" lang="zh-TW" altLang="en-US" dirty="0"/>
              <a:t>、謹防「後火（逆火」效應」（</a:t>
            </a:r>
            <a:r>
              <a:rPr kumimoji="1" lang="en-US" altLang="zh-TW" dirty="0"/>
              <a:t>backfire effect</a:t>
            </a:r>
            <a:r>
              <a:rPr kumimoji="1" lang="zh-TW" altLang="en-US" dirty="0"/>
              <a:t>）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澄清新聞不一定比較好。有時候，原本錯誤新聞的觸及率並不高，很可能因為澄清或更正之後，讓原本沒有看過這則新聞的民眾感興趣，而找出原來新聞，增加錯誤新聞的閱讀率，或者讓事件越滾越大。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TW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639D543-B2C0-7345-84CE-541ADBED6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ECF4785-30B3-F546-8E26-44CEDAC2B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459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E9AE50-2FB4-CD45-8923-8FDDFAFCB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E2B622E-4AC6-BF47-B414-D8D001068B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zh-TW" dirty="0"/>
              <a:t>4</a:t>
            </a:r>
            <a:r>
              <a:rPr kumimoji="1" lang="zh-TW" altLang="en-US" dirty="0"/>
              <a:t>、澄清或更正新聞稿請截圖原新聞，不要掛連結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TW" altLang="en-US" dirty="0"/>
              <a:t>掛連結會增加錯誤新聞的點閱率，用截圖來證明更正有本即可。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TW" altLang="en-US" dirty="0"/>
              <a:t>尤其是許多並不是新聞媒體的網站，或者公眾人物的臉書，其所發表的錯誤新聞，會因為機關在撰寫澄清稿時掛了連結，增加其點閱率。這可能才是對方發布假消息的目的。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9F256A5-A6E5-E547-85D0-86D525A3C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2D9BB38-D082-884F-A56C-9584AD0CC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251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C3AD9D-5CB1-3841-8FBC-7A103FE39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新聞稿下筆之前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3137723-199E-1E40-BFC1-233B2CBE5DB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kumimoji="1" lang="zh-TW" altLang="en-US" dirty="0"/>
              <a:t>試著用</a:t>
            </a:r>
            <a:r>
              <a:rPr kumimoji="1" lang="en-US" altLang="zh-TW" dirty="0"/>
              <a:t>100</a:t>
            </a:r>
            <a:r>
              <a:rPr kumimoji="1" lang="zh-CN" altLang="en-US" dirty="0"/>
              <a:t>字說清楚這篇新聞稿的重點，類似論文摘要。</a:t>
            </a:r>
            <a:endParaRPr kumimoji="1" lang="en-US" altLang="zh-CN" dirty="0"/>
          </a:p>
          <a:p>
            <a:endParaRPr kumimoji="1" lang="en-US" altLang="zh-CN" dirty="0"/>
          </a:p>
          <a:p>
            <a:r>
              <a:rPr kumimoji="1" lang="zh-TW" altLang="en-US" dirty="0"/>
              <a:t>這篇新聞稿要寫給誰看（目標讀者是誰？市長？主管？民眾？哪一類型的民眾？）</a:t>
            </a:r>
            <a:endParaRPr kumimoji="1" lang="en-US" altLang="zh-TW" dirty="0"/>
          </a:p>
          <a:p>
            <a:endParaRPr kumimoji="1" lang="en-US" altLang="zh-TW" dirty="0"/>
          </a:p>
          <a:p>
            <a:r>
              <a:rPr kumimoji="1" lang="zh-TW" altLang="en-US" dirty="0"/>
              <a:t>這篇新聞稿希望刊登在何處（平面報紙？電視台？廣播？網路新聞平台？社交媒體？）</a:t>
            </a:r>
            <a:endParaRPr kumimoji="1" lang="en-US" altLang="zh-TW" dirty="0"/>
          </a:p>
          <a:p>
            <a:endParaRPr kumimoji="1" lang="en-US" altLang="zh-TW" dirty="0"/>
          </a:p>
          <a:p>
            <a:r>
              <a:rPr kumimoji="1" lang="zh-TW" altLang="en-US" dirty="0"/>
              <a:t>這篇新聞稿希望達到何種效果（僅僅告知？看到實質效果？何種效果？參與人數？）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CF84BF0-6F3E-9245-AFE6-97C55821D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77097F0-5FCC-7C4E-B3B5-C9AEB4DD7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4500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F73ED7-87AE-434D-B098-7BCBB21D7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4656FC6-AA95-1147-BD66-50C1BDA51AC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zh-TW" dirty="0"/>
              <a:t>5</a:t>
            </a:r>
            <a:r>
              <a:rPr kumimoji="1" lang="zh-TW" altLang="en-US" dirty="0"/>
              <a:t>、澄清或更正稿的</a:t>
            </a:r>
            <a:r>
              <a:rPr kumimoji="1" lang="en-US" altLang="zh-TW" dirty="0"/>
              <a:t>222</a:t>
            </a:r>
            <a:r>
              <a:rPr kumimoji="1" lang="zh-CN" altLang="en-US" dirty="0"/>
              <a:t>原則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TW" altLang="en-US" dirty="0"/>
              <a:t>行政院頒布的澄清稿寫作要求。</a:t>
            </a:r>
            <a:endParaRPr kumimoji="1" lang="en-US" altLang="zh-TW" dirty="0"/>
          </a:p>
          <a:p>
            <a:pPr marL="0" indent="0">
              <a:buNone/>
            </a:pPr>
            <a:r>
              <a:rPr kumimoji="1" lang="zh-TW" altLang="en-US" dirty="0"/>
              <a:t>標題</a:t>
            </a:r>
            <a:r>
              <a:rPr kumimoji="1" lang="en-US" altLang="zh-TW" dirty="0"/>
              <a:t>20</a:t>
            </a:r>
            <a:r>
              <a:rPr kumimoji="1" lang="zh-CN" altLang="en-US" dirty="0"/>
              <a:t>字以內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內文</a:t>
            </a:r>
            <a:r>
              <a:rPr kumimoji="1" lang="en-US" altLang="zh-CN" dirty="0"/>
              <a:t>200</a:t>
            </a:r>
            <a:r>
              <a:rPr kumimoji="1" lang="zh-CN" altLang="en-US" dirty="0"/>
              <a:t>字以內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照片</a:t>
            </a:r>
            <a:r>
              <a:rPr kumimoji="1" lang="en-US" altLang="zh-CN" dirty="0"/>
              <a:t>2</a:t>
            </a:r>
            <a:r>
              <a:rPr kumimoji="1" lang="zh-CN" altLang="en-US" dirty="0"/>
              <a:t>張以內</a:t>
            </a:r>
            <a:endParaRPr kumimoji="1" lang="en-US" altLang="zh-TW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8ADA8D0-8492-FF43-A502-FE817CD23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252E13D-EA60-B445-A889-5E9D1A59D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696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5C68C7-0635-9549-AE87-18677E7A9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動手練習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E905B1-CFC3-6849-BFA8-6753B9E85FC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kumimoji="1" lang="zh-TW" altLang="en-US" dirty="0"/>
              <a:t>新聞稿寫作必須不斷練習，在動手之前，請大家先：</a:t>
            </a:r>
            <a:endParaRPr kumimoji="1" lang="en-US" altLang="zh-TW" dirty="0"/>
          </a:p>
          <a:p>
            <a:endParaRPr kumimoji="1" lang="en-US" altLang="zh-TW" dirty="0"/>
          </a:p>
          <a:p>
            <a:pPr marL="0" indent="0">
              <a:buNone/>
            </a:pPr>
            <a:r>
              <a:rPr kumimoji="1" lang="en-US" altLang="zh-TW" dirty="0"/>
              <a:t>1</a:t>
            </a:r>
            <a:r>
              <a:rPr kumimoji="1" lang="zh-TW" altLang="en-US" dirty="0"/>
              <a:t>、參考中央社新聞稿寫法。</a:t>
            </a:r>
            <a:endParaRPr kumimoji="1" lang="en-US" altLang="zh-TW" dirty="0"/>
          </a:p>
          <a:p>
            <a:pPr marL="0" indent="0">
              <a:buNone/>
            </a:pPr>
            <a:r>
              <a:rPr kumimoji="1" lang="en-US" altLang="zh-TW" dirty="0"/>
              <a:t>2</a:t>
            </a:r>
            <a:r>
              <a:rPr kumimoji="1" lang="zh-TW" altLang="en-US" dirty="0"/>
              <a:t>、比較中央社新聞稿與其他媒體對同一則新聞的寫法及角度（比報）。</a:t>
            </a:r>
            <a:endParaRPr kumimoji="1" lang="en-US" altLang="zh-TW" dirty="0"/>
          </a:p>
          <a:p>
            <a:pPr marL="0" indent="0">
              <a:buNone/>
            </a:pPr>
            <a:r>
              <a:rPr kumimoji="1" lang="en-US" altLang="zh-TW" dirty="0"/>
              <a:t>3</a:t>
            </a:r>
            <a:r>
              <a:rPr kumimoji="1" lang="zh-TW" altLang="en-US" dirty="0"/>
              <a:t>、隨時練習如何摘要一項複雜的政策或解釋複雜統計數字。</a:t>
            </a:r>
            <a:endParaRPr kumimoji="1" lang="en-US" altLang="zh-TW" dirty="0"/>
          </a:p>
          <a:p>
            <a:pPr marL="0" indent="0">
              <a:buNone/>
            </a:pPr>
            <a:r>
              <a:rPr kumimoji="1" lang="en-US" altLang="zh-TW" dirty="0"/>
              <a:t>4</a:t>
            </a:r>
            <a:r>
              <a:rPr kumimoji="1" lang="zh-TW" altLang="en-US" dirty="0"/>
              <a:t>、寫稿時請把讀者（民眾）而非主管放在心中。</a:t>
            </a:r>
            <a:endParaRPr kumimoji="1" lang="en-US" altLang="zh-TW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66C472B-EC36-8740-8337-92535094E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D96BA4D-0DBB-344D-8509-8ED8163E7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554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5ABA68-9D25-E59E-0BBB-3B56A02AB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新聞稿練習與分享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4C89E1-3121-91FC-9666-712860B3B8B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zh-TW" dirty="0"/>
              <a:t>1</a:t>
            </a:r>
            <a:r>
              <a:rPr kumimoji="1" lang="zh-TW" altLang="en-US" dirty="0"/>
              <a:t>、請大家練習寫一篇有標題與導言及一段新聞內容的新聞稿，每一段不要超過 </a:t>
            </a:r>
            <a:r>
              <a:rPr kumimoji="1" lang="en-US" altLang="zh-TW" dirty="0"/>
              <a:t>150 </a:t>
            </a:r>
            <a:r>
              <a:rPr kumimoji="1" lang="zh-TW" altLang="en-US" dirty="0"/>
              <a:t>個字，新聞稿共兩段，也就是說，不要超過 </a:t>
            </a:r>
            <a:r>
              <a:rPr kumimoji="1" lang="en-US" altLang="zh-TW" dirty="0"/>
              <a:t>300 </a:t>
            </a:r>
            <a:r>
              <a:rPr kumimoji="1" lang="zh-TW" altLang="en-US" dirty="0"/>
              <a:t>字。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en-US" altLang="zh-TW" dirty="0"/>
              <a:t>2</a:t>
            </a:r>
            <a:r>
              <a:rPr kumimoji="1" lang="zh-TW" altLang="en-US" dirty="0"/>
              <a:t>、想聽聽大家與記者打交道的經驗，以及寫稿的經驗，包括遇到什麼樣的問題，或者遇到問題之後如何迎刃而解。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78E2D2A-0A01-5A05-73BB-FBE182C78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494B33D-7B31-69CD-A5C4-2EF150A8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82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F3F2EC-FB0B-5043-A85E-1E1654B9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新聞稿包括要素：</a:t>
            </a:r>
            <a:r>
              <a:rPr kumimoji="1" lang="en-US" altLang="zh-TW" dirty="0"/>
              <a:t>5W1H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54F690-683D-E044-ACD6-9B7B79354DB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zh-TW" b="1" dirty="0">
                <a:solidFill>
                  <a:srgbClr val="C00000"/>
                </a:solidFill>
              </a:rPr>
              <a:t>Who</a:t>
            </a:r>
            <a:r>
              <a:rPr kumimoji="1" lang="en-US" altLang="zh-TW" dirty="0"/>
              <a:t> says </a:t>
            </a:r>
            <a:r>
              <a:rPr kumimoji="1" lang="en-US" altLang="zh-TW" b="1" dirty="0">
                <a:solidFill>
                  <a:srgbClr val="C00000"/>
                </a:solidFill>
              </a:rPr>
              <a:t>what</a:t>
            </a:r>
            <a:r>
              <a:rPr kumimoji="1" lang="en-US" altLang="zh-TW" dirty="0"/>
              <a:t> through </a:t>
            </a:r>
            <a:r>
              <a:rPr kumimoji="1" lang="en-US" altLang="zh-TW" b="1" dirty="0">
                <a:solidFill>
                  <a:srgbClr val="C00000"/>
                </a:solidFill>
              </a:rPr>
              <a:t>which channel </a:t>
            </a:r>
            <a:r>
              <a:rPr kumimoji="1" lang="en-US" altLang="zh-TW" dirty="0"/>
              <a:t>to </a:t>
            </a:r>
            <a:r>
              <a:rPr kumimoji="1" lang="en-US" altLang="zh-TW" b="1" dirty="0">
                <a:solidFill>
                  <a:srgbClr val="C00000"/>
                </a:solidFill>
              </a:rPr>
              <a:t>whom</a:t>
            </a:r>
            <a:r>
              <a:rPr kumimoji="1" lang="en-US" altLang="zh-TW" dirty="0"/>
              <a:t> with </a:t>
            </a:r>
            <a:r>
              <a:rPr kumimoji="1" lang="en-US" altLang="zh-TW" b="1" dirty="0">
                <a:solidFill>
                  <a:srgbClr val="C00000"/>
                </a:solidFill>
              </a:rPr>
              <a:t>what Effects</a:t>
            </a:r>
            <a:r>
              <a:rPr kumimoji="1" lang="en-US" altLang="zh-TW" b="1" dirty="0"/>
              <a:t>, </a:t>
            </a:r>
            <a:r>
              <a:rPr kumimoji="1" lang="en-US" altLang="zh-TW" b="1" dirty="0">
                <a:solidFill>
                  <a:srgbClr val="C00000"/>
                </a:solidFill>
              </a:rPr>
              <a:t>why</a:t>
            </a:r>
            <a:r>
              <a:rPr kumimoji="1" lang="en-US" altLang="zh-TW" b="1" dirty="0"/>
              <a:t>, and </a:t>
            </a:r>
            <a:r>
              <a:rPr kumimoji="1" lang="en-US" altLang="zh-TW" b="1" dirty="0">
                <a:solidFill>
                  <a:srgbClr val="C00000"/>
                </a:solidFill>
              </a:rPr>
              <a:t>How</a:t>
            </a:r>
            <a:r>
              <a:rPr kumimoji="1" lang="en-US" altLang="zh-TW" b="1" dirty="0"/>
              <a:t>.</a:t>
            </a:r>
          </a:p>
          <a:p>
            <a:pPr marL="0" indent="0">
              <a:buNone/>
            </a:pPr>
            <a:endParaRPr kumimoji="1" lang="en-US" altLang="zh-TW" b="1" dirty="0"/>
          </a:p>
          <a:p>
            <a:pPr marL="0" indent="0">
              <a:buNone/>
            </a:pPr>
            <a:r>
              <a:rPr kumimoji="1" lang="en-US" altLang="zh-TW" b="1" dirty="0"/>
              <a:t>1</a:t>
            </a:r>
            <a:r>
              <a:rPr kumimoji="1" lang="zh-TW" altLang="en-US" b="1" dirty="0"/>
              <a:t>、</a:t>
            </a:r>
            <a:r>
              <a:rPr kumimoji="1" lang="en-US" altLang="zh-TW" b="1" dirty="0"/>
              <a:t>Who </a:t>
            </a:r>
            <a:r>
              <a:rPr kumimoji="1" lang="zh-CN" altLang="en-US" b="1" dirty="0"/>
              <a:t>誰</a:t>
            </a:r>
            <a:r>
              <a:rPr kumimoji="1" lang="zh-TW" altLang="en-US" b="1" dirty="0"/>
              <a:t> </a:t>
            </a:r>
            <a:endParaRPr kumimoji="1" lang="en-US" altLang="zh-TW" b="1" dirty="0"/>
          </a:p>
          <a:p>
            <a:pPr marL="0" indent="0">
              <a:buNone/>
            </a:pPr>
            <a:endParaRPr kumimoji="1" lang="en-US" altLang="zh-TW" b="1" dirty="0"/>
          </a:p>
          <a:p>
            <a:pPr marL="0" indent="0">
              <a:buNone/>
            </a:pPr>
            <a:r>
              <a:rPr kumimoji="1" lang="zh-CN" altLang="en-US" dirty="0"/>
              <a:t>即「消息來源」。同樣一件事情，會因為說話的人（消息來源）不同，而影響新聞價值。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例如：政治人物、專家、喜歡的藝人、</a:t>
            </a:r>
            <a:r>
              <a:rPr kumimoji="1" lang="en-US" altLang="zh-CN" dirty="0"/>
              <a:t>KOL</a:t>
            </a:r>
            <a:r>
              <a:rPr kumimoji="1" lang="zh-CN" altLang="en-US" dirty="0"/>
              <a:t>等。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CN" b="1" dirty="0"/>
          </a:p>
          <a:p>
            <a:pPr marL="0" indent="0">
              <a:buNone/>
            </a:pPr>
            <a:endParaRPr kumimoji="1" lang="en-US" altLang="zh-CN" b="1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F9C84AB-B8A7-6A4A-A260-460EA0E56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3059CFE-F7B9-BC40-AFCB-43216BF2D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502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C902A7-B203-D94C-AAE4-77CC0DA06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D7FAE91-7AF7-D74B-84C3-2F6026F924D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kumimoji="1" lang="en-US" altLang="zh-TW" dirty="0"/>
              <a:t>2</a:t>
            </a:r>
            <a:r>
              <a:rPr kumimoji="1" lang="zh-TW" altLang="en-US" dirty="0"/>
              <a:t>、</a:t>
            </a:r>
            <a:r>
              <a:rPr kumimoji="1" lang="en-US" altLang="zh-TW" b="1" dirty="0"/>
              <a:t>What</a:t>
            </a:r>
            <a:r>
              <a:rPr kumimoji="1" lang="en-US" altLang="zh-TW" dirty="0"/>
              <a:t> </a:t>
            </a:r>
            <a:r>
              <a:rPr kumimoji="1" lang="zh-CN" altLang="en-US" dirty="0"/>
              <a:t>說了什麼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如果事件本身就很重要，誰來說就不是那麼重要，都會成為媒體有興趣的新聞。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例如：罹患流感人數、罹患麻疹人數、刪減預算對地方政府的影響、房價、股價、經濟成長率等。</a:t>
            </a:r>
            <a:endParaRPr kumimoji="1" lang="zh-TW" alt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84DE1C4-6F4A-9045-9E77-D84C1B10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C393010-AB47-1C4F-9867-3C281BB9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115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85FF56-1312-8A4A-9DF1-ACCE263B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928A0D-C182-B748-8EF4-83C4CE20425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kumimoji="1" lang="en-US" altLang="zh-TW" dirty="0"/>
              <a:t>3</a:t>
            </a:r>
            <a:r>
              <a:rPr kumimoji="1" lang="zh-TW" altLang="en-US" dirty="0"/>
              <a:t>、</a:t>
            </a:r>
            <a:r>
              <a:rPr kumimoji="1" lang="en-US" altLang="zh-TW" b="1" dirty="0"/>
              <a:t>which channel</a:t>
            </a:r>
          </a:p>
          <a:p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透過何種管道，這裡的「管道」指的是何種媒體形式。媒體形式可以概分為：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平面（報紙、週刊、雜誌）、電視、廣播、網路（網路新聞平台、社交媒體）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不同媒體有不同的作業流程，要熟悉媒體作業流程，新聞稿才容易被媒體使用。（留稿、圖文）</a:t>
            </a:r>
            <a:endParaRPr kumimoji="1" lang="zh-TW" alt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D544A52-1F34-D34C-B30C-C78575592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E5CE04F-E408-9941-A5FE-A59F00D1C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327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F8D8662-D703-0C4F-9BCE-15CECCE6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C386DA9-3408-7B49-B293-8719FA3929A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zh-TW" dirty="0"/>
              <a:t>4</a:t>
            </a:r>
            <a:r>
              <a:rPr kumimoji="1" lang="zh-TW" altLang="en-US" dirty="0"/>
              <a:t>、</a:t>
            </a:r>
            <a:r>
              <a:rPr kumimoji="1" lang="en-US" altLang="zh-TW" dirty="0"/>
              <a:t>to </a:t>
            </a:r>
            <a:r>
              <a:rPr kumimoji="1" lang="en-US" altLang="zh-TW" b="1" dirty="0"/>
              <a:t>Whom</a:t>
            </a:r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對誰說，即「閱聽人」。這則新聞的對象是誰？寫稿時，心中要有目標對象，才能抓住新聞稿重點。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例如前述，對政府機關來說，新聞稿的閱聽眾是一般民眾，即住在台灣、住在台南的民眾，所以要寫民眾有興趣的角度。民眾還可以再細分，這要看新聞稿內容（政策、活動）所針對的目標閱聽眾是誰而定。</a:t>
            </a:r>
            <a:endParaRPr kumimoji="1" lang="zh-TW" alt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2A225C9-5759-0F47-9B0C-82F1C63CB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5024AA3-249A-A14F-AA53-86FBE73C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23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30C6C0-AE8F-D343-BC73-E9EC1321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A9E1598-FDB3-3B4A-858C-DB2A3C48650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kumimoji="1" lang="en-US" altLang="zh-TW" dirty="0"/>
              <a:t>5</a:t>
            </a:r>
            <a:r>
              <a:rPr kumimoji="1" lang="zh-TW" altLang="en-US" dirty="0"/>
              <a:t>、</a:t>
            </a:r>
            <a:r>
              <a:rPr kumimoji="1" lang="en-US" altLang="zh-TW" dirty="0"/>
              <a:t>with </a:t>
            </a:r>
            <a:r>
              <a:rPr kumimoji="1" lang="en-US" altLang="zh-TW" b="1" dirty="0"/>
              <a:t>what effects</a:t>
            </a:r>
          </a:p>
          <a:p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希望產生何種效果。</a:t>
            </a:r>
            <a:r>
              <a:rPr kumimoji="1" lang="zh-TW" altLang="en-US" dirty="0"/>
              <a:t>意即，這則新聞稿如果登出，撰稿者（也就是上課的大家及單位）希望得到什麼樣的結果？例如：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提高民眾對該議題的重視程度（防疫、戴口罩、勤洗手等）、申請或參與人數提高（慢跑活動、各種補助等）、了解臺南市政府相關政策、辦了哪些活動與宣傳等。</a:t>
            </a:r>
            <a:endParaRPr kumimoji="1" lang="en-US" altLang="zh-CN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C7738C9-526F-6843-8F36-1F75375AA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E1B1F40-635D-E244-8CAA-D41398D54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004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CA7A96-7E3F-E84D-8C90-E5F76D723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467F7CE-3A80-9F41-8D61-277231D37A9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kumimoji="1" lang="en-US" altLang="zh-TW" dirty="0"/>
              <a:t>6</a:t>
            </a:r>
            <a:r>
              <a:rPr kumimoji="1" lang="zh-TW" altLang="en-US" dirty="0"/>
              <a:t>、</a:t>
            </a:r>
            <a:r>
              <a:rPr kumimoji="1" lang="en-US" altLang="zh-TW" b="1" dirty="0"/>
              <a:t>Why &amp; how</a:t>
            </a:r>
          </a:p>
          <a:p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為什麼？事情發生的原委。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如何說？這牽涉到新聞稿的寫法，我們下一個段落會更仔細說明。包括：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TW" altLang="en-US" dirty="0"/>
              <a:t>純淨新聞寫作、帶入時事哏等。但，新聞稿要越乾淨越好。（故宮小編；九天玄女降肉？）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6011F02-F3DB-6A47-890D-EBCF4FD67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F303F92-7C5E-1247-87A0-BEA1BCEC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324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D428F0-9105-4542-AD22-D2D7B7AF1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新聞稿寫作格式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F6CF3BC-C4AD-FF40-87AE-6744035A83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en-US" altLang="zh-TW" dirty="0"/>
              <a:t>1</a:t>
            </a:r>
            <a:r>
              <a:rPr kumimoji="1" lang="zh-TW" altLang="en-US" dirty="0"/>
              <a:t>、倒金字塔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TW" altLang="en-US" dirty="0"/>
              <a:t>倒金字塔，又稱「倒三角型」，最重要的內容寫在最前面，往下每一段的重要性遞減。</a:t>
            </a:r>
            <a:endParaRPr kumimoji="1" lang="en-US" altLang="zh-TW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en-US" altLang="zh-TW" dirty="0"/>
              <a:t>2</a:t>
            </a:r>
            <a:r>
              <a:rPr kumimoji="1" lang="zh-TW" altLang="en-US" dirty="0"/>
              <a:t>、</a:t>
            </a:r>
            <a:r>
              <a:rPr kumimoji="1" lang="zh-CN" altLang="en-US" dirty="0"/>
              <a:t>新聞稿格式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TW" dirty="0"/>
          </a:p>
          <a:p>
            <a:pPr marL="0" indent="0">
              <a:buNone/>
            </a:pPr>
            <a:r>
              <a:rPr kumimoji="1" lang="zh-CN" altLang="en-US" dirty="0"/>
              <a:t>主要分為「導言」，</a:t>
            </a:r>
            <a:r>
              <a:rPr kumimoji="1" lang="zh-TW" altLang="en-US" dirty="0"/>
              <a:t>以及其他段落。一條稿子在</a:t>
            </a:r>
            <a:r>
              <a:rPr kumimoji="1" lang="en-US" altLang="zh-TW" dirty="0"/>
              <a:t>600</a:t>
            </a:r>
            <a:r>
              <a:rPr kumimoji="1" lang="zh-CN" altLang="en-US" dirty="0"/>
              <a:t>字以內為佳，導言以外的每一段盡量維持在</a:t>
            </a:r>
            <a:r>
              <a:rPr kumimoji="1" lang="en-US" altLang="zh-CN" dirty="0"/>
              <a:t>150</a:t>
            </a:r>
            <a:r>
              <a:rPr kumimoji="1" lang="zh-CN" altLang="en-US" dirty="0"/>
              <a:t>個字以內。不過，當然也視新聞稿內容的重要性而定，越重要的稿子，可以寫越長。</a:t>
            </a:r>
            <a:endParaRPr kumimoji="1" lang="en-US" altLang="zh-TW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463E72B-A2C4-5C4D-89A0-BF5DD8AB0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05EB519-6B11-514A-A18C-A3E9BC7CF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270379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小水滴</Template>
  <TotalTime>634</TotalTime>
  <Words>1729</Words>
  <Application>Microsoft Macintosh PowerPoint</Application>
  <PresentationFormat>寬螢幕</PresentationFormat>
  <Paragraphs>140</Paragraphs>
  <Slides>22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6" baseType="lpstr">
      <vt:lpstr>Arial</vt:lpstr>
      <vt:lpstr>Calibri</vt:lpstr>
      <vt:lpstr>Tw Cen MT</vt:lpstr>
      <vt:lpstr>小水滴</vt:lpstr>
      <vt:lpstr>新聞稿撰寫技巧與實務分享 </vt:lpstr>
      <vt:lpstr>新聞稿下筆之前</vt:lpstr>
      <vt:lpstr>新聞稿包括要素：5W1H</vt:lpstr>
      <vt:lpstr>PowerPoint 簡報</vt:lpstr>
      <vt:lpstr>PowerPoint 簡報</vt:lpstr>
      <vt:lpstr>PowerPoint 簡報</vt:lpstr>
      <vt:lpstr>PowerPoint 簡報</vt:lpstr>
      <vt:lpstr>PowerPoint 簡報</vt:lpstr>
      <vt:lpstr>新聞稿寫作格式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回應媒體的錯誤報導</vt:lpstr>
      <vt:lpstr>PowerPoint 簡報</vt:lpstr>
      <vt:lpstr>PowerPoint 簡報</vt:lpstr>
      <vt:lpstr>PowerPoint 簡報</vt:lpstr>
      <vt:lpstr>PowerPoint 簡報</vt:lpstr>
      <vt:lpstr>動手練習</vt:lpstr>
      <vt:lpstr>新聞稿練習與分享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新聞稿基本撰寫架構與回應 </dc:title>
  <dc:creator>Microsoft Office User</dc:creator>
  <cp:lastModifiedBy>江淑琳</cp:lastModifiedBy>
  <cp:revision>28</cp:revision>
  <dcterms:created xsi:type="dcterms:W3CDTF">2021-08-27T02:27:46Z</dcterms:created>
  <dcterms:modified xsi:type="dcterms:W3CDTF">2026-03-29T05:16:57Z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fc31359-ecb0-4331-ac49-239bee8da37f_Enabled">
    <vt:lpwstr>true</vt:lpwstr>
  </property>
  <property fmtid="{D5CDD505-2E9C-101B-9397-08002B2CF9AE}" pid="3" name="MSIP_Label_dfc31359-ecb0-4331-ac49-239bee8da37f_SetDate">
    <vt:lpwstr>2026-03-29T05:10:21Z</vt:lpwstr>
  </property>
  <property fmtid="{D5CDD505-2E9C-101B-9397-08002B2CF9AE}" pid="4" name="MSIP_Label_dfc31359-ecb0-4331-ac49-239bee8da37f_Method">
    <vt:lpwstr>Standard</vt:lpwstr>
  </property>
  <property fmtid="{D5CDD505-2E9C-101B-9397-08002B2CF9AE}" pid="5" name="MSIP_Label_dfc31359-ecb0-4331-ac49-239bee8da37f_Name">
    <vt:lpwstr>defa4170-0d19-0005-0004-bc88714345d2</vt:lpwstr>
  </property>
  <property fmtid="{D5CDD505-2E9C-101B-9397-08002B2CF9AE}" pid="6" name="MSIP_Label_dfc31359-ecb0-4331-ac49-239bee8da37f_SiteId">
    <vt:lpwstr>9e0dd6b1-99a5-4858-ba44-ed1f82d4cf6a</vt:lpwstr>
  </property>
  <property fmtid="{D5CDD505-2E9C-101B-9397-08002B2CF9AE}" pid="7" name="MSIP_Label_dfc31359-ecb0-4331-ac49-239bee8da37f_ActionId">
    <vt:lpwstr>0943e574-cb27-42dc-84fc-5f6907a32bad</vt:lpwstr>
  </property>
  <property fmtid="{D5CDD505-2E9C-101B-9397-08002B2CF9AE}" pid="8" name="MSIP_Label_dfc31359-ecb0-4331-ac49-239bee8da37f_ContentBits">
    <vt:lpwstr>0</vt:lpwstr>
  </property>
  <property fmtid="{D5CDD505-2E9C-101B-9397-08002B2CF9AE}" pid="9" name="MSIP_Label_dfc31359-ecb0-4331-ac49-239bee8da37f_Tag">
    <vt:lpwstr>50, 3, 0, 1</vt:lpwstr>
  </property>
</Properties>
</file>