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9"/>
  </p:notesMasterIdLst>
  <p:handoutMasterIdLst>
    <p:handoutMasterId r:id="rId90"/>
  </p:handoutMasterIdLst>
  <p:sldIdLst>
    <p:sldId id="685" r:id="rId2"/>
    <p:sldId id="733" r:id="rId3"/>
    <p:sldId id="682" r:id="rId4"/>
    <p:sldId id="779" r:id="rId5"/>
    <p:sldId id="830" r:id="rId6"/>
    <p:sldId id="365" r:id="rId7"/>
    <p:sldId id="749" r:id="rId8"/>
    <p:sldId id="835" r:id="rId9"/>
    <p:sldId id="829" r:id="rId10"/>
    <p:sldId id="831" r:id="rId11"/>
    <p:sldId id="836" r:id="rId12"/>
    <p:sldId id="837" r:id="rId13"/>
    <p:sldId id="834" r:id="rId14"/>
    <p:sldId id="838" r:id="rId15"/>
    <p:sldId id="840" r:id="rId16"/>
    <p:sldId id="842" r:id="rId17"/>
    <p:sldId id="846" r:id="rId18"/>
    <p:sldId id="847" r:id="rId19"/>
    <p:sldId id="848" r:id="rId20"/>
    <p:sldId id="850" r:id="rId21"/>
    <p:sldId id="853" r:id="rId22"/>
    <p:sldId id="854" r:id="rId23"/>
    <p:sldId id="858" r:id="rId24"/>
    <p:sldId id="856" r:id="rId25"/>
    <p:sldId id="780" r:id="rId26"/>
    <p:sldId id="791" r:id="rId27"/>
    <p:sldId id="792" r:id="rId28"/>
    <p:sldId id="793" r:id="rId29"/>
    <p:sldId id="794" r:id="rId30"/>
    <p:sldId id="795" r:id="rId31"/>
    <p:sldId id="796" r:id="rId32"/>
    <p:sldId id="797" r:id="rId33"/>
    <p:sldId id="798" r:id="rId34"/>
    <p:sldId id="799" r:id="rId35"/>
    <p:sldId id="800" r:id="rId36"/>
    <p:sldId id="801" r:id="rId37"/>
    <p:sldId id="802" r:id="rId38"/>
    <p:sldId id="803" r:id="rId39"/>
    <p:sldId id="804" r:id="rId40"/>
    <p:sldId id="845" r:id="rId41"/>
    <p:sldId id="860" r:id="rId42"/>
    <p:sldId id="861" r:id="rId43"/>
    <p:sldId id="843" r:id="rId44"/>
    <p:sldId id="805" r:id="rId45"/>
    <p:sldId id="806" r:id="rId46"/>
    <p:sldId id="807" r:id="rId47"/>
    <p:sldId id="808" r:id="rId48"/>
    <p:sldId id="809" r:id="rId49"/>
    <p:sldId id="815" r:id="rId50"/>
    <p:sldId id="782" r:id="rId51"/>
    <p:sldId id="771" r:id="rId52"/>
    <p:sldId id="772" r:id="rId53"/>
    <p:sldId id="700" r:id="rId54"/>
    <p:sldId id="774" r:id="rId55"/>
    <p:sldId id="775" r:id="rId56"/>
    <p:sldId id="776" r:id="rId57"/>
    <p:sldId id="777" r:id="rId58"/>
    <p:sldId id="778" r:id="rId59"/>
    <p:sldId id="781" r:id="rId60"/>
    <p:sldId id="743" r:id="rId61"/>
    <p:sldId id="762" r:id="rId62"/>
    <p:sldId id="554" r:id="rId63"/>
    <p:sldId id="788" r:id="rId64"/>
    <p:sldId id="790" r:id="rId65"/>
    <p:sldId id="764" r:id="rId66"/>
    <p:sldId id="763" r:id="rId67"/>
    <p:sldId id="683" r:id="rId68"/>
    <p:sldId id="646" r:id="rId69"/>
    <p:sldId id="817" r:id="rId70"/>
    <p:sldId id="819" r:id="rId71"/>
    <p:sldId id="824" r:id="rId72"/>
    <p:sldId id="826" r:id="rId73"/>
    <p:sldId id="825" r:id="rId74"/>
    <p:sldId id="823" r:id="rId75"/>
    <p:sldId id="827" r:id="rId76"/>
    <p:sldId id="783" r:id="rId77"/>
    <p:sldId id="663" r:id="rId78"/>
    <p:sldId id="787" r:id="rId79"/>
    <p:sldId id="767" r:id="rId80"/>
    <p:sldId id="786" r:id="rId81"/>
    <p:sldId id="693" r:id="rId82"/>
    <p:sldId id="268" r:id="rId83"/>
    <p:sldId id="264" r:id="rId84"/>
    <p:sldId id="644" r:id="rId85"/>
    <p:sldId id="769" r:id="rId86"/>
    <p:sldId id="407" r:id="rId87"/>
    <p:sldId id="736" r:id="rId88"/>
  </p:sldIdLst>
  <p:sldSz cx="12195175" cy="6858000"/>
  <p:notesSz cx="6797675" cy="99266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B7DEE8"/>
    <a:srgbClr val="FCDDCF"/>
    <a:srgbClr val="E46C0A"/>
    <a:srgbClr val="604A7B"/>
    <a:srgbClr val="31859C"/>
    <a:srgbClr val="FFFF66"/>
    <a:srgbClr val="33CC33"/>
    <a:srgbClr val="66FF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84E427A-3D55-4303-BF80-6455036E1DE7}" styleName="佈景主題樣式 1 - 輔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55" autoAdjust="0"/>
  </p:normalViewPr>
  <p:slideViewPr>
    <p:cSldViewPr>
      <p:cViewPr varScale="1">
        <p:scale>
          <a:sx n="106" d="100"/>
          <a:sy n="106" d="100"/>
        </p:scale>
        <p:origin x="756" y="144"/>
      </p:cViewPr>
      <p:guideLst>
        <p:guide orient="horz" pos="2160"/>
        <p:guide pos="3841"/>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C7C4DF-A2DC-4AE4-9541-A0DE88A24AE8}" type="doc">
      <dgm:prSet loTypeId="urn:microsoft.com/office/officeart/2005/8/layout/radial4" loCatId="relationship" qsTypeId="urn:microsoft.com/office/officeart/2005/8/quickstyle/simple1" qsCatId="simple" csTypeId="urn:microsoft.com/office/officeart/2005/8/colors/colorful3" csCatId="colorful" phldr="1"/>
      <dgm:spPr/>
      <dgm:t>
        <a:bodyPr/>
        <a:lstStyle/>
        <a:p>
          <a:endParaRPr lang="zh-TW" altLang="en-US"/>
        </a:p>
      </dgm:t>
    </dgm:pt>
    <dgm:pt modelId="{088A6D38-BA2B-496A-B234-4E083F057732}">
      <dgm:prSet custT="1"/>
      <dgm:spPr/>
      <dgm:t>
        <a:bodyPr/>
        <a:lstStyle/>
        <a:p>
          <a:pPr algn="just"/>
          <a:r>
            <a:rPr lang="zh-TW" altLang="en-US" sz="3600" b="1" dirty="0">
              <a:latin typeface="標楷體" panose="03000509000000000000" pitchFamily="65" charset="-120"/>
              <a:ea typeface="標楷體" panose="03000509000000000000" pitchFamily="65" charset="-120"/>
            </a:rPr>
            <a:t>常見的繼承糾紛</a:t>
          </a:r>
          <a:endParaRPr lang="zh-TW" altLang="en-US" sz="3600" dirty="0">
            <a:latin typeface="標楷體" panose="03000509000000000000" pitchFamily="65" charset="-120"/>
            <a:ea typeface="標楷體" panose="03000509000000000000" pitchFamily="65" charset="-120"/>
          </a:endParaRPr>
        </a:p>
      </dgm:t>
    </dgm:pt>
    <dgm:pt modelId="{D34597A4-2E78-4686-84AD-1EAE9B4BEFEC}" type="parTrans" cxnId="{A4A1A895-A74E-4E25-A7BA-91AA5E1EB290}">
      <dgm:prSet/>
      <dgm:spPr/>
      <dgm:t>
        <a:bodyPr/>
        <a:lstStyle/>
        <a:p>
          <a:pPr algn="just"/>
          <a:endParaRPr lang="zh-TW" altLang="en-US">
            <a:latin typeface="標楷體" panose="03000509000000000000" pitchFamily="65" charset="-120"/>
            <a:ea typeface="標楷體" panose="03000509000000000000" pitchFamily="65" charset="-120"/>
          </a:endParaRPr>
        </a:p>
      </dgm:t>
    </dgm:pt>
    <dgm:pt modelId="{ADA593A6-0C15-4B77-8700-6C4B3CC09EEC}" type="sibTrans" cxnId="{A4A1A895-A74E-4E25-A7BA-91AA5E1EB290}">
      <dgm:prSet/>
      <dgm:spPr/>
      <dgm:t>
        <a:bodyPr/>
        <a:lstStyle/>
        <a:p>
          <a:pPr algn="just"/>
          <a:endParaRPr lang="zh-TW" altLang="en-US">
            <a:latin typeface="標楷體" panose="03000509000000000000" pitchFamily="65" charset="-120"/>
            <a:ea typeface="標楷體" panose="03000509000000000000" pitchFamily="65" charset="-120"/>
          </a:endParaRPr>
        </a:p>
      </dgm:t>
    </dgm:pt>
    <dgm:pt modelId="{250CEB43-4DAE-47D9-9461-E26DB91487F3}">
      <dgm:prSet custT="1"/>
      <dgm:spPr/>
      <dgm:t>
        <a:bodyPr/>
        <a:lstStyle/>
        <a:p>
          <a:pPr algn="just"/>
          <a:r>
            <a:rPr lang="zh-TW" sz="2300" dirty="0">
              <a:latin typeface="標楷體" panose="03000509000000000000" pitchFamily="65" charset="-120"/>
              <a:ea typeface="標楷體" panose="03000509000000000000" pitchFamily="65" charset="-120"/>
            </a:rPr>
            <a:t>一、</a:t>
          </a:r>
          <a:r>
            <a:rPr lang="x-none" sz="2300" dirty="0">
              <a:latin typeface="標楷體" panose="03000509000000000000" pitchFamily="65" charset="-120"/>
              <a:ea typeface="標楷體" panose="03000509000000000000" pitchFamily="65" charset="-120"/>
            </a:rPr>
            <a:t>何人有繼承權？</a:t>
          </a:r>
          <a:endParaRPr lang="zh-TW" sz="2300" dirty="0">
            <a:latin typeface="標楷體" panose="03000509000000000000" pitchFamily="65" charset="-120"/>
            <a:ea typeface="標楷體" panose="03000509000000000000" pitchFamily="65" charset="-120"/>
          </a:endParaRPr>
        </a:p>
      </dgm:t>
    </dgm:pt>
    <dgm:pt modelId="{9DF7844D-93A6-4852-8E56-6E06F1B5DD6E}" type="parTrans" cxnId="{8454F763-5AEB-4BC1-B7DC-477040F07B3A}">
      <dgm:prSet/>
      <dgm:spPr/>
      <dgm:t>
        <a:bodyPr/>
        <a:lstStyle/>
        <a:p>
          <a:pPr algn="just"/>
          <a:endParaRPr lang="zh-TW" altLang="en-US">
            <a:latin typeface="標楷體" panose="03000509000000000000" pitchFamily="65" charset="-120"/>
            <a:ea typeface="標楷體" panose="03000509000000000000" pitchFamily="65" charset="-120"/>
          </a:endParaRPr>
        </a:p>
      </dgm:t>
    </dgm:pt>
    <dgm:pt modelId="{2D5AA918-1CDD-490A-A415-B90564D4A8AA}" type="sibTrans" cxnId="{8454F763-5AEB-4BC1-B7DC-477040F07B3A}">
      <dgm:prSet/>
      <dgm:spPr/>
      <dgm:t>
        <a:bodyPr/>
        <a:lstStyle/>
        <a:p>
          <a:pPr algn="just"/>
          <a:endParaRPr lang="zh-TW" altLang="en-US">
            <a:latin typeface="標楷體" panose="03000509000000000000" pitchFamily="65" charset="-120"/>
            <a:ea typeface="標楷體" panose="03000509000000000000" pitchFamily="65" charset="-120"/>
          </a:endParaRPr>
        </a:p>
      </dgm:t>
    </dgm:pt>
    <dgm:pt modelId="{521F5BC0-D4FF-4D4B-BC55-59A63B2363BB}">
      <dgm:prSet custT="1"/>
      <dgm:spPr/>
      <dgm:t>
        <a:bodyPr/>
        <a:lstStyle/>
        <a:p>
          <a:pPr algn="just"/>
          <a:r>
            <a:rPr lang="zh-TW" sz="2300" dirty="0">
              <a:latin typeface="標楷體" panose="03000509000000000000" pitchFamily="65" charset="-120"/>
              <a:ea typeface="標楷體" panose="03000509000000000000" pitchFamily="65" charset="-120"/>
            </a:rPr>
            <a:t>二、</a:t>
          </a:r>
          <a:r>
            <a:rPr lang="x-none" sz="2300" dirty="0">
              <a:latin typeface="標楷體" panose="03000509000000000000" pitchFamily="65" charset="-120"/>
              <a:ea typeface="標楷體" panose="03000509000000000000" pitchFamily="65" charset="-120"/>
            </a:rPr>
            <a:t>遺產如何分配？遺囑有無侵害特留分？</a:t>
          </a:r>
          <a:endParaRPr lang="zh-TW" sz="2300" dirty="0">
            <a:latin typeface="標楷體" panose="03000509000000000000" pitchFamily="65" charset="-120"/>
            <a:ea typeface="標楷體" panose="03000509000000000000" pitchFamily="65" charset="-120"/>
          </a:endParaRPr>
        </a:p>
      </dgm:t>
    </dgm:pt>
    <dgm:pt modelId="{0C680659-1103-42A1-AF62-42224D0114C4}" type="parTrans" cxnId="{F4117A25-9F57-4F18-A645-8D94E53F3F46}">
      <dgm:prSet/>
      <dgm:spPr/>
      <dgm:t>
        <a:bodyPr/>
        <a:lstStyle/>
        <a:p>
          <a:pPr algn="just"/>
          <a:endParaRPr lang="zh-TW" altLang="en-US">
            <a:latin typeface="標楷體" panose="03000509000000000000" pitchFamily="65" charset="-120"/>
            <a:ea typeface="標楷體" panose="03000509000000000000" pitchFamily="65" charset="-120"/>
          </a:endParaRPr>
        </a:p>
      </dgm:t>
    </dgm:pt>
    <dgm:pt modelId="{8C6000A7-57E7-4DE7-B2E3-EB7ADE1042D3}" type="sibTrans" cxnId="{F4117A25-9F57-4F18-A645-8D94E53F3F46}">
      <dgm:prSet/>
      <dgm:spPr/>
      <dgm:t>
        <a:bodyPr/>
        <a:lstStyle/>
        <a:p>
          <a:pPr algn="just"/>
          <a:endParaRPr lang="zh-TW" altLang="en-US">
            <a:latin typeface="標楷體" panose="03000509000000000000" pitchFamily="65" charset="-120"/>
            <a:ea typeface="標楷體" panose="03000509000000000000" pitchFamily="65" charset="-120"/>
          </a:endParaRPr>
        </a:p>
      </dgm:t>
    </dgm:pt>
    <dgm:pt modelId="{EDFFCE7B-ADAF-4C13-A474-07891A79F25D}">
      <dgm:prSet custT="1"/>
      <dgm:spPr/>
      <dgm:t>
        <a:bodyPr/>
        <a:lstStyle/>
        <a:p>
          <a:pPr algn="just"/>
          <a:r>
            <a:rPr lang="zh-TW" sz="2300" dirty="0">
              <a:latin typeface="標楷體" panose="03000509000000000000" pitchFamily="65" charset="-120"/>
              <a:ea typeface="標楷體" panose="03000509000000000000" pitchFamily="65" charset="-120"/>
            </a:rPr>
            <a:t>三、</a:t>
          </a:r>
          <a:r>
            <a:rPr lang="x-none" sz="2300" dirty="0">
              <a:latin typeface="標楷體" panose="03000509000000000000" pitchFamily="65" charset="-120"/>
              <a:ea typeface="標楷體" panose="03000509000000000000" pitchFamily="65" charset="-120"/>
            </a:rPr>
            <a:t>繼承權之喪失與回復繼承權；</a:t>
          </a:r>
          <a:endParaRPr lang="zh-TW" sz="2300" dirty="0">
            <a:latin typeface="標楷體" panose="03000509000000000000" pitchFamily="65" charset="-120"/>
            <a:ea typeface="標楷體" panose="03000509000000000000" pitchFamily="65" charset="-120"/>
          </a:endParaRPr>
        </a:p>
      </dgm:t>
    </dgm:pt>
    <dgm:pt modelId="{38E09543-7808-4105-AC68-E6083EF24867}" type="parTrans" cxnId="{2E7A97A6-0216-4088-962F-411C280C9730}">
      <dgm:prSet/>
      <dgm:spPr/>
      <dgm:t>
        <a:bodyPr/>
        <a:lstStyle/>
        <a:p>
          <a:pPr algn="just"/>
          <a:endParaRPr lang="zh-TW" altLang="en-US">
            <a:latin typeface="標楷體" panose="03000509000000000000" pitchFamily="65" charset="-120"/>
            <a:ea typeface="標楷體" panose="03000509000000000000" pitchFamily="65" charset="-120"/>
          </a:endParaRPr>
        </a:p>
      </dgm:t>
    </dgm:pt>
    <dgm:pt modelId="{B1ACDE51-5872-41DE-A528-314BF5E48345}" type="sibTrans" cxnId="{2E7A97A6-0216-4088-962F-411C280C9730}">
      <dgm:prSet/>
      <dgm:spPr/>
      <dgm:t>
        <a:bodyPr/>
        <a:lstStyle/>
        <a:p>
          <a:pPr algn="just"/>
          <a:endParaRPr lang="zh-TW" altLang="en-US">
            <a:latin typeface="標楷體" panose="03000509000000000000" pitchFamily="65" charset="-120"/>
            <a:ea typeface="標楷體" panose="03000509000000000000" pitchFamily="65" charset="-120"/>
          </a:endParaRPr>
        </a:p>
      </dgm:t>
    </dgm:pt>
    <dgm:pt modelId="{B5B52571-C2E7-4553-8E80-23F743ECE931}">
      <dgm:prSet custT="1"/>
      <dgm:spPr/>
      <dgm:t>
        <a:bodyPr/>
        <a:lstStyle/>
        <a:p>
          <a:pPr algn="ctr"/>
          <a:r>
            <a:rPr lang="zh-TW" altLang="en-US" sz="2300" dirty="0">
              <a:latin typeface="標楷體" panose="03000509000000000000" pitchFamily="65" charset="-120"/>
              <a:ea typeface="標楷體" panose="03000509000000000000" pitchFamily="65" charset="-120"/>
            </a:rPr>
            <a:t>四、遺囑的效力？</a:t>
          </a:r>
        </a:p>
      </dgm:t>
    </dgm:pt>
    <dgm:pt modelId="{3CD38DB9-8EC3-46CB-8509-B84CA7CD95C0}" type="parTrans" cxnId="{7F94DA07-9ADF-436D-BDF1-46EE8F1B2F8F}">
      <dgm:prSet/>
      <dgm:spPr/>
      <dgm:t>
        <a:bodyPr/>
        <a:lstStyle/>
        <a:p>
          <a:pPr algn="just"/>
          <a:endParaRPr lang="zh-TW" altLang="en-US">
            <a:latin typeface="標楷體" panose="03000509000000000000" pitchFamily="65" charset="-120"/>
            <a:ea typeface="標楷體" panose="03000509000000000000" pitchFamily="65" charset="-120"/>
          </a:endParaRPr>
        </a:p>
      </dgm:t>
    </dgm:pt>
    <dgm:pt modelId="{2D554BD8-0696-4B1E-BBF8-6DF538473810}" type="sibTrans" cxnId="{7F94DA07-9ADF-436D-BDF1-46EE8F1B2F8F}">
      <dgm:prSet/>
      <dgm:spPr/>
      <dgm:t>
        <a:bodyPr/>
        <a:lstStyle/>
        <a:p>
          <a:pPr algn="just"/>
          <a:endParaRPr lang="zh-TW" altLang="en-US">
            <a:latin typeface="標楷體" panose="03000509000000000000" pitchFamily="65" charset="-120"/>
            <a:ea typeface="標楷體" panose="03000509000000000000" pitchFamily="65" charset="-120"/>
          </a:endParaRPr>
        </a:p>
      </dgm:t>
    </dgm:pt>
    <dgm:pt modelId="{2CFE0816-083B-4AF7-9588-98846FE24787}">
      <dgm:prSet custT="1"/>
      <dgm:spPr/>
      <dgm:t>
        <a:bodyPr/>
        <a:lstStyle/>
        <a:p>
          <a:pPr algn="ctr"/>
          <a:r>
            <a:rPr lang="zh-TW" altLang="en-US" sz="2300" dirty="0">
              <a:latin typeface="標楷體" panose="03000509000000000000" pitchFamily="65" charset="-120"/>
              <a:ea typeface="標楷體" panose="03000509000000000000" pitchFamily="65" charset="-120"/>
            </a:rPr>
            <a:t>五、遺產分割與配偶之剩餘財產分配？</a:t>
          </a:r>
        </a:p>
      </dgm:t>
    </dgm:pt>
    <dgm:pt modelId="{BFB5CF4F-B702-47F0-9886-B8E12ADB073A}" type="parTrans" cxnId="{4FCA06F4-5A2C-4CA1-AD2C-BAB85A3A2183}">
      <dgm:prSet/>
      <dgm:spPr/>
      <dgm:t>
        <a:bodyPr/>
        <a:lstStyle/>
        <a:p>
          <a:endParaRPr lang="zh-TW" altLang="en-US"/>
        </a:p>
      </dgm:t>
    </dgm:pt>
    <dgm:pt modelId="{9699CD9E-3252-40D1-B74B-87B0CA708509}" type="sibTrans" cxnId="{4FCA06F4-5A2C-4CA1-AD2C-BAB85A3A2183}">
      <dgm:prSet/>
      <dgm:spPr/>
      <dgm:t>
        <a:bodyPr/>
        <a:lstStyle/>
        <a:p>
          <a:endParaRPr lang="zh-TW" altLang="en-US"/>
        </a:p>
      </dgm:t>
    </dgm:pt>
    <dgm:pt modelId="{55CEFE70-CDF5-45DF-8C9F-F65F43D91E20}">
      <dgm:prSet custT="1"/>
      <dgm:spPr/>
      <dgm:t>
        <a:bodyPr/>
        <a:lstStyle/>
        <a:p>
          <a:pPr algn="ctr"/>
          <a:r>
            <a:rPr lang="zh-TW" altLang="en-US" sz="2300" dirty="0">
              <a:latin typeface="標楷體" panose="03000509000000000000" pitchFamily="65" charset="-120"/>
              <a:ea typeface="標楷體" panose="03000509000000000000" pitchFamily="65" charset="-120"/>
            </a:rPr>
            <a:t>六、繼承人名下財產是否為被繼承人借名登記之財產？</a:t>
          </a:r>
        </a:p>
      </dgm:t>
    </dgm:pt>
    <dgm:pt modelId="{24197399-2A94-4EAF-ADF3-D9DB2234C07F}" type="parTrans" cxnId="{AB0F50F0-A311-47CE-B86E-F1CA6B04335C}">
      <dgm:prSet/>
      <dgm:spPr/>
      <dgm:t>
        <a:bodyPr/>
        <a:lstStyle/>
        <a:p>
          <a:endParaRPr lang="zh-TW" altLang="en-US"/>
        </a:p>
      </dgm:t>
    </dgm:pt>
    <dgm:pt modelId="{3D5210CF-77EF-4D45-9799-2342BC8561C5}" type="sibTrans" cxnId="{AB0F50F0-A311-47CE-B86E-F1CA6B04335C}">
      <dgm:prSet/>
      <dgm:spPr/>
      <dgm:t>
        <a:bodyPr/>
        <a:lstStyle/>
        <a:p>
          <a:endParaRPr lang="zh-TW" altLang="en-US"/>
        </a:p>
      </dgm:t>
    </dgm:pt>
    <dgm:pt modelId="{DDCD319F-3725-436C-ADBA-8382B68C957C}" type="pres">
      <dgm:prSet presAssocID="{04C7C4DF-A2DC-4AE4-9541-A0DE88A24AE8}" presName="cycle" presStyleCnt="0">
        <dgm:presLayoutVars>
          <dgm:chMax val="1"/>
          <dgm:dir/>
          <dgm:animLvl val="ctr"/>
          <dgm:resizeHandles val="exact"/>
        </dgm:presLayoutVars>
      </dgm:prSet>
      <dgm:spPr/>
    </dgm:pt>
    <dgm:pt modelId="{0F65B232-97C5-4172-B617-01800D048618}" type="pres">
      <dgm:prSet presAssocID="{088A6D38-BA2B-496A-B234-4E083F057732}" presName="centerShape" presStyleLbl="node0" presStyleIdx="0" presStyleCnt="1" custScaleX="103611" custScaleY="80342"/>
      <dgm:spPr/>
    </dgm:pt>
    <dgm:pt modelId="{F2997C35-F07F-4E95-8FDE-883AA8DD4BCB}" type="pres">
      <dgm:prSet presAssocID="{9DF7844D-93A6-4852-8E56-6E06F1B5DD6E}" presName="parTrans" presStyleLbl="bgSibTrans2D1" presStyleIdx="0" presStyleCnt="6"/>
      <dgm:spPr/>
    </dgm:pt>
    <dgm:pt modelId="{9EB9FB19-B4B9-4F4E-88F2-A1201E2EDDBA}" type="pres">
      <dgm:prSet presAssocID="{250CEB43-4DAE-47D9-9461-E26DB91487F3}" presName="node" presStyleLbl="node1" presStyleIdx="0" presStyleCnt="6">
        <dgm:presLayoutVars>
          <dgm:bulletEnabled val="1"/>
        </dgm:presLayoutVars>
      </dgm:prSet>
      <dgm:spPr/>
    </dgm:pt>
    <dgm:pt modelId="{6CFDB160-12A9-4ABE-8AA3-5B5541C8BFCE}" type="pres">
      <dgm:prSet presAssocID="{0C680659-1103-42A1-AF62-42224D0114C4}" presName="parTrans" presStyleLbl="bgSibTrans2D1" presStyleIdx="1" presStyleCnt="6"/>
      <dgm:spPr/>
    </dgm:pt>
    <dgm:pt modelId="{01866226-9175-4CD9-BEA5-4400DB35E4C6}" type="pres">
      <dgm:prSet presAssocID="{521F5BC0-D4FF-4D4B-BC55-59A63B2363BB}" presName="node" presStyleLbl="node1" presStyleIdx="1" presStyleCnt="6">
        <dgm:presLayoutVars>
          <dgm:bulletEnabled val="1"/>
        </dgm:presLayoutVars>
      </dgm:prSet>
      <dgm:spPr/>
    </dgm:pt>
    <dgm:pt modelId="{274CC08A-C48B-46B1-8D58-2C0F0E7252B6}" type="pres">
      <dgm:prSet presAssocID="{38E09543-7808-4105-AC68-E6083EF24867}" presName="parTrans" presStyleLbl="bgSibTrans2D1" presStyleIdx="2" presStyleCnt="6"/>
      <dgm:spPr/>
    </dgm:pt>
    <dgm:pt modelId="{5B0FBDE0-5113-49B8-8F7A-BB7B4AFAF773}" type="pres">
      <dgm:prSet presAssocID="{EDFFCE7B-ADAF-4C13-A474-07891A79F25D}" presName="node" presStyleLbl="node1" presStyleIdx="2" presStyleCnt="6">
        <dgm:presLayoutVars>
          <dgm:bulletEnabled val="1"/>
        </dgm:presLayoutVars>
      </dgm:prSet>
      <dgm:spPr/>
    </dgm:pt>
    <dgm:pt modelId="{4D5A4DB7-4877-4E0C-A25D-A2A209B27F60}" type="pres">
      <dgm:prSet presAssocID="{3CD38DB9-8EC3-46CB-8509-B84CA7CD95C0}" presName="parTrans" presStyleLbl="bgSibTrans2D1" presStyleIdx="3" presStyleCnt="6"/>
      <dgm:spPr/>
    </dgm:pt>
    <dgm:pt modelId="{DF0A7B55-0199-43AA-804D-7A7DFCBDDF6F}" type="pres">
      <dgm:prSet presAssocID="{B5B52571-C2E7-4553-8E80-23F743ECE931}" presName="node" presStyleLbl="node1" presStyleIdx="3" presStyleCnt="6">
        <dgm:presLayoutVars>
          <dgm:bulletEnabled val="1"/>
        </dgm:presLayoutVars>
      </dgm:prSet>
      <dgm:spPr/>
    </dgm:pt>
    <dgm:pt modelId="{D6C6663E-331F-42D2-AB83-5EB9D7849A01}" type="pres">
      <dgm:prSet presAssocID="{BFB5CF4F-B702-47F0-9886-B8E12ADB073A}" presName="parTrans" presStyleLbl="bgSibTrans2D1" presStyleIdx="4" presStyleCnt="6"/>
      <dgm:spPr/>
    </dgm:pt>
    <dgm:pt modelId="{B7170CAD-675A-4ABA-B655-0AE85BF8B7BD}" type="pres">
      <dgm:prSet presAssocID="{2CFE0816-083B-4AF7-9588-98846FE24787}" presName="node" presStyleLbl="node1" presStyleIdx="4" presStyleCnt="6" custScaleX="116290">
        <dgm:presLayoutVars>
          <dgm:bulletEnabled val="1"/>
        </dgm:presLayoutVars>
      </dgm:prSet>
      <dgm:spPr/>
    </dgm:pt>
    <dgm:pt modelId="{0938676D-C149-4993-AAB4-74791B0F63A4}" type="pres">
      <dgm:prSet presAssocID="{24197399-2A94-4EAF-ADF3-D9DB2234C07F}" presName="parTrans" presStyleLbl="bgSibTrans2D1" presStyleIdx="5" presStyleCnt="6"/>
      <dgm:spPr/>
    </dgm:pt>
    <dgm:pt modelId="{5B40D737-228D-4EC6-AC01-31E2D5BC2E21}" type="pres">
      <dgm:prSet presAssocID="{55CEFE70-CDF5-45DF-8C9F-F65F43D91E20}" presName="node" presStyleLbl="node1" presStyleIdx="5" presStyleCnt="6" custScaleX="116290">
        <dgm:presLayoutVars>
          <dgm:bulletEnabled val="1"/>
        </dgm:presLayoutVars>
      </dgm:prSet>
      <dgm:spPr/>
    </dgm:pt>
  </dgm:ptLst>
  <dgm:cxnLst>
    <dgm:cxn modelId="{7F94DA07-9ADF-436D-BDF1-46EE8F1B2F8F}" srcId="{088A6D38-BA2B-496A-B234-4E083F057732}" destId="{B5B52571-C2E7-4553-8E80-23F743ECE931}" srcOrd="3" destOrd="0" parTransId="{3CD38DB9-8EC3-46CB-8509-B84CA7CD95C0}" sibTransId="{2D554BD8-0696-4B1E-BBF8-6DF538473810}"/>
    <dgm:cxn modelId="{75F1FC16-D5A3-488C-9FE7-8D9C50D39C83}" type="presOf" srcId="{24197399-2A94-4EAF-ADF3-D9DB2234C07F}" destId="{0938676D-C149-4993-AAB4-74791B0F63A4}" srcOrd="0" destOrd="0" presId="urn:microsoft.com/office/officeart/2005/8/layout/radial4"/>
    <dgm:cxn modelId="{066ABB20-836F-4D9F-BD3A-B33BDC4E6207}" type="presOf" srcId="{9DF7844D-93A6-4852-8E56-6E06F1B5DD6E}" destId="{F2997C35-F07F-4E95-8FDE-883AA8DD4BCB}" srcOrd="0" destOrd="0" presId="urn:microsoft.com/office/officeart/2005/8/layout/radial4"/>
    <dgm:cxn modelId="{F4117A25-9F57-4F18-A645-8D94E53F3F46}" srcId="{088A6D38-BA2B-496A-B234-4E083F057732}" destId="{521F5BC0-D4FF-4D4B-BC55-59A63B2363BB}" srcOrd="1" destOrd="0" parTransId="{0C680659-1103-42A1-AF62-42224D0114C4}" sibTransId="{8C6000A7-57E7-4DE7-B2E3-EB7ADE1042D3}"/>
    <dgm:cxn modelId="{4EE9FC3E-6785-4F3C-A92E-F2F99C293511}" type="presOf" srcId="{088A6D38-BA2B-496A-B234-4E083F057732}" destId="{0F65B232-97C5-4172-B617-01800D048618}" srcOrd="0" destOrd="0" presId="urn:microsoft.com/office/officeart/2005/8/layout/radial4"/>
    <dgm:cxn modelId="{8454F763-5AEB-4BC1-B7DC-477040F07B3A}" srcId="{088A6D38-BA2B-496A-B234-4E083F057732}" destId="{250CEB43-4DAE-47D9-9461-E26DB91487F3}" srcOrd="0" destOrd="0" parTransId="{9DF7844D-93A6-4852-8E56-6E06F1B5DD6E}" sibTransId="{2D5AA918-1CDD-490A-A415-B90564D4A8AA}"/>
    <dgm:cxn modelId="{55F09B7D-596C-48BA-B472-1ECFF91F7C65}" type="presOf" srcId="{2CFE0816-083B-4AF7-9588-98846FE24787}" destId="{B7170CAD-675A-4ABA-B655-0AE85BF8B7BD}" srcOrd="0" destOrd="0" presId="urn:microsoft.com/office/officeart/2005/8/layout/radial4"/>
    <dgm:cxn modelId="{4455517E-7964-426A-A4A5-A6B691101C96}" type="presOf" srcId="{B5B52571-C2E7-4553-8E80-23F743ECE931}" destId="{DF0A7B55-0199-43AA-804D-7A7DFCBDDF6F}" srcOrd="0" destOrd="0" presId="urn:microsoft.com/office/officeart/2005/8/layout/radial4"/>
    <dgm:cxn modelId="{A4A1A895-A74E-4E25-A7BA-91AA5E1EB290}" srcId="{04C7C4DF-A2DC-4AE4-9541-A0DE88A24AE8}" destId="{088A6D38-BA2B-496A-B234-4E083F057732}" srcOrd="0" destOrd="0" parTransId="{D34597A4-2E78-4686-84AD-1EAE9B4BEFEC}" sibTransId="{ADA593A6-0C15-4B77-8700-6C4B3CC09EEC}"/>
    <dgm:cxn modelId="{0A1A1697-59FB-44D0-AE37-C96385AF41EC}" type="presOf" srcId="{38E09543-7808-4105-AC68-E6083EF24867}" destId="{274CC08A-C48B-46B1-8D58-2C0F0E7252B6}" srcOrd="0" destOrd="0" presId="urn:microsoft.com/office/officeart/2005/8/layout/radial4"/>
    <dgm:cxn modelId="{F1B2AC9A-5FD4-4E75-97EA-DE929D14B152}" type="presOf" srcId="{521F5BC0-D4FF-4D4B-BC55-59A63B2363BB}" destId="{01866226-9175-4CD9-BEA5-4400DB35E4C6}" srcOrd="0" destOrd="0" presId="urn:microsoft.com/office/officeart/2005/8/layout/radial4"/>
    <dgm:cxn modelId="{26788D9F-4A91-418F-AEB5-882ECC4B9559}" type="presOf" srcId="{3CD38DB9-8EC3-46CB-8509-B84CA7CD95C0}" destId="{4D5A4DB7-4877-4E0C-A25D-A2A209B27F60}" srcOrd="0" destOrd="0" presId="urn:microsoft.com/office/officeart/2005/8/layout/radial4"/>
    <dgm:cxn modelId="{2E7A97A6-0216-4088-962F-411C280C9730}" srcId="{088A6D38-BA2B-496A-B234-4E083F057732}" destId="{EDFFCE7B-ADAF-4C13-A474-07891A79F25D}" srcOrd="2" destOrd="0" parTransId="{38E09543-7808-4105-AC68-E6083EF24867}" sibTransId="{B1ACDE51-5872-41DE-A528-314BF5E48345}"/>
    <dgm:cxn modelId="{841F75AB-E2E0-4C97-A6D0-022C61A8A1C7}" type="presOf" srcId="{55CEFE70-CDF5-45DF-8C9F-F65F43D91E20}" destId="{5B40D737-228D-4EC6-AC01-31E2D5BC2E21}" srcOrd="0" destOrd="0" presId="urn:microsoft.com/office/officeart/2005/8/layout/radial4"/>
    <dgm:cxn modelId="{7E56DBCC-F620-4289-886A-3DD9900F8E93}" type="presOf" srcId="{04C7C4DF-A2DC-4AE4-9541-A0DE88A24AE8}" destId="{DDCD319F-3725-436C-ADBA-8382B68C957C}" srcOrd="0" destOrd="0" presId="urn:microsoft.com/office/officeart/2005/8/layout/radial4"/>
    <dgm:cxn modelId="{F3C593E4-4A1A-4E3B-B7B1-139436859182}" type="presOf" srcId="{EDFFCE7B-ADAF-4C13-A474-07891A79F25D}" destId="{5B0FBDE0-5113-49B8-8F7A-BB7B4AFAF773}" srcOrd="0" destOrd="0" presId="urn:microsoft.com/office/officeart/2005/8/layout/radial4"/>
    <dgm:cxn modelId="{A6D728E9-632F-4971-B813-8B0B50E588B6}" type="presOf" srcId="{BFB5CF4F-B702-47F0-9886-B8E12ADB073A}" destId="{D6C6663E-331F-42D2-AB83-5EB9D7849A01}" srcOrd="0" destOrd="0" presId="urn:microsoft.com/office/officeart/2005/8/layout/radial4"/>
    <dgm:cxn modelId="{EF9DC8E9-C5FA-423C-987B-C0EAD928170C}" type="presOf" srcId="{0C680659-1103-42A1-AF62-42224D0114C4}" destId="{6CFDB160-12A9-4ABE-8AA3-5B5541C8BFCE}" srcOrd="0" destOrd="0" presId="urn:microsoft.com/office/officeart/2005/8/layout/radial4"/>
    <dgm:cxn modelId="{AB0F50F0-A311-47CE-B86E-F1CA6B04335C}" srcId="{088A6D38-BA2B-496A-B234-4E083F057732}" destId="{55CEFE70-CDF5-45DF-8C9F-F65F43D91E20}" srcOrd="5" destOrd="0" parTransId="{24197399-2A94-4EAF-ADF3-D9DB2234C07F}" sibTransId="{3D5210CF-77EF-4D45-9799-2342BC8561C5}"/>
    <dgm:cxn modelId="{4FCA06F4-5A2C-4CA1-AD2C-BAB85A3A2183}" srcId="{088A6D38-BA2B-496A-B234-4E083F057732}" destId="{2CFE0816-083B-4AF7-9588-98846FE24787}" srcOrd="4" destOrd="0" parTransId="{BFB5CF4F-B702-47F0-9886-B8E12ADB073A}" sibTransId="{9699CD9E-3252-40D1-B74B-87B0CA708509}"/>
    <dgm:cxn modelId="{370CD1FA-93D1-4BFD-9DAC-355C767A15DD}" type="presOf" srcId="{250CEB43-4DAE-47D9-9461-E26DB91487F3}" destId="{9EB9FB19-B4B9-4F4E-88F2-A1201E2EDDBA}" srcOrd="0" destOrd="0" presId="urn:microsoft.com/office/officeart/2005/8/layout/radial4"/>
    <dgm:cxn modelId="{5AFCE6C4-1B2D-41E2-93C6-20CF9FF48E4E}" type="presParOf" srcId="{DDCD319F-3725-436C-ADBA-8382B68C957C}" destId="{0F65B232-97C5-4172-B617-01800D048618}" srcOrd="0" destOrd="0" presId="urn:microsoft.com/office/officeart/2005/8/layout/radial4"/>
    <dgm:cxn modelId="{B2095C73-C0BA-43F8-AA4D-23DF29985537}" type="presParOf" srcId="{DDCD319F-3725-436C-ADBA-8382B68C957C}" destId="{F2997C35-F07F-4E95-8FDE-883AA8DD4BCB}" srcOrd="1" destOrd="0" presId="urn:microsoft.com/office/officeart/2005/8/layout/radial4"/>
    <dgm:cxn modelId="{6C1F0BEC-D788-495D-98DC-F457C7ED794F}" type="presParOf" srcId="{DDCD319F-3725-436C-ADBA-8382B68C957C}" destId="{9EB9FB19-B4B9-4F4E-88F2-A1201E2EDDBA}" srcOrd="2" destOrd="0" presId="urn:microsoft.com/office/officeart/2005/8/layout/radial4"/>
    <dgm:cxn modelId="{5EE5E781-BAE9-45C2-9837-48FE213829B5}" type="presParOf" srcId="{DDCD319F-3725-436C-ADBA-8382B68C957C}" destId="{6CFDB160-12A9-4ABE-8AA3-5B5541C8BFCE}" srcOrd="3" destOrd="0" presId="urn:microsoft.com/office/officeart/2005/8/layout/radial4"/>
    <dgm:cxn modelId="{D0873B43-7A86-4C06-8CDA-79D96404818C}" type="presParOf" srcId="{DDCD319F-3725-436C-ADBA-8382B68C957C}" destId="{01866226-9175-4CD9-BEA5-4400DB35E4C6}" srcOrd="4" destOrd="0" presId="urn:microsoft.com/office/officeart/2005/8/layout/radial4"/>
    <dgm:cxn modelId="{077C250A-53AD-401D-B5F9-8BE881157D9C}" type="presParOf" srcId="{DDCD319F-3725-436C-ADBA-8382B68C957C}" destId="{274CC08A-C48B-46B1-8D58-2C0F0E7252B6}" srcOrd="5" destOrd="0" presId="urn:microsoft.com/office/officeart/2005/8/layout/radial4"/>
    <dgm:cxn modelId="{4E44B9CA-DBA8-444A-8877-9CA3AB72E494}" type="presParOf" srcId="{DDCD319F-3725-436C-ADBA-8382B68C957C}" destId="{5B0FBDE0-5113-49B8-8F7A-BB7B4AFAF773}" srcOrd="6" destOrd="0" presId="urn:microsoft.com/office/officeart/2005/8/layout/radial4"/>
    <dgm:cxn modelId="{E2297B5A-EC4D-455A-A792-7D28A7CC4EE6}" type="presParOf" srcId="{DDCD319F-3725-436C-ADBA-8382B68C957C}" destId="{4D5A4DB7-4877-4E0C-A25D-A2A209B27F60}" srcOrd="7" destOrd="0" presId="urn:microsoft.com/office/officeart/2005/8/layout/radial4"/>
    <dgm:cxn modelId="{1D39B1C0-09ED-4EB0-AFA8-175D70A8C2DB}" type="presParOf" srcId="{DDCD319F-3725-436C-ADBA-8382B68C957C}" destId="{DF0A7B55-0199-43AA-804D-7A7DFCBDDF6F}" srcOrd="8" destOrd="0" presId="urn:microsoft.com/office/officeart/2005/8/layout/radial4"/>
    <dgm:cxn modelId="{5367A165-E872-4A46-9B2C-0636317AC1AF}" type="presParOf" srcId="{DDCD319F-3725-436C-ADBA-8382B68C957C}" destId="{D6C6663E-331F-42D2-AB83-5EB9D7849A01}" srcOrd="9" destOrd="0" presId="urn:microsoft.com/office/officeart/2005/8/layout/radial4"/>
    <dgm:cxn modelId="{00B55C8A-80FE-454D-BD3D-37C375B1964E}" type="presParOf" srcId="{DDCD319F-3725-436C-ADBA-8382B68C957C}" destId="{B7170CAD-675A-4ABA-B655-0AE85BF8B7BD}" srcOrd="10" destOrd="0" presId="urn:microsoft.com/office/officeart/2005/8/layout/radial4"/>
    <dgm:cxn modelId="{566EAEDF-84A0-40D5-8046-246C019397AA}" type="presParOf" srcId="{DDCD319F-3725-436C-ADBA-8382B68C957C}" destId="{0938676D-C149-4993-AAB4-74791B0F63A4}" srcOrd="11" destOrd="0" presId="urn:microsoft.com/office/officeart/2005/8/layout/radial4"/>
    <dgm:cxn modelId="{FAF895DB-FD97-4847-A87A-06E493D58C01}" type="presParOf" srcId="{DDCD319F-3725-436C-ADBA-8382B68C957C}" destId="{5B40D737-228D-4EC6-AC01-31E2D5BC2E21}"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B1FFB4D-F29C-45E4-ACB8-709DF05BFF53}" type="doc">
      <dgm:prSet loTypeId="urn:microsoft.com/office/officeart/2005/8/layout/pyramid2" loCatId="pyramid" qsTypeId="urn:microsoft.com/office/officeart/2005/8/quickstyle/simple1" qsCatId="simple" csTypeId="urn:microsoft.com/office/officeart/2005/8/colors/colorful5" csCatId="colorful" phldr="1"/>
      <dgm:spPr/>
      <dgm:t>
        <a:bodyPr/>
        <a:lstStyle/>
        <a:p>
          <a:endParaRPr lang="zh-TW" altLang="en-US"/>
        </a:p>
      </dgm:t>
    </dgm:pt>
    <dgm:pt modelId="{B4097746-5184-41B5-85CB-0C182DF28B41}">
      <dgm:prSet custT="1"/>
      <dgm:spPr/>
      <dgm:t>
        <a:bodyPr/>
        <a:lstStyle/>
        <a:p>
          <a:pPr algn="just"/>
          <a:r>
            <a:rPr lang="en-US" sz="2500" b="0" i="0" dirty="0">
              <a:latin typeface="Times New Roman" panose="02020603050405020304" pitchFamily="18" charset="0"/>
              <a:ea typeface="標楷體" panose="03000509000000000000" pitchFamily="65" charset="-120"/>
              <a:cs typeface="Times New Roman" panose="02020603050405020304" pitchFamily="18" charset="0"/>
            </a:rPr>
            <a:t>1</a:t>
          </a:r>
          <a:r>
            <a:rPr lang="zh-TW" sz="2500" b="0" i="0" dirty="0">
              <a:latin typeface="Times New Roman" panose="02020603050405020304" pitchFamily="18" charset="0"/>
              <a:ea typeface="標楷體" panose="03000509000000000000" pitchFamily="65" charset="-120"/>
              <a:cs typeface="Times New Roman" panose="02020603050405020304" pitchFamily="18" charset="0"/>
            </a:rPr>
            <a:t>、為了規避法律規定的資格限制</a:t>
          </a:r>
          <a:endParaRPr lang="zh-TW" sz="2500"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9089BBB8-CF88-47B5-AB9E-A56F7DE69AF4}" type="parTrans" cxnId="{C86082D2-FB93-406A-95E2-D5DA655ED812}">
      <dgm:prSet/>
      <dgm:spPr/>
      <dgm:t>
        <a:bodyPr/>
        <a:lstStyle/>
        <a:p>
          <a:endParaRPr lang="zh-TW" altLang="en-US"/>
        </a:p>
      </dgm:t>
    </dgm:pt>
    <dgm:pt modelId="{D2C5A6C5-797B-46E0-A6F0-F9054C7E6B14}" type="sibTrans" cxnId="{C86082D2-FB93-406A-95E2-D5DA655ED812}">
      <dgm:prSet/>
      <dgm:spPr/>
      <dgm:t>
        <a:bodyPr/>
        <a:lstStyle/>
        <a:p>
          <a:endParaRPr lang="zh-TW" altLang="en-US"/>
        </a:p>
      </dgm:t>
    </dgm:pt>
    <dgm:pt modelId="{7E54C0AF-9BD1-4B79-A57B-5569E690A276}">
      <dgm:prSet custT="1"/>
      <dgm:spPr/>
      <dgm:t>
        <a:bodyPr/>
        <a:lstStyle/>
        <a:p>
          <a:pPr algn="just"/>
          <a:r>
            <a:rPr lang="en-US" sz="2500" b="0" i="0" dirty="0">
              <a:latin typeface="Times New Roman" panose="02020603050405020304" pitchFamily="18" charset="0"/>
              <a:ea typeface="標楷體" panose="03000509000000000000" pitchFamily="65" charset="-120"/>
              <a:cs typeface="Times New Roman" panose="02020603050405020304" pitchFamily="18" charset="0"/>
            </a:rPr>
            <a:t>2</a:t>
          </a:r>
          <a:r>
            <a:rPr lang="zh-TW" sz="2500" b="0" i="0" dirty="0">
              <a:latin typeface="Times New Roman" panose="02020603050405020304" pitchFamily="18" charset="0"/>
              <a:ea typeface="標楷體" panose="03000509000000000000" pitchFamily="65" charset="-120"/>
              <a:cs typeface="Times New Roman" panose="02020603050405020304" pitchFamily="18" charset="0"/>
            </a:rPr>
            <a:t>、為了規避稅賦或者節稅</a:t>
          </a:r>
          <a:endParaRPr lang="zh-TW" sz="2500"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B612B111-098A-4A6F-8CBB-C8BFC03C1403}" type="parTrans" cxnId="{49851305-25F0-4486-8A34-AD730DF40CDE}">
      <dgm:prSet/>
      <dgm:spPr/>
      <dgm:t>
        <a:bodyPr/>
        <a:lstStyle/>
        <a:p>
          <a:endParaRPr lang="zh-TW" altLang="en-US"/>
        </a:p>
      </dgm:t>
    </dgm:pt>
    <dgm:pt modelId="{7935827D-8D22-40D8-99AD-B44F9684C34F}" type="sibTrans" cxnId="{49851305-25F0-4486-8A34-AD730DF40CDE}">
      <dgm:prSet/>
      <dgm:spPr/>
      <dgm:t>
        <a:bodyPr/>
        <a:lstStyle/>
        <a:p>
          <a:endParaRPr lang="zh-TW" altLang="en-US"/>
        </a:p>
      </dgm:t>
    </dgm:pt>
    <dgm:pt modelId="{E22B39BB-27AA-4D8D-8551-D1BB17AD7A65}">
      <dgm:prSet custT="1"/>
      <dgm:spPr/>
      <dgm:t>
        <a:bodyPr/>
        <a:lstStyle/>
        <a:p>
          <a:pPr algn="just"/>
          <a:r>
            <a:rPr lang="en-US" sz="2500" b="0" i="0" dirty="0">
              <a:latin typeface="Times New Roman" panose="02020603050405020304" pitchFamily="18" charset="0"/>
              <a:ea typeface="標楷體" panose="03000509000000000000" pitchFamily="65" charset="-120"/>
              <a:cs typeface="Times New Roman" panose="02020603050405020304" pitchFamily="18" charset="0"/>
            </a:rPr>
            <a:t>3</a:t>
          </a:r>
          <a:r>
            <a:rPr lang="zh-TW" sz="2500" b="0" i="0" dirty="0">
              <a:latin typeface="Times New Roman" panose="02020603050405020304" pitchFamily="18" charset="0"/>
              <a:ea typeface="標楷體" panose="03000509000000000000" pitchFamily="65" charset="-120"/>
              <a:cs typeface="Times New Roman" panose="02020603050405020304" pitchFamily="18" charset="0"/>
            </a:rPr>
            <a:t>、為了規避債權人的強制執行</a:t>
          </a:r>
          <a:endParaRPr lang="zh-TW" sz="2500"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2DA24CA4-A03F-4D3C-A009-9C514C38F539}" type="parTrans" cxnId="{4A389D59-F3F8-4FDA-A985-8F9DAE98A607}">
      <dgm:prSet/>
      <dgm:spPr/>
      <dgm:t>
        <a:bodyPr/>
        <a:lstStyle/>
        <a:p>
          <a:endParaRPr lang="zh-TW" altLang="en-US"/>
        </a:p>
      </dgm:t>
    </dgm:pt>
    <dgm:pt modelId="{FEDE746A-E687-4783-A558-BC861978744D}" type="sibTrans" cxnId="{4A389D59-F3F8-4FDA-A985-8F9DAE98A607}">
      <dgm:prSet/>
      <dgm:spPr/>
      <dgm:t>
        <a:bodyPr/>
        <a:lstStyle/>
        <a:p>
          <a:endParaRPr lang="zh-TW" altLang="en-US"/>
        </a:p>
      </dgm:t>
    </dgm:pt>
    <dgm:pt modelId="{78F28FE0-25BB-4AF8-A09E-EC5584E42785}">
      <dgm:prSet custT="1"/>
      <dgm:spPr/>
      <dgm:t>
        <a:bodyPr/>
        <a:lstStyle/>
        <a:p>
          <a:pPr algn="just"/>
          <a:r>
            <a:rPr lang="en-US" sz="2500" b="0" i="0">
              <a:latin typeface="Times New Roman" panose="02020603050405020304" pitchFamily="18" charset="0"/>
              <a:ea typeface="標楷體" panose="03000509000000000000" pitchFamily="65" charset="-120"/>
              <a:cs typeface="Times New Roman" panose="02020603050405020304" pitchFamily="18" charset="0"/>
            </a:rPr>
            <a:t>4</a:t>
          </a:r>
          <a:r>
            <a:rPr lang="zh-TW" sz="2500" b="0" i="0">
              <a:latin typeface="Times New Roman" panose="02020603050405020304" pitchFamily="18" charset="0"/>
              <a:ea typeface="標楷體" panose="03000509000000000000" pitchFamily="65" charset="-120"/>
              <a:cs typeface="Times New Roman" panose="02020603050405020304" pitchFamily="18" charset="0"/>
            </a:rPr>
            <a:t>、親屬間或合夥投資的借名</a:t>
          </a:r>
          <a:endParaRPr lang="zh-TW" sz="2500">
            <a:latin typeface="Times New Roman" panose="02020603050405020304" pitchFamily="18" charset="0"/>
            <a:ea typeface="標楷體" panose="03000509000000000000" pitchFamily="65" charset="-120"/>
            <a:cs typeface="Times New Roman" panose="02020603050405020304" pitchFamily="18" charset="0"/>
          </a:endParaRPr>
        </a:p>
      </dgm:t>
    </dgm:pt>
    <dgm:pt modelId="{2F65D75B-2589-4988-A01A-0CB8B7335CBC}" type="parTrans" cxnId="{C4434598-A214-4B54-A2E2-7365D256D499}">
      <dgm:prSet/>
      <dgm:spPr/>
      <dgm:t>
        <a:bodyPr/>
        <a:lstStyle/>
        <a:p>
          <a:endParaRPr lang="zh-TW" altLang="en-US"/>
        </a:p>
      </dgm:t>
    </dgm:pt>
    <dgm:pt modelId="{E0E7D978-2A50-4C90-A853-C1F976DC0C60}" type="sibTrans" cxnId="{C4434598-A214-4B54-A2E2-7365D256D499}">
      <dgm:prSet/>
      <dgm:spPr/>
      <dgm:t>
        <a:bodyPr/>
        <a:lstStyle/>
        <a:p>
          <a:endParaRPr lang="zh-TW" altLang="en-US"/>
        </a:p>
      </dgm:t>
    </dgm:pt>
    <dgm:pt modelId="{256DE2DC-49FB-42E8-839C-E08BE453E892}" type="pres">
      <dgm:prSet presAssocID="{5B1FFB4D-F29C-45E4-ACB8-709DF05BFF53}" presName="compositeShape" presStyleCnt="0">
        <dgm:presLayoutVars>
          <dgm:dir/>
          <dgm:resizeHandles/>
        </dgm:presLayoutVars>
      </dgm:prSet>
      <dgm:spPr/>
    </dgm:pt>
    <dgm:pt modelId="{6710AE9A-C9EA-4BFC-B19B-252DFC0D809E}" type="pres">
      <dgm:prSet presAssocID="{5B1FFB4D-F29C-45E4-ACB8-709DF05BFF53}" presName="pyramid" presStyleLbl="node1" presStyleIdx="0" presStyleCnt="1"/>
      <dgm:spPr>
        <a:solidFill>
          <a:schemeClr val="accent5">
            <a:lumMod val="60000"/>
            <a:lumOff val="40000"/>
            <a:alpha val="49000"/>
          </a:schemeClr>
        </a:solidFill>
      </dgm:spPr>
    </dgm:pt>
    <dgm:pt modelId="{D66E4E71-0AA7-40EA-86E8-B4B6D6C89E2B}" type="pres">
      <dgm:prSet presAssocID="{5B1FFB4D-F29C-45E4-ACB8-709DF05BFF53}" presName="theList" presStyleCnt="0"/>
      <dgm:spPr/>
    </dgm:pt>
    <dgm:pt modelId="{8458C1B6-32B4-4394-8CBD-38DD274766A0}" type="pres">
      <dgm:prSet presAssocID="{B4097746-5184-41B5-85CB-0C182DF28B41}" presName="aNode" presStyleLbl="fgAcc1" presStyleIdx="0" presStyleCnt="4" custScaleX="168677">
        <dgm:presLayoutVars>
          <dgm:bulletEnabled val="1"/>
        </dgm:presLayoutVars>
      </dgm:prSet>
      <dgm:spPr/>
    </dgm:pt>
    <dgm:pt modelId="{A26773F7-EC82-427B-A3B9-F5AEF121AC2B}" type="pres">
      <dgm:prSet presAssocID="{B4097746-5184-41B5-85CB-0C182DF28B41}" presName="aSpace" presStyleCnt="0"/>
      <dgm:spPr/>
    </dgm:pt>
    <dgm:pt modelId="{4481CFD2-BE2C-4615-A572-01CB780331B0}" type="pres">
      <dgm:prSet presAssocID="{7E54C0AF-9BD1-4B79-A57B-5569E690A276}" presName="aNode" presStyleLbl="fgAcc1" presStyleIdx="1" presStyleCnt="4" custScaleX="168677">
        <dgm:presLayoutVars>
          <dgm:bulletEnabled val="1"/>
        </dgm:presLayoutVars>
      </dgm:prSet>
      <dgm:spPr/>
    </dgm:pt>
    <dgm:pt modelId="{85762C74-BD73-4825-A817-BB2900D15434}" type="pres">
      <dgm:prSet presAssocID="{7E54C0AF-9BD1-4B79-A57B-5569E690A276}" presName="aSpace" presStyleCnt="0"/>
      <dgm:spPr/>
    </dgm:pt>
    <dgm:pt modelId="{DCB7DE73-7F54-4597-A128-6B18EDDCB5FF}" type="pres">
      <dgm:prSet presAssocID="{E22B39BB-27AA-4D8D-8551-D1BB17AD7A65}" presName="aNode" presStyleLbl="fgAcc1" presStyleIdx="2" presStyleCnt="4" custScaleX="168677">
        <dgm:presLayoutVars>
          <dgm:bulletEnabled val="1"/>
        </dgm:presLayoutVars>
      </dgm:prSet>
      <dgm:spPr/>
    </dgm:pt>
    <dgm:pt modelId="{C5F61590-005C-468D-9CAB-6780395356C9}" type="pres">
      <dgm:prSet presAssocID="{E22B39BB-27AA-4D8D-8551-D1BB17AD7A65}" presName="aSpace" presStyleCnt="0"/>
      <dgm:spPr/>
    </dgm:pt>
    <dgm:pt modelId="{383DBE95-5D07-4C0C-9433-8BFE21C58995}" type="pres">
      <dgm:prSet presAssocID="{78F28FE0-25BB-4AF8-A09E-EC5584E42785}" presName="aNode" presStyleLbl="fgAcc1" presStyleIdx="3" presStyleCnt="4" custScaleX="168677">
        <dgm:presLayoutVars>
          <dgm:bulletEnabled val="1"/>
        </dgm:presLayoutVars>
      </dgm:prSet>
      <dgm:spPr/>
    </dgm:pt>
    <dgm:pt modelId="{28799915-C641-41E1-8E8E-0153FB8F9598}" type="pres">
      <dgm:prSet presAssocID="{78F28FE0-25BB-4AF8-A09E-EC5584E42785}" presName="aSpace" presStyleCnt="0"/>
      <dgm:spPr/>
    </dgm:pt>
  </dgm:ptLst>
  <dgm:cxnLst>
    <dgm:cxn modelId="{49851305-25F0-4486-8A34-AD730DF40CDE}" srcId="{5B1FFB4D-F29C-45E4-ACB8-709DF05BFF53}" destId="{7E54C0AF-9BD1-4B79-A57B-5569E690A276}" srcOrd="1" destOrd="0" parTransId="{B612B111-098A-4A6F-8CBB-C8BFC03C1403}" sibTransId="{7935827D-8D22-40D8-99AD-B44F9684C34F}"/>
    <dgm:cxn modelId="{C7FDA34F-1615-43D1-A14A-5A5F90ACE734}" type="presOf" srcId="{7E54C0AF-9BD1-4B79-A57B-5569E690A276}" destId="{4481CFD2-BE2C-4615-A572-01CB780331B0}" srcOrd="0" destOrd="0" presId="urn:microsoft.com/office/officeart/2005/8/layout/pyramid2"/>
    <dgm:cxn modelId="{4A389D59-F3F8-4FDA-A985-8F9DAE98A607}" srcId="{5B1FFB4D-F29C-45E4-ACB8-709DF05BFF53}" destId="{E22B39BB-27AA-4D8D-8551-D1BB17AD7A65}" srcOrd="2" destOrd="0" parTransId="{2DA24CA4-A03F-4D3C-A009-9C514C38F539}" sibTransId="{FEDE746A-E687-4783-A558-BC861978744D}"/>
    <dgm:cxn modelId="{3B635192-A3E5-493D-B2D4-5EDB9385FC0A}" type="presOf" srcId="{E22B39BB-27AA-4D8D-8551-D1BB17AD7A65}" destId="{DCB7DE73-7F54-4597-A128-6B18EDDCB5FF}" srcOrd="0" destOrd="0" presId="urn:microsoft.com/office/officeart/2005/8/layout/pyramid2"/>
    <dgm:cxn modelId="{C4434598-A214-4B54-A2E2-7365D256D499}" srcId="{5B1FFB4D-F29C-45E4-ACB8-709DF05BFF53}" destId="{78F28FE0-25BB-4AF8-A09E-EC5584E42785}" srcOrd="3" destOrd="0" parTransId="{2F65D75B-2589-4988-A01A-0CB8B7335CBC}" sibTransId="{E0E7D978-2A50-4C90-A853-C1F976DC0C60}"/>
    <dgm:cxn modelId="{50A47C9A-C92B-461B-AC38-9BAE26272F1D}" type="presOf" srcId="{B4097746-5184-41B5-85CB-0C182DF28B41}" destId="{8458C1B6-32B4-4394-8CBD-38DD274766A0}" srcOrd="0" destOrd="0" presId="urn:microsoft.com/office/officeart/2005/8/layout/pyramid2"/>
    <dgm:cxn modelId="{8AE359AF-BE0C-4AD6-9B74-ADBEDE24414E}" type="presOf" srcId="{5B1FFB4D-F29C-45E4-ACB8-709DF05BFF53}" destId="{256DE2DC-49FB-42E8-839C-E08BE453E892}" srcOrd="0" destOrd="0" presId="urn:microsoft.com/office/officeart/2005/8/layout/pyramid2"/>
    <dgm:cxn modelId="{743936B3-1D17-4EF6-B659-A72A449F97CF}" type="presOf" srcId="{78F28FE0-25BB-4AF8-A09E-EC5584E42785}" destId="{383DBE95-5D07-4C0C-9433-8BFE21C58995}" srcOrd="0" destOrd="0" presId="urn:microsoft.com/office/officeart/2005/8/layout/pyramid2"/>
    <dgm:cxn modelId="{C86082D2-FB93-406A-95E2-D5DA655ED812}" srcId="{5B1FFB4D-F29C-45E4-ACB8-709DF05BFF53}" destId="{B4097746-5184-41B5-85CB-0C182DF28B41}" srcOrd="0" destOrd="0" parTransId="{9089BBB8-CF88-47B5-AB9E-A56F7DE69AF4}" sibTransId="{D2C5A6C5-797B-46E0-A6F0-F9054C7E6B14}"/>
    <dgm:cxn modelId="{0217756C-0D8A-4C29-B66A-D0C809EFDD03}" type="presParOf" srcId="{256DE2DC-49FB-42E8-839C-E08BE453E892}" destId="{6710AE9A-C9EA-4BFC-B19B-252DFC0D809E}" srcOrd="0" destOrd="0" presId="urn:microsoft.com/office/officeart/2005/8/layout/pyramid2"/>
    <dgm:cxn modelId="{88A8E6F6-18A0-4459-A20F-652C75FCAAD5}" type="presParOf" srcId="{256DE2DC-49FB-42E8-839C-E08BE453E892}" destId="{D66E4E71-0AA7-40EA-86E8-B4B6D6C89E2B}" srcOrd="1" destOrd="0" presId="urn:microsoft.com/office/officeart/2005/8/layout/pyramid2"/>
    <dgm:cxn modelId="{C665B0D6-7088-42E5-993E-1E6EF3D32AEA}" type="presParOf" srcId="{D66E4E71-0AA7-40EA-86E8-B4B6D6C89E2B}" destId="{8458C1B6-32B4-4394-8CBD-38DD274766A0}" srcOrd="0" destOrd="0" presId="urn:microsoft.com/office/officeart/2005/8/layout/pyramid2"/>
    <dgm:cxn modelId="{B68808C2-4A22-40D0-BA42-31B8BBBE568B}" type="presParOf" srcId="{D66E4E71-0AA7-40EA-86E8-B4B6D6C89E2B}" destId="{A26773F7-EC82-427B-A3B9-F5AEF121AC2B}" srcOrd="1" destOrd="0" presId="urn:microsoft.com/office/officeart/2005/8/layout/pyramid2"/>
    <dgm:cxn modelId="{F650635F-B70E-4B7F-A1D2-CEDDF26D28CD}" type="presParOf" srcId="{D66E4E71-0AA7-40EA-86E8-B4B6D6C89E2B}" destId="{4481CFD2-BE2C-4615-A572-01CB780331B0}" srcOrd="2" destOrd="0" presId="urn:microsoft.com/office/officeart/2005/8/layout/pyramid2"/>
    <dgm:cxn modelId="{C658DF87-8EF2-47E5-B0B9-977A67E0FC72}" type="presParOf" srcId="{D66E4E71-0AA7-40EA-86E8-B4B6D6C89E2B}" destId="{85762C74-BD73-4825-A817-BB2900D15434}" srcOrd="3" destOrd="0" presId="urn:microsoft.com/office/officeart/2005/8/layout/pyramid2"/>
    <dgm:cxn modelId="{A172D427-2DC5-46DC-A7BF-34D1572FF38F}" type="presParOf" srcId="{D66E4E71-0AA7-40EA-86E8-B4B6D6C89E2B}" destId="{DCB7DE73-7F54-4597-A128-6B18EDDCB5FF}" srcOrd="4" destOrd="0" presId="urn:microsoft.com/office/officeart/2005/8/layout/pyramid2"/>
    <dgm:cxn modelId="{07BF8E44-0498-406A-A92D-ADC0F691C85C}" type="presParOf" srcId="{D66E4E71-0AA7-40EA-86E8-B4B6D6C89E2B}" destId="{C5F61590-005C-468D-9CAB-6780395356C9}" srcOrd="5" destOrd="0" presId="urn:microsoft.com/office/officeart/2005/8/layout/pyramid2"/>
    <dgm:cxn modelId="{C7207039-4715-4D26-8571-EFF1B6F2B12A}" type="presParOf" srcId="{D66E4E71-0AA7-40EA-86E8-B4B6D6C89E2B}" destId="{383DBE95-5D07-4C0C-9433-8BFE21C58995}" srcOrd="6" destOrd="0" presId="urn:microsoft.com/office/officeart/2005/8/layout/pyramid2"/>
    <dgm:cxn modelId="{E0121CB3-7D53-49F2-B1B0-26A101F34460}" type="presParOf" srcId="{D66E4E71-0AA7-40EA-86E8-B4B6D6C89E2B}" destId="{28799915-C641-41E1-8E8E-0153FB8F9598}"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424EE53-AA05-4458-AADA-9D33C8504214}" type="doc">
      <dgm:prSet loTypeId="urn:microsoft.com/office/officeart/2005/8/layout/hierarchy2" loCatId="hierarchy" qsTypeId="urn:microsoft.com/office/officeart/2005/8/quickstyle/simple1" qsCatId="simple" csTypeId="urn:microsoft.com/office/officeart/2005/8/colors/colorful4" csCatId="colorful" phldr="1"/>
      <dgm:spPr/>
      <dgm:t>
        <a:bodyPr/>
        <a:lstStyle/>
        <a:p>
          <a:endParaRPr lang="zh-TW" altLang="en-US"/>
        </a:p>
      </dgm:t>
    </dgm:pt>
    <dgm:pt modelId="{6E4D1286-A255-40DA-94EA-EA78A4887A1E}">
      <dgm:prSet phldrT="[文字]"/>
      <dgm:spPr/>
      <dgm:t>
        <a:bodyPr/>
        <a:lstStyle/>
        <a:p>
          <a:pPr algn="just"/>
          <a:r>
            <a:rPr lang="zh-TW" dirty="0">
              <a:latin typeface="DFKai-SB" panose="03000509000000000000" pitchFamily="65" charset="-120"/>
              <a:ea typeface="DFKai-SB" panose="03000509000000000000" pitchFamily="65" charset="-120"/>
            </a:rPr>
            <a:t>夫妻財產制</a:t>
          </a:r>
          <a:endParaRPr lang="zh-TW" altLang="en-US" dirty="0">
            <a:latin typeface="DFKai-SB" panose="03000509000000000000" pitchFamily="65" charset="-120"/>
            <a:ea typeface="DFKai-SB" panose="03000509000000000000" pitchFamily="65" charset="-120"/>
          </a:endParaRPr>
        </a:p>
      </dgm:t>
    </dgm:pt>
    <dgm:pt modelId="{B12FAF95-3E75-45E3-A783-700CC5B17F49}" type="parTrans" cxnId="{285F150B-FA79-4A3A-BA3A-D36F620FB4ED}">
      <dgm:prSet/>
      <dgm:spPr/>
      <dgm:t>
        <a:bodyPr/>
        <a:lstStyle/>
        <a:p>
          <a:endParaRPr lang="zh-TW" altLang="en-US"/>
        </a:p>
      </dgm:t>
    </dgm:pt>
    <dgm:pt modelId="{59DC3AB6-2820-4212-843E-AAA6FF1DD059}" type="sibTrans" cxnId="{285F150B-FA79-4A3A-BA3A-D36F620FB4ED}">
      <dgm:prSet/>
      <dgm:spPr/>
      <dgm:t>
        <a:bodyPr/>
        <a:lstStyle/>
        <a:p>
          <a:endParaRPr lang="zh-TW" altLang="en-US"/>
        </a:p>
      </dgm:t>
    </dgm:pt>
    <dgm:pt modelId="{07534BC5-1578-40A0-B21F-D44F98DB0EE0}">
      <dgm:prSet phldrT="[文字]"/>
      <dgm:spPr/>
      <dgm:t>
        <a:bodyPr/>
        <a:lstStyle/>
        <a:p>
          <a:pPr algn="just"/>
          <a:r>
            <a:rPr lang="zh-TW" dirty="0">
              <a:latin typeface="DFKai-SB" panose="03000509000000000000" pitchFamily="65" charset="-120"/>
              <a:ea typeface="DFKai-SB" panose="03000509000000000000" pitchFamily="65" charset="-120"/>
            </a:rPr>
            <a:t>法定財產制</a:t>
          </a:r>
          <a:endParaRPr lang="zh-TW" altLang="en-US" dirty="0">
            <a:latin typeface="DFKai-SB" panose="03000509000000000000" pitchFamily="65" charset="-120"/>
            <a:ea typeface="DFKai-SB" panose="03000509000000000000" pitchFamily="65" charset="-120"/>
          </a:endParaRPr>
        </a:p>
      </dgm:t>
    </dgm:pt>
    <dgm:pt modelId="{3326F552-F7A1-49AB-BF25-4F3B5882DEAD}" type="parTrans" cxnId="{633F2D7F-6437-4589-9315-A6235F87D6FF}">
      <dgm:prSet/>
      <dgm:spPr/>
      <dgm:t>
        <a:bodyPr/>
        <a:lstStyle/>
        <a:p>
          <a:endParaRPr lang="zh-TW" altLang="en-US"/>
        </a:p>
      </dgm:t>
    </dgm:pt>
    <dgm:pt modelId="{054C75A5-2F37-43B8-B6ED-79AD75ADA14A}" type="sibTrans" cxnId="{633F2D7F-6437-4589-9315-A6235F87D6FF}">
      <dgm:prSet/>
      <dgm:spPr/>
      <dgm:t>
        <a:bodyPr/>
        <a:lstStyle/>
        <a:p>
          <a:endParaRPr lang="zh-TW" altLang="en-US"/>
        </a:p>
      </dgm:t>
    </dgm:pt>
    <dgm:pt modelId="{D4186FE6-E2FE-43E7-A3A2-75B4BD8FEE61}">
      <dgm:prSet phldrT="[文字]"/>
      <dgm:spPr/>
      <dgm:t>
        <a:bodyPr/>
        <a:lstStyle/>
        <a:p>
          <a:pPr algn="just"/>
          <a:r>
            <a:rPr lang="zh-TW" dirty="0">
              <a:latin typeface="DFKai-SB" panose="03000509000000000000" pitchFamily="65" charset="-120"/>
              <a:ea typeface="DFKai-SB" panose="03000509000000000000" pitchFamily="65" charset="-120"/>
            </a:rPr>
            <a:t>共同財產制</a:t>
          </a:r>
          <a:endParaRPr lang="zh-TW" altLang="en-US" dirty="0">
            <a:latin typeface="DFKai-SB" panose="03000509000000000000" pitchFamily="65" charset="-120"/>
            <a:ea typeface="DFKai-SB" panose="03000509000000000000" pitchFamily="65" charset="-120"/>
          </a:endParaRPr>
        </a:p>
      </dgm:t>
    </dgm:pt>
    <dgm:pt modelId="{606B939A-A6AB-43DC-8262-36D676E15679}" type="parTrans" cxnId="{64A77BAE-C69E-4DD5-BAF0-C0D06CF4F094}">
      <dgm:prSet/>
      <dgm:spPr/>
      <dgm:t>
        <a:bodyPr/>
        <a:lstStyle/>
        <a:p>
          <a:endParaRPr lang="zh-TW" altLang="en-US"/>
        </a:p>
      </dgm:t>
    </dgm:pt>
    <dgm:pt modelId="{5D70BF63-8EC6-4508-AD99-8FE851BA82EA}" type="sibTrans" cxnId="{64A77BAE-C69E-4DD5-BAF0-C0D06CF4F094}">
      <dgm:prSet/>
      <dgm:spPr/>
      <dgm:t>
        <a:bodyPr/>
        <a:lstStyle/>
        <a:p>
          <a:endParaRPr lang="zh-TW" altLang="en-US"/>
        </a:p>
      </dgm:t>
    </dgm:pt>
    <dgm:pt modelId="{8555D04B-C25E-4F23-AF10-17AFC0071326}">
      <dgm:prSet phldrT="[文字]"/>
      <dgm:spPr/>
      <dgm:t>
        <a:bodyPr/>
        <a:lstStyle/>
        <a:p>
          <a:pPr algn="just"/>
          <a:r>
            <a:rPr lang="zh-TW" dirty="0">
              <a:latin typeface="DFKai-SB" panose="03000509000000000000" pitchFamily="65" charset="-120"/>
              <a:ea typeface="DFKai-SB" panose="03000509000000000000" pitchFamily="65" charset="-120"/>
            </a:rPr>
            <a:t>分別財產制</a:t>
          </a:r>
          <a:endParaRPr lang="zh-TW" altLang="en-US" dirty="0">
            <a:latin typeface="DFKai-SB" panose="03000509000000000000" pitchFamily="65" charset="-120"/>
            <a:ea typeface="DFKai-SB" panose="03000509000000000000" pitchFamily="65" charset="-120"/>
          </a:endParaRPr>
        </a:p>
      </dgm:t>
    </dgm:pt>
    <dgm:pt modelId="{9EA8C1ED-916A-4DE9-8CC7-92C5BA60CE90}" type="parTrans" cxnId="{E25DF354-C1DB-4F41-9754-90AFEAD68FBF}">
      <dgm:prSet/>
      <dgm:spPr/>
      <dgm:t>
        <a:bodyPr/>
        <a:lstStyle/>
        <a:p>
          <a:endParaRPr lang="zh-TW" altLang="en-US"/>
        </a:p>
      </dgm:t>
    </dgm:pt>
    <dgm:pt modelId="{2448A1A7-3F2A-4D01-B255-AE73977F8446}" type="sibTrans" cxnId="{E25DF354-C1DB-4F41-9754-90AFEAD68FBF}">
      <dgm:prSet/>
      <dgm:spPr/>
      <dgm:t>
        <a:bodyPr/>
        <a:lstStyle/>
        <a:p>
          <a:endParaRPr lang="zh-TW" altLang="en-US"/>
        </a:p>
      </dgm:t>
    </dgm:pt>
    <dgm:pt modelId="{E40F7177-5B3E-4F7E-A6BB-21A8C72B6DFD}" type="pres">
      <dgm:prSet presAssocID="{F424EE53-AA05-4458-AADA-9D33C8504214}" presName="diagram" presStyleCnt="0">
        <dgm:presLayoutVars>
          <dgm:chPref val="1"/>
          <dgm:dir/>
          <dgm:animOne val="branch"/>
          <dgm:animLvl val="lvl"/>
          <dgm:resizeHandles val="exact"/>
        </dgm:presLayoutVars>
      </dgm:prSet>
      <dgm:spPr/>
    </dgm:pt>
    <dgm:pt modelId="{39311C35-E77C-467F-8E32-E707D547AD7A}" type="pres">
      <dgm:prSet presAssocID="{6E4D1286-A255-40DA-94EA-EA78A4887A1E}" presName="root1" presStyleCnt="0"/>
      <dgm:spPr/>
    </dgm:pt>
    <dgm:pt modelId="{AF0EFBAC-4889-4223-B742-3AE0451A262F}" type="pres">
      <dgm:prSet presAssocID="{6E4D1286-A255-40DA-94EA-EA78A4887A1E}" presName="LevelOneTextNode" presStyleLbl="node0" presStyleIdx="0" presStyleCnt="1">
        <dgm:presLayoutVars>
          <dgm:chPref val="3"/>
        </dgm:presLayoutVars>
      </dgm:prSet>
      <dgm:spPr/>
    </dgm:pt>
    <dgm:pt modelId="{13567A1B-D4B4-42DF-9ADD-D7FD3E81CB94}" type="pres">
      <dgm:prSet presAssocID="{6E4D1286-A255-40DA-94EA-EA78A4887A1E}" presName="level2hierChild" presStyleCnt="0"/>
      <dgm:spPr/>
    </dgm:pt>
    <dgm:pt modelId="{AC039CB2-9BFE-47BF-8448-26D448AD8DDE}" type="pres">
      <dgm:prSet presAssocID="{3326F552-F7A1-49AB-BF25-4F3B5882DEAD}" presName="conn2-1" presStyleLbl="parChTrans1D2" presStyleIdx="0" presStyleCnt="3"/>
      <dgm:spPr/>
    </dgm:pt>
    <dgm:pt modelId="{06EB1D86-11E8-4D30-934C-0C04AC92271F}" type="pres">
      <dgm:prSet presAssocID="{3326F552-F7A1-49AB-BF25-4F3B5882DEAD}" presName="connTx" presStyleLbl="parChTrans1D2" presStyleIdx="0" presStyleCnt="3"/>
      <dgm:spPr/>
    </dgm:pt>
    <dgm:pt modelId="{636F1713-B980-4D60-92CC-F369F28D3938}" type="pres">
      <dgm:prSet presAssocID="{07534BC5-1578-40A0-B21F-D44F98DB0EE0}" presName="root2" presStyleCnt="0"/>
      <dgm:spPr/>
    </dgm:pt>
    <dgm:pt modelId="{2AE9B345-7314-4353-9108-4D51F0FB97B6}" type="pres">
      <dgm:prSet presAssocID="{07534BC5-1578-40A0-B21F-D44F98DB0EE0}" presName="LevelTwoTextNode" presStyleLbl="node2" presStyleIdx="0" presStyleCnt="3">
        <dgm:presLayoutVars>
          <dgm:chPref val="3"/>
        </dgm:presLayoutVars>
      </dgm:prSet>
      <dgm:spPr/>
    </dgm:pt>
    <dgm:pt modelId="{2961CEAD-A5A8-4A8C-9CCB-2A7F8B42EA0A}" type="pres">
      <dgm:prSet presAssocID="{07534BC5-1578-40A0-B21F-D44F98DB0EE0}" presName="level3hierChild" presStyleCnt="0"/>
      <dgm:spPr/>
    </dgm:pt>
    <dgm:pt modelId="{AE18A10E-6789-4EAC-A991-84A7DE699ECC}" type="pres">
      <dgm:prSet presAssocID="{606B939A-A6AB-43DC-8262-36D676E15679}" presName="conn2-1" presStyleLbl="parChTrans1D2" presStyleIdx="1" presStyleCnt="3"/>
      <dgm:spPr/>
    </dgm:pt>
    <dgm:pt modelId="{1A82E49C-808C-4F74-9C23-441397BE29E2}" type="pres">
      <dgm:prSet presAssocID="{606B939A-A6AB-43DC-8262-36D676E15679}" presName="connTx" presStyleLbl="parChTrans1D2" presStyleIdx="1" presStyleCnt="3"/>
      <dgm:spPr/>
    </dgm:pt>
    <dgm:pt modelId="{F684F90A-7EFF-46B7-B9B7-2A4ECD8B2D5B}" type="pres">
      <dgm:prSet presAssocID="{D4186FE6-E2FE-43E7-A3A2-75B4BD8FEE61}" presName="root2" presStyleCnt="0"/>
      <dgm:spPr/>
    </dgm:pt>
    <dgm:pt modelId="{8282DA1B-0208-4D04-ADCC-3ABDD42A7B6C}" type="pres">
      <dgm:prSet presAssocID="{D4186FE6-E2FE-43E7-A3A2-75B4BD8FEE61}" presName="LevelTwoTextNode" presStyleLbl="node2" presStyleIdx="1" presStyleCnt="3">
        <dgm:presLayoutVars>
          <dgm:chPref val="3"/>
        </dgm:presLayoutVars>
      </dgm:prSet>
      <dgm:spPr/>
    </dgm:pt>
    <dgm:pt modelId="{51028E2F-D972-4DEC-95EC-F07D3B1F2A22}" type="pres">
      <dgm:prSet presAssocID="{D4186FE6-E2FE-43E7-A3A2-75B4BD8FEE61}" presName="level3hierChild" presStyleCnt="0"/>
      <dgm:spPr/>
    </dgm:pt>
    <dgm:pt modelId="{DD52D2FF-801A-4CDD-9FFB-799D9F37CDB0}" type="pres">
      <dgm:prSet presAssocID="{9EA8C1ED-916A-4DE9-8CC7-92C5BA60CE90}" presName="conn2-1" presStyleLbl="parChTrans1D2" presStyleIdx="2" presStyleCnt="3"/>
      <dgm:spPr/>
    </dgm:pt>
    <dgm:pt modelId="{6C4EF060-C8E2-4D10-9675-9E01BE3E9B9F}" type="pres">
      <dgm:prSet presAssocID="{9EA8C1ED-916A-4DE9-8CC7-92C5BA60CE90}" presName="connTx" presStyleLbl="parChTrans1D2" presStyleIdx="2" presStyleCnt="3"/>
      <dgm:spPr/>
    </dgm:pt>
    <dgm:pt modelId="{F40E2453-7326-48B4-B1E8-1632DAE0CEB0}" type="pres">
      <dgm:prSet presAssocID="{8555D04B-C25E-4F23-AF10-17AFC0071326}" presName="root2" presStyleCnt="0"/>
      <dgm:spPr/>
    </dgm:pt>
    <dgm:pt modelId="{880AD8FE-BE96-433A-8C40-23D2FBE0FEC9}" type="pres">
      <dgm:prSet presAssocID="{8555D04B-C25E-4F23-AF10-17AFC0071326}" presName="LevelTwoTextNode" presStyleLbl="node2" presStyleIdx="2" presStyleCnt="3">
        <dgm:presLayoutVars>
          <dgm:chPref val="3"/>
        </dgm:presLayoutVars>
      </dgm:prSet>
      <dgm:spPr/>
    </dgm:pt>
    <dgm:pt modelId="{6A1B7951-5C1A-40DF-8F20-84312DBED6D5}" type="pres">
      <dgm:prSet presAssocID="{8555D04B-C25E-4F23-AF10-17AFC0071326}" presName="level3hierChild" presStyleCnt="0"/>
      <dgm:spPr/>
    </dgm:pt>
  </dgm:ptLst>
  <dgm:cxnLst>
    <dgm:cxn modelId="{285F150B-FA79-4A3A-BA3A-D36F620FB4ED}" srcId="{F424EE53-AA05-4458-AADA-9D33C8504214}" destId="{6E4D1286-A255-40DA-94EA-EA78A4887A1E}" srcOrd="0" destOrd="0" parTransId="{B12FAF95-3E75-45E3-A783-700CC5B17F49}" sibTransId="{59DC3AB6-2820-4212-843E-AAA6FF1DD059}"/>
    <dgm:cxn modelId="{56352E13-7B9E-4556-8BBB-E1418A144876}" type="presOf" srcId="{606B939A-A6AB-43DC-8262-36D676E15679}" destId="{1A82E49C-808C-4F74-9C23-441397BE29E2}" srcOrd="1" destOrd="0" presId="urn:microsoft.com/office/officeart/2005/8/layout/hierarchy2"/>
    <dgm:cxn modelId="{32165E32-6508-4EFA-8F3E-DD174667C693}" type="presOf" srcId="{606B939A-A6AB-43DC-8262-36D676E15679}" destId="{AE18A10E-6789-4EAC-A991-84A7DE699ECC}" srcOrd="0" destOrd="0" presId="urn:microsoft.com/office/officeart/2005/8/layout/hierarchy2"/>
    <dgm:cxn modelId="{27453B62-6D33-4A33-943C-8B200835F8C5}" type="presOf" srcId="{9EA8C1ED-916A-4DE9-8CC7-92C5BA60CE90}" destId="{DD52D2FF-801A-4CDD-9FFB-799D9F37CDB0}" srcOrd="0" destOrd="0" presId="urn:microsoft.com/office/officeart/2005/8/layout/hierarchy2"/>
    <dgm:cxn modelId="{E25DF354-C1DB-4F41-9754-90AFEAD68FBF}" srcId="{6E4D1286-A255-40DA-94EA-EA78A4887A1E}" destId="{8555D04B-C25E-4F23-AF10-17AFC0071326}" srcOrd="2" destOrd="0" parTransId="{9EA8C1ED-916A-4DE9-8CC7-92C5BA60CE90}" sibTransId="{2448A1A7-3F2A-4D01-B255-AE73977F8446}"/>
    <dgm:cxn modelId="{D253627D-DA2E-4647-9C1E-56217406EE8E}" type="presOf" srcId="{8555D04B-C25E-4F23-AF10-17AFC0071326}" destId="{880AD8FE-BE96-433A-8C40-23D2FBE0FEC9}" srcOrd="0" destOrd="0" presId="urn:microsoft.com/office/officeart/2005/8/layout/hierarchy2"/>
    <dgm:cxn modelId="{633F2D7F-6437-4589-9315-A6235F87D6FF}" srcId="{6E4D1286-A255-40DA-94EA-EA78A4887A1E}" destId="{07534BC5-1578-40A0-B21F-D44F98DB0EE0}" srcOrd="0" destOrd="0" parTransId="{3326F552-F7A1-49AB-BF25-4F3B5882DEAD}" sibTransId="{054C75A5-2F37-43B8-B6ED-79AD75ADA14A}"/>
    <dgm:cxn modelId="{E49B3A80-F3CE-459E-9325-1FE2CAB7A287}" type="presOf" srcId="{3326F552-F7A1-49AB-BF25-4F3B5882DEAD}" destId="{AC039CB2-9BFE-47BF-8448-26D448AD8DDE}" srcOrd="0" destOrd="0" presId="urn:microsoft.com/office/officeart/2005/8/layout/hierarchy2"/>
    <dgm:cxn modelId="{65A143A5-5C92-4C04-9011-1D751935C52A}" type="presOf" srcId="{9EA8C1ED-916A-4DE9-8CC7-92C5BA60CE90}" destId="{6C4EF060-C8E2-4D10-9675-9E01BE3E9B9F}" srcOrd="1" destOrd="0" presId="urn:microsoft.com/office/officeart/2005/8/layout/hierarchy2"/>
    <dgm:cxn modelId="{64A77BAE-C69E-4DD5-BAF0-C0D06CF4F094}" srcId="{6E4D1286-A255-40DA-94EA-EA78A4887A1E}" destId="{D4186FE6-E2FE-43E7-A3A2-75B4BD8FEE61}" srcOrd="1" destOrd="0" parTransId="{606B939A-A6AB-43DC-8262-36D676E15679}" sibTransId="{5D70BF63-8EC6-4508-AD99-8FE851BA82EA}"/>
    <dgm:cxn modelId="{F211CDD2-0C92-422E-BC28-20B8CF2A5E5B}" type="presOf" srcId="{D4186FE6-E2FE-43E7-A3A2-75B4BD8FEE61}" destId="{8282DA1B-0208-4D04-ADCC-3ABDD42A7B6C}" srcOrd="0" destOrd="0" presId="urn:microsoft.com/office/officeart/2005/8/layout/hierarchy2"/>
    <dgm:cxn modelId="{3AE75AE0-AAF1-4413-B07B-E3B3FC25260F}" type="presOf" srcId="{3326F552-F7A1-49AB-BF25-4F3B5882DEAD}" destId="{06EB1D86-11E8-4D30-934C-0C04AC92271F}" srcOrd="1" destOrd="0" presId="urn:microsoft.com/office/officeart/2005/8/layout/hierarchy2"/>
    <dgm:cxn modelId="{1C489CE0-D220-458E-BB08-A2798A190970}" type="presOf" srcId="{6E4D1286-A255-40DA-94EA-EA78A4887A1E}" destId="{AF0EFBAC-4889-4223-B742-3AE0451A262F}" srcOrd="0" destOrd="0" presId="urn:microsoft.com/office/officeart/2005/8/layout/hierarchy2"/>
    <dgm:cxn modelId="{8AF540E1-D503-4FCF-B13E-4A165C394C52}" type="presOf" srcId="{F424EE53-AA05-4458-AADA-9D33C8504214}" destId="{E40F7177-5B3E-4F7E-A6BB-21A8C72B6DFD}" srcOrd="0" destOrd="0" presId="urn:microsoft.com/office/officeart/2005/8/layout/hierarchy2"/>
    <dgm:cxn modelId="{5E3695EA-0590-48F5-B2E0-BC183FE4EABB}" type="presOf" srcId="{07534BC5-1578-40A0-B21F-D44F98DB0EE0}" destId="{2AE9B345-7314-4353-9108-4D51F0FB97B6}" srcOrd="0" destOrd="0" presId="urn:microsoft.com/office/officeart/2005/8/layout/hierarchy2"/>
    <dgm:cxn modelId="{EC93C5F6-E9BA-4443-B8A8-55E418B371DB}" type="presParOf" srcId="{E40F7177-5B3E-4F7E-A6BB-21A8C72B6DFD}" destId="{39311C35-E77C-467F-8E32-E707D547AD7A}" srcOrd="0" destOrd="0" presId="urn:microsoft.com/office/officeart/2005/8/layout/hierarchy2"/>
    <dgm:cxn modelId="{2019CC10-8A5A-475D-8854-BBCE11E94EEC}" type="presParOf" srcId="{39311C35-E77C-467F-8E32-E707D547AD7A}" destId="{AF0EFBAC-4889-4223-B742-3AE0451A262F}" srcOrd="0" destOrd="0" presId="urn:microsoft.com/office/officeart/2005/8/layout/hierarchy2"/>
    <dgm:cxn modelId="{532E067B-6A20-4E9B-9D24-49E43861B5FB}" type="presParOf" srcId="{39311C35-E77C-467F-8E32-E707D547AD7A}" destId="{13567A1B-D4B4-42DF-9ADD-D7FD3E81CB94}" srcOrd="1" destOrd="0" presId="urn:microsoft.com/office/officeart/2005/8/layout/hierarchy2"/>
    <dgm:cxn modelId="{04B13D5C-84EA-4F5C-B98F-9E61C7842166}" type="presParOf" srcId="{13567A1B-D4B4-42DF-9ADD-D7FD3E81CB94}" destId="{AC039CB2-9BFE-47BF-8448-26D448AD8DDE}" srcOrd="0" destOrd="0" presId="urn:microsoft.com/office/officeart/2005/8/layout/hierarchy2"/>
    <dgm:cxn modelId="{A588A44E-D0C2-40BB-947E-D92FD00A6D6B}" type="presParOf" srcId="{AC039CB2-9BFE-47BF-8448-26D448AD8DDE}" destId="{06EB1D86-11E8-4D30-934C-0C04AC92271F}" srcOrd="0" destOrd="0" presId="urn:microsoft.com/office/officeart/2005/8/layout/hierarchy2"/>
    <dgm:cxn modelId="{1B542AFB-1596-4EA6-8237-B8624576A9B8}" type="presParOf" srcId="{13567A1B-D4B4-42DF-9ADD-D7FD3E81CB94}" destId="{636F1713-B980-4D60-92CC-F369F28D3938}" srcOrd="1" destOrd="0" presId="urn:microsoft.com/office/officeart/2005/8/layout/hierarchy2"/>
    <dgm:cxn modelId="{DE0C1B33-DFBA-4CA9-9234-C04639FFBE5D}" type="presParOf" srcId="{636F1713-B980-4D60-92CC-F369F28D3938}" destId="{2AE9B345-7314-4353-9108-4D51F0FB97B6}" srcOrd="0" destOrd="0" presId="urn:microsoft.com/office/officeart/2005/8/layout/hierarchy2"/>
    <dgm:cxn modelId="{F4AB2F26-A8DF-4D10-93CB-B332B7BD4778}" type="presParOf" srcId="{636F1713-B980-4D60-92CC-F369F28D3938}" destId="{2961CEAD-A5A8-4A8C-9CCB-2A7F8B42EA0A}" srcOrd="1" destOrd="0" presId="urn:microsoft.com/office/officeart/2005/8/layout/hierarchy2"/>
    <dgm:cxn modelId="{B84DE7F2-EF41-4620-A739-3F058BEBF295}" type="presParOf" srcId="{13567A1B-D4B4-42DF-9ADD-D7FD3E81CB94}" destId="{AE18A10E-6789-4EAC-A991-84A7DE699ECC}" srcOrd="2" destOrd="0" presId="urn:microsoft.com/office/officeart/2005/8/layout/hierarchy2"/>
    <dgm:cxn modelId="{A1E3134E-C4AB-4887-A7B9-EAA025245766}" type="presParOf" srcId="{AE18A10E-6789-4EAC-A991-84A7DE699ECC}" destId="{1A82E49C-808C-4F74-9C23-441397BE29E2}" srcOrd="0" destOrd="0" presId="urn:microsoft.com/office/officeart/2005/8/layout/hierarchy2"/>
    <dgm:cxn modelId="{DBE409DF-AD3E-4044-A36A-0AF48AB58D0A}" type="presParOf" srcId="{13567A1B-D4B4-42DF-9ADD-D7FD3E81CB94}" destId="{F684F90A-7EFF-46B7-B9B7-2A4ECD8B2D5B}" srcOrd="3" destOrd="0" presId="urn:microsoft.com/office/officeart/2005/8/layout/hierarchy2"/>
    <dgm:cxn modelId="{86DAD8E1-3915-40A4-8925-4B45887C2CE4}" type="presParOf" srcId="{F684F90A-7EFF-46B7-B9B7-2A4ECD8B2D5B}" destId="{8282DA1B-0208-4D04-ADCC-3ABDD42A7B6C}" srcOrd="0" destOrd="0" presId="urn:microsoft.com/office/officeart/2005/8/layout/hierarchy2"/>
    <dgm:cxn modelId="{33249B27-2FA4-4192-85E9-D1FADC2AC916}" type="presParOf" srcId="{F684F90A-7EFF-46B7-B9B7-2A4ECD8B2D5B}" destId="{51028E2F-D972-4DEC-95EC-F07D3B1F2A22}" srcOrd="1" destOrd="0" presId="urn:microsoft.com/office/officeart/2005/8/layout/hierarchy2"/>
    <dgm:cxn modelId="{FB685020-4858-4245-A33B-7885675206E1}" type="presParOf" srcId="{13567A1B-D4B4-42DF-9ADD-D7FD3E81CB94}" destId="{DD52D2FF-801A-4CDD-9FFB-799D9F37CDB0}" srcOrd="4" destOrd="0" presId="urn:microsoft.com/office/officeart/2005/8/layout/hierarchy2"/>
    <dgm:cxn modelId="{CAD5E910-686F-438B-A725-EEE6D5698297}" type="presParOf" srcId="{DD52D2FF-801A-4CDD-9FFB-799D9F37CDB0}" destId="{6C4EF060-C8E2-4D10-9675-9E01BE3E9B9F}" srcOrd="0" destOrd="0" presId="urn:microsoft.com/office/officeart/2005/8/layout/hierarchy2"/>
    <dgm:cxn modelId="{8D6AF68A-8814-4BC5-8B8D-560D5C9FCE27}" type="presParOf" srcId="{13567A1B-D4B4-42DF-9ADD-D7FD3E81CB94}" destId="{F40E2453-7326-48B4-B1E8-1632DAE0CEB0}" srcOrd="5" destOrd="0" presId="urn:microsoft.com/office/officeart/2005/8/layout/hierarchy2"/>
    <dgm:cxn modelId="{1D1E0E0F-678E-4787-A73B-E79840FD09F3}" type="presParOf" srcId="{F40E2453-7326-48B4-B1E8-1632DAE0CEB0}" destId="{880AD8FE-BE96-433A-8C40-23D2FBE0FEC9}" srcOrd="0" destOrd="0" presId="urn:microsoft.com/office/officeart/2005/8/layout/hierarchy2"/>
    <dgm:cxn modelId="{11D3D202-D1BF-403E-8444-B9EFFB1892A6}" type="presParOf" srcId="{F40E2453-7326-48B4-B1E8-1632DAE0CEB0}" destId="{6A1B7951-5C1A-40DF-8F20-84312DBED6D5}"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2757D9-E685-4B28-94A1-2105BF26E238}" type="doc">
      <dgm:prSet loTypeId="urn:microsoft.com/office/officeart/2005/8/layout/radial1" loCatId="relationship" qsTypeId="urn:microsoft.com/office/officeart/2005/8/quickstyle/simple2" qsCatId="simple" csTypeId="urn:microsoft.com/office/officeart/2005/8/colors/colorful1" csCatId="colorful" phldr="1"/>
      <dgm:spPr/>
      <dgm:t>
        <a:bodyPr/>
        <a:lstStyle/>
        <a:p>
          <a:endParaRPr lang="zh-TW" altLang="en-US"/>
        </a:p>
      </dgm:t>
    </dgm:pt>
    <dgm:pt modelId="{B0C56E7B-48DC-43CD-8452-D2649F400AC0}">
      <dgm:prSet phldrT="[文字]"/>
      <dgm:spPr/>
      <dgm:t>
        <a:bodyPr/>
        <a:lstStyle/>
        <a:p>
          <a:r>
            <a:rPr lang="zh-TW" altLang="en-US" dirty="0">
              <a:latin typeface="標楷體" panose="03000509000000000000" pitchFamily="65" charset="-120"/>
              <a:ea typeface="標楷體" panose="03000509000000000000" pitchFamily="65" charset="-120"/>
            </a:rPr>
            <a:t>規劃工具</a:t>
          </a:r>
        </a:p>
      </dgm:t>
    </dgm:pt>
    <dgm:pt modelId="{3C25E8CC-0003-4B4C-98D1-97E4E141D452}" type="parTrans" cxnId="{03ECCA74-00B6-4C38-B8D3-0A49EB8D8385}">
      <dgm:prSet/>
      <dgm:spPr/>
      <dgm:t>
        <a:bodyPr/>
        <a:lstStyle/>
        <a:p>
          <a:endParaRPr lang="zh-TW" altLang="en-US"/>
        </a:p>
      </dgm:t>
    </dgm:pt>
    <dgm:pt modelId="{41C026D7-AA82-4C6F-8391-2D7339C40AF4}" type="sibTrans" cxnId="{03ECCA74-00B6-4C38-B8D3-0A49EB8D8385}">
      <dgm:prSet/>
      <dgm:spPr/>
      <dgm:t>
        <a:bodyPr/>
        <a:lstStyle/>
        <a:p>
          <a:endParaRPr lang="zh-TW" altLang="en-US"/>
        </a:p>
      </dgm:t>
    </dgm:pt>
    <dgm:pt modelId="{8EC1E7F2-5A14-4F9A-8997-3212E7DF507B}">
      <dgm:prSet phldrT="[文字]"/>
      <dgm:spPr/>
      <dgm:t>
        <a:bodyPr/>
        <a:lstStyle/>
        <a:p>
          <a:r>
            <a:rPr lang="zh-TW" altLang="en-US" dirty="0">
              <a:latin typeface="標楷體" panose="03000509000000000000" pitchFamily="65" charset="-120"/>
              <a:ea typeface="標楷體" panose="03000509000000000000" pitchFamily="65" charset="-120"/>
            </a:rPr>
            <a:t>閉鎖性公司</a:t>
          </a:r>
        </a:p>
      </dgm:t>
    </dgm:pt>
    <dgm:pt modelId="{A8570822-C30E-449C-B8D9-31CD132970E4}" type="parTrans" cxnId="{31B465C5-2AE9-434A-9890-DBBECA21C0B9}">
      <dgm:prSet/>
      <dgm:spPr/>
      <dgm:t>
        <a:bodyPr/>
        <a:lstStyle/>
        <a:p>
          <a:endParaRPr lang="zh-TW" altLang="en-US">
            <a:latin typeface="標楷體" panose="03000509000000000000" pitchFamily="65" charset="-120"/>
            <a:ea typeface="標楷體" panose="03000509000000000000" pitchFamily="65" charset="-120"/>
          </a:endParaRPr>
        </a:p>
      </dgm:t>
    </dgm:pt>
    <dgm:pt modelId="{7B858DA8-019C-47FC-B5CA-BC4CECFE3F85}" type="sibTrans" cxnId="{31B465C5-2AE9-434A-9890-DBBECA21C0B9}">
      <dgm:prSet/>
      <dgm:spPr/>
      <dgm:t>
        <a:bodyPr/>
        <a:lstStyle/>
        <a:p>
          <a:endParaRPr lang="zh-TW" altLang="en-US"/>
        </a:p>
      </dgm:t>
    </dgm:pt>
    <dgm:pt modelId="{2A88624F-486C-41D5-A4FF-1C7B0CCA317A}">
      <dgm:prSet phldrT="[文字]"/>
      <dgm:spPr/>
      <dgm:t>
        <a:bodyPr/>
        <a:lstStyle/>
        <a:p>
          <a:r>
            <a:rPr lang="zh-TW" altLang="en-US" dirty="0">
              <a:latin typeface="標楷體" panose="03000509000000000000" pitchFamily="65" charset="-120"/>
              <a:ea typeface="標楷體" panose="03000509000000000000" pitchFamily="65" charset="-120"/>
            </a:rPr>
            <a:t>保險</a:t>
          </a:r>
        </a:p>
      </dgm:t>
    </dgm:pt>
    <dgm:pt modelId="{6F2DD55C-96D1-4A11-8C39-B712FEED3AD1}" type="parTrans" cxnId="{3F90FF34-FB7A-43B4-8CDB-12930D1C8440}">
      <dgm:prSet/>
      <dgm:spPr/>
      <dgm:t>
        <a:bodyPr/>
        <a:lstStyle/>
        <a:p>
          <a:endParaRPr lang="zh-TW" altLang="en-US">
            <a:latin typeface="標楷體" panose="03000509000000000000" pitchFamily="65" charset="-120"/>
            <a:ea typeface="標楷體" panose="03000509000000000000" pitchFamily="65" charset="-120"/>
          </a:endParaRPr>
        </a:p>
      </dgm:t>
    </dgm:pt>
    <dgm:pt modelId="{EFFD5AA9-14B4-4FD1-9104-77DA6E28F158}" type="sibTrans" cxnId="{3F90FF34-FB7A-43B4-8CDB-12930D1C8440}">
      <dgm:prSet/>
      <dgm:spPr/>
      <dgm:t>
        <a:bodyPr/>
        <a:lstStyle/>
        <a:p>
          <a:endParaRPr lang="zh-TW" altLang="en-US"/>
        </a:p>
      </dgm:t>
    </dgm:pt>
    <dgm:pt modelId="{87B41A52-7E4D-48EE-B4CD-B65A6B2DB675}">
      <dgm:prSet phldrT="[文字]"/>
      <dgm:spPr/>
      <dgm:t>
        <a:bodyPr/>
        <a:lstStyle/>
        <a:p>
          <a:r>
            <a:rPr lang="zh-TW" altLang="en-US" dirty="0">
              <a:latin typeface="標楷體" panose="03000509000000000000" pitchFamily="65" charset="-120"/>
              <a:ea typeface="標楷體" panose="03000509000000000000" pitchFamily="65" charset="-120"/>
            </a:rPr>
            <a:t>贈與</a:t>
          </a:r>
        </a:p>
      </dgm:t>
    </dgm:pt>
    <dgm:pt modelId="{BF187EE8-082F-4988-981F-8EAC5A55F808}" type="parTrans" cxnId="{5B267E08-0249-455C-8CA2-DAB1E659AF2D}">
      <dgm:prSet/>
      <dgm:spPr/>
      <dgm:t>
        <a:bodyPr/>
        <a:lstStyle/>
        <a:p>
          <a:endParaRPr lang="zh-TW" altLang="en-US">
            <a:latin typeface="標楷體" panose="03000509000000000000" pitchFamily="65" charset="-120"/>
            <a:ea typeface="標楷體" panose="03000509000000000000" pitchFamily="65" charset="-120"/>
          </a:endParaRPr>
        </a:p>
      </dgm:t>
    </dgm:pt>
    <dgm:pt modelId="{15451167-4B09-4C1C-9825-62B59EF945AD}" type="sibTrans" cxnId="{5B267E08-0249-455C-8CA2-DAB1E659AF2D}">
      <dgm:prSet/>
      <dgm:spPr/>
      <dgm:t>
        <a:bodyPr/>
        <a:lstStyle/>
        <a:p>
          <a:endParaRPr lang="zh-TW" altLang="en-US"/>
        </a:p>
      </dgm:t>
    </dgm:pt>
    <dgm:pt modelId="{9CD16A58-36CB-49C6-B076-947D39D40F25}">
      <dgm:prSet phldrT="[文字]"/>
      <dgm:spPr/>
      <dgm:t>
        <a:bodyPr/>
        <a:lstStyle/>
        <a:p>
          <a:r>
            <a:rPr lang="zh-TW" altLang="en-US" dirty="0">
              <a:latin typeface="標楷體" panose="03000509000000000000" pitchFamily="65" charset="-120"/>
              <a:ea typeface="標楷體" panose="03000509000000000000" pitchFamily="65" charset="-120"/>
            </a:rPr>
            <a:t>遺囑</a:t>
          </a:r>
        </a:p>
      </dgm:t>
    </dgm:pt>
    <dgm:pt modelId="{86DD3D5E-3E78-484D-A152-68B11388BF19}" type="parTrans" cxnId="{0E06F6C4-AD7A-46F5-A1E0-4DF3B1F027AF}">
      <dgm:prSet/>
      <dgm:spPr/>
      <dgm:t>
        <a:bodyPr/>
        <a:lstStyle/>
        <a:p>
          <a:endParaRPr lang="zh-TW" altLang="en-US">
            <a:latin typeface="標楷體" panose="03000509000000000000" pitchFamily="65" charset="-120"/>
            <a:ea typeface="標楷體" panose="03000509000000000000" pitchFamily="65" charset="-120"/>
          </a:endParaRPr>
        </a:p>
      </dgm:t>
    </dgm:pt>
    <dgm:pt modelId="{AE8E0C08-A13A-4A95-9669-4E64C5C9DA1E}" type="sibTrans" cxnId="{0E06F6C4-AD7A-46F5-A1E0-4DF3B1F027AF}">
      <dgm:prSet/>
      <dgm:spPr/>
      <dgm:t>
        <a:bodyPr/>
        <a:lstStyle/>
        <a:p>
          <a:endParaRPr lang="zh-TW" altLang="en-US"/>
        </a:p>
      </dgm:t>
    </dgm:pt>
    <dgm:pt modelId="{3A2D80DB-A3AC-4624-A45A-1792E8DE0647}">
      <dgm:prSet/>
      <dgm:spPr/>
      <dgm:t>
        <a:bodyPr/>
        <a:lstStyle/>
        <a:p>
          <a:r>
            <a:rPr lang="zh-TW" altLang="en-US" dirty="0">
              <a:latin typeface="標楷體" panose="03000509000000000000" pitchFamily="65" charset="-120"/>
              <a:ea typeface="標楷體" panose="03000509000000000000" pitchFamily="65" charset="-120"/>
            </a:rPr>
            <a:t>婚前契約</a:t>
          </a:r>
        </a:p>
      </dgm:t>
    </dgm:pt>
    <dgm:pt modelId="{3215DC4D-0FD9-42D3-8051-7A9CBE221619}" type="parTrans" cxnId="{B65E0A8C-FE88-47A1-B550-279026AA732A}">
      <dgm:prSet/>
      <dgm:spPr/>
      <dgm:t>
        <a:bodyPr/>
        <a:lstStyle/>
        <a:p>
          <a:endParaRPr lang="zh-TW" altLang="en-US">
            <a:latin typeface="標楷體" panose="03000509000000000000" pitchFamily="65" charset="-120"/>
            <a:ea typeface="標楷體" panose="03000509000000000000" pitchFamily="65" charset="-120"/>
          </a:endParaRPr>
        </a:p>
      </dgm:t>
    </dgm:pt>
    <dgm:pt modelId="{4A4DE1A6-96AA-444A-B063-EFBDF22CA860}" type="sibTrans" cxnId="{B65E0A8C-FE88-47A1-B550-279026AA732A}">
      <dgm:prSet/>
      <dgm:spPr/>
      <dgm:t>
        <a:bodyPr/>
        <a:lstStyle/>
        <a:p>
          <a:endParaRPr lang="zh-TW" altLang="en-US"/>
        </a:p>
      </dgm:t>
    </dgm:pt>
    <dgm:pt modelId="{1A28447B-5DD2-4A88-8050-84BBE33A17DD}">
      <dgm:prSet/>
      <dgm:spPr/>
      <dgm:t>
        <a:bodyPr/>
        <a:lstStyle/>
        <a:p>
          <a:r>
            <a:rPr lang="zh-TW" altLang="en-US" dirty="0">
              <a:latin typeface="標楷體" panose="03000509000000000000" pitchFamily="65" charset="-120"/>
              <a:ea typeface="標楷體" panose="03000509000000000000" pitchFamily="65" charset="-120"/>
            </a:rPr>
            <a:t>夫妻財產制</a:t>
          </a:r>
        </a:p>
      </dgm:t>
    </dgm:pt>
    <dgm:pt modelId="{60C0D6E2-7F37-4FB9-A0FF-D08CFE5FE3A2}" type="parTrans" cxnId="{E0B1E1AC-3E2F-467A-9DDC-B14B58370449}">
      <dgm:prSet/>
      <dgm:spPr/>
      <dgm:t>
        <a:bodyPr/>
        <a:lstStyle/>
        <a:p>
          <a:endParaRPr lang="zh-TW" altLang="en-US">
            <a:latin typeface="標楷體" panose="03000509000000000000" pitchFamily="65" charset="-120"/>
            <a:ea typeface="標楷體" panose="03000509000000000000" pitchFamily="65" charset="-120"/>
          </a:endParaRPr>
        </a:p>
      </dgm:t>
    </dgm:pt>
    <dgm:pt modelId="{DD7392BD-ECBA-435C-AD4B-AD9EA0F52333}" type="sibTrans" cxnId="{E0B1E1AC-3E2F-467A-9DDC-B14B58370449}">
      <dgm:prSet/>
      <dgm:spPr/>
      <dgm:t>
        <a:bodyPr/>
        <a:lstStyle/>
        <a:p>
          <a:endParaRPr lang="zh-TW" altLang="en-US"/>
        </a:p>
      </dgm:t>
    </dgm:pt>
    <dgm:pt modelId="{E4D2A9BF-8AFD-4291-BC7D-3A8C62A703D8}">
      <dgm:prSet/>
      <dgm:spPr/>
      <dgm:t>
        <a:bodyPr/>
        <a:lstStyle/>
        <a:p>
          <a:r>
            <a:rPr lang="zh-TW" altLang="en-US" dirty="0">
              <a:latin typeface="標楷體" panose="03000509000000000000" pitchFamily="65" charset="-120"/>
              <a:ea typeface="標楷體" panose="03000509000000000000" pitchFamily="65" charset="-120"/>
            </a:rPr>
            <a:t>法定或意定監護</a:t>
          </a:r>
        </a:p>
      </dgm:t>
    </dgm:pt>
    <dgm:pt modelId="{20D8BEDE-E553-4951-A052-1F13AF7DBC55}" type="parTrans" cxnId="{827CF4F5-A55E-4F14-B542-F9AE002A31CF}">
      <dgm:prSet/>
      <dgm:spPr/>
      <dgm:t>
        <a:bodyPr/>
        <a:lstStyle/>
        <a:p>
          <a:endParaRPr lang="zh-TW" altLang="en-US">
            <a:latin typeface="標楷體" panose="03000509000000000000" pitchFamily="65" charset="-120"/>
            <a:ea typeface="標楷體" panose="03000509000000000000" pitchFamily="65" charset="-120"/>
          </a:endParaRPr>
        </a:p>
      </dgm:t>
    </dgm:pt>
    <dgm:pt modelId="{846776E1-5E4D-4D41-8D63-C21BE5E9CCA9}" type="sibTrans" cxnId="{827CF4F5-A55E-4F14-B542-F9AE002A31CF}">
      <dgm:prSet/>
      <dgm:spPr/>
      <dgm:t>
        <a:bodyPr/>
        <a:lstStyle/>
        <a:p>
          <a:endParaRPr lang="zh-TW" altLang="en-US"/>
        </a:p>
      </dgm:t>
    </dgm:pt>
    <dgm:pt modelId="{26EF7108-7F15-4CA7-B118-0A89C2BC792F}">
      <dgm:prSet/>
      <dgm:spPr/>
      <dgm:t>
        <a:bodyPr/>
        <a:lstStyle/>
        <a:p>
          <a:r>
            <a:rPr lang="zh-TW" altLang="en-US" dirty="0">
              <a:latin typeface="標楷體" panose="03000509000000000000" pitchFamily="65" charset="-120"/>
              <a:ea typeface="標楷體" panose="03000509000000000000" pitchFamily="65" charset="-120"/>
            </a:rPr>
            <a:t>信託</a:t>
          </a:r>
        </a:p>
      </dgm:t>
    </dgm:pt>
    <dgm:pt modelId="{DBDF36E8-80D5-4DA8-9519-7E105773F132}" type="parTrans" cxnId="{7BB5E303-65EB-498E-A849-8B0DA653BBFD}">
      <dgm:prSet/>
      <dgm:spPr/>
      <dgm:t>
        <a:bodyPr/>
        <a:lstStyle/>
        <a:p>
          <a:endParaRPr lang="zh-TW" altLang="en-US">
            <a:latin typeface="標楷體" panose="03000509000000000000" pitchFamily="65" charset="-120"/>
            <a:ea typeface="標楷體" panose="03000509000000000000" pitchFamily="65" charset="-120"/>
          </a:endParaRPr>
        </a:p>
      </dgm:t>
    </dgm:pt>
    <dgm:pt modelId="{AF150A99-333A-4524-AED5-810DF5590C9F}" type="sibTrans" cxnId="{7BB5E303-65EB-498E-A849-8B0DA653BBFD}">
      <dgm:prSet/>
      <dgm:spPr/>
      <dgm:t>
        <a:bodyPr/>
        <a:lstStyle/>
        <a:p>
          <a:endParaRPr lang="zh-TW" altLang="en-US"/>
        </a:p>
      </dgm:t>
    </dgm:pt>
    <dgm:pt modelId="{EC62529C-2B0A-44FB-A032-3E1A1DDE8509}">
      <dgm:prSet/>
      <dgm:spPr/>
      <dgm:t>
        <a:bodyPr/>
        <a:lstStyle/>
        <a:p>
          <a:r>
            <a:rPr lang="zh-TW" altLang="en-US" dirty="0">
              <a:latin typeface="標楷體" panose="03000509000000000000" pitchFamily="65" charset="-120"/>
              <a:ea typeface="標楷體" panose="03000509000000000000" pitchFamily="65" charset="-120"/>
            </a:rPr>
            <a:t>家族憲章</a:t>
          </a:r>
        </a:p>
      </dgm:t>
    </dgm:pt>
    <dgm:pt modelId="{759393CF-1613-4FBF-BAA9-5EB6479D1814}" type="parTrans" cxnId="{5951208D-9445-4A6E-9774-51185583D501}">
      <dgm:prSet/>
      <dgm:spPr/>
      <dgm:t>
        <a:bodyPr/>
        <a:lstStyle/>
        <a:p>
          <a:endParaRPr lang="zh-TW" altLang="en-US">
            <a:latin typeface="標楷體" panose="03000509000000000000" pitchFamily="65" charset="-120"/>
            <a:ea typeface="標楷體" panose="03000509000000000000" pitchFamily="65" charset="-120"/>
          </a:endParaRPr>
        </a:p>
      </dgm:t>
    </dgm:pt>
    <dgm:pt modelId="{C089727E-091E-4D0F-AAF7-980996AADA5E}" type="sibTrans" cxnId="{5951208D-9445-4A6E-9774-51185583D501}">
      <dgm:prSet/>
      <dgm:spPr/>
      <dgm:t>
        <a:bodyPr/>
        <a:lstStyle/>
        <a:p>
          <a:endParaRPr lang="zh-TW" altLang="en-US"/>
        </a:p>
      </dgm:t>
    </dgm:pt>
    <dgm:pt modelId="{503A7B3B-4210-4B70-BB4B-B1342A8CE86E}" type="pres">
      <dgm:prSet presAssocID="{DE2757D9-E685-4B28-94A1-2105BF26E238}" presName="cycle" presStyleCnt="0">
        <dgm:presLayoutVars>
          <dgm:chMax val="1"/>
          <dgm:dir/>
          <dgm:animLvl val="ctr"/>
          <dgm:resizeHandles val="exact"/>
        </dgm:presLayoutVars>
      </dgm:prSet>
      <dgm:spPr/>
    </dgm:pt>
    <dgm:pt modelId="{55E4B79E-24EF-4828-9002-71B4716359DF}" type="pres">
      <dgm:prSet presAssocID="{B0C56E7B-48DC-43CD-8452-D2649F400AC0}" presName="centerShape" presStyleLbl="node0" presStyleIdx="0" presStyleCnt="1"/>
      <dgm:spPr/>
    </dgm:pt>
    <dgm:pt modelId="{664552D5-4654-4F5F-B704-E78E5886C9C4}" type="pres">
      <dgm:prSet presAssocID="{A8570822-C30E-449C-B8D9-31CD132970E4}" presName="Name9" presStyleLbl="parChTrans1D2" presStyleIdx="0" presStyleCnt="9"/>
      <dgm:spPr/>
    </dgm:pt>
    <dgm:pt modelId="{BB020ED2-C623-4333-BE5C-AD30FA8E7AE8}" type="pres">
      <dgm:prSet presAssocID="{A8570822-C30E-449C-B8D9-31CD132970E4}" presName="connTx" presStyleLbl="parChTrans1D2" presStyleIdx="0" presStyleCnt="9"/>
      <dgm:spPr/>
    </dgm:pt>
    <dgm:pt modelId="{A6651558-BDDA-4389-AA33-B3E655A1DB43}" type="pres">
      <dgm:prSet presAssocID="{8EC1E7F2-5A14-4F9A-8997-3212E7DF507B}" presName="node" presStyleLbl="node1" presStyleIdx="0" presStyleCnt="9">
        <dgm:presLayoutVars>
          <dgm:bulletEnabled val="1"/>
        </dgm:presLayoutVars>
      </dgm:prSet>
      <dgm:spPr/>
    </dgm:pt>
    <dgm:pt modelId="{9308E774-F8A9-4259-91E8-84344C4D10B2}" type="pres">
      <dgm:prSet presAssocID="{6F2DD55C-96D1-4A11-8C39-B712FEED3AD1}" presName="Name9" presStyleLbl="parChTrans1D2" presStyleIdx="1" presStyleCnt="9"/>
      <dgm:spPr/>
    </dgm:pt>
    <dgm:pt modelId="{78AC3986-4487-4ED1-85E0-F7014CD1B585}" type="pres">
      <dgm:prSet presAssocID="{6F2DD55C-96D1-4A11-8C39-B712FEED3AD1}" presName="connTx" presStyleLbl="parChTrans1D2" presStyleIdx="1" presStyleCnt="9"/>
      <dgm:spPr/>
    </dgm:pt>
    <dgm:pt modelId="{C2F72AC1-7C67-4C91-8574-5434DAB76C65}" type="pres">
      <dgm:prSet presAssocID="{2A88624F-486C-41D5-A4FF-1C7B0CCA317A}" presName="node" presStyleLbl="node1" presStyleIdx="1" presStyleCnt="9">
        <dgm:presLayoutVars>
          <dgm:bulletEnabled val="1"/>
        </dgm:presLayoutVars>
      </dgm:prSet>
      <dgm:spPr/>
    </dgm:pt>
    <dgm:pt modelId="{AB15354E-468E-4E59-8C15-DB3A705367AC}" type="pres">
      <dgm:prSet presAssocID="{BF187EE8-082F-4988-981F-8EAC5A55F808}" presName="Name9" presStyleLbl="parChTrans1D2" presStyleIdx="2" presStyleCnt="9"/>
      <dgm:spPr/>
    </dgm:pt>
    <dgm:pt modelId="{0DF2D89C-BD91-4BDF-8D73-0ED542B688AC}" type="pres">
      <dgm:prSet presAssocID="{BF187EE8-082F-4988-981F-8EAC5A55F808}" presName="connTx" presStyleLbl="parChTrans1D2" presStyleIdx="2" presStyleCnt="9"/>
      <dgm:spPr/>
    </dgm:pt>
    <dgm:pt modelId="{33294BF8-EB6A-4C75-9A96-4FBB416B0B5A}" type="pres">
      <dgm:prSet presAssocID="{87B41A52-7E4D-48EE-B4CD-B65A6B2DB675}" presName="node" presStyleLbl="node1" presStyleIdx="2" presStyleCnt="9">
        <dgm:presLayoutVars>
          <dgm:bulletEnabled val="1"/>
        </dgm:presLayoutVars>
      </dgm:prSet>
      <dgm:spPr/>
    </dgm:pt>
    <dgm:pt modelId="{11C66780-5B04-4507-B941-4B5367275A5D}" type="pres">
      <dgm:prSet presAssocID="{86DD3D5E-3E78-484D-A152-68B11388BF19}" presName="Name9" presStyleLbl="parChTrans1D2" presStyleIdx="3" presStyleCnt="9"/>
      <dgm:spPr/>
    </dgm:pt>
    <dgm:pt modelId="{D8E147C5-F693-41BD-AC78-28E4B4F2B257}" type="pres">
      <dgm:prSet presAssocID="{86DD3D5E-3E78-484D-A152-68B11388BF19}" presName="connTx" presStyleLbl="parChTrans1D2" presStyleIdx="3" presStyleCnt="9"/>
      <dgm:spPr/>
    </dgm:pt>
    <dgm:pt modelId="{257F8439-198B-4BF4-9D08-20C9DEB5DB6F}" type="pres">
      <dgm:prSet presAssocID="{9CD16A58-36CB-49C6-B076-947D39D40F25}" presName="node" presStyleLbl="node1" presStyleIdx="3" presStyleCnt="9">
        <dgm:presLayoutVars>
          <dgm:bulletEnabled val="1"/>
        </dgm:presLayoutVars>
      </dgm:prSet>
      <dgm:spPr/>
    </dgm:pt>
    <dgm:pt modelId="{C9E32146-B5A4-4722-B955-54A166972376}" type="pres">
      <dgm:prSet presAssocID="{3215DC4D-0FD9-42D3-8051-7A9CBE221619}" presName="Name9" presStyleLbl="parChTrans1D2" presStyleIdx="4" presStyleCnt="9"/>
      <dgm:spPr/>
    </dgm:pt>
    <dgm:pt modelId="{4827CF1F-10BB-4FDE-A2E7-DA5576BEEDE1}" type="pres">
      <dgm:prSet presAssocID="{3215DC4D-0FD9-42D3-8051-7A9CBE221619}" presName="connTx" presStyleLbl="parChTrans1D2" presStyleIdx="4" presStyleCnt="9"/>
      <dgm:spPr/>
    </dgm:pt>
    <dgm:pt modelId="{4E6F83D5-0F2E-49BC-8309-FBA3CEDAFE92}" type="pres">
      <dgm:prSet presAssocID="{3A2D80DB-A3AC-4624-A45A-1792E8DE0647}" presName="node" presStyleLbl="node1" presStyleIdx="4" presStyleCnt="9">
        <dgm:presLayoutVars>
          <dgm:bulletEnabled val="1"/>
        </dgm:presLayoutVars>
      </dgm:prSet>
      <dgm:spPr/>
    </dgm:pt>
    <dgm:pt modelId="{D0100993-E2C5-4537-99BA-026231D17C92}" type="pres">
      <dgm:prSet presAssocID="{60C0D6E2-7F37-4FB9-A0FF-D08CFE5FE3A2}" presName="Name9" presStyleLbl="parChTrans1D2" presStyleIdx="5" presStyleCnt="9"/>
      <dgm:spPr/>
    </dgm:pt>
    <dgm:pt modelId="{E55B55C1-55D0-4D8F-9ECB-F5B297DF5B45}" type="pres">
      <dgm:prSet presAssocID="{60C0D6E2-7F37-4FB9-A0FF-D08CFE5FE3A2}" presName="connTx" presStyleLbl="parChTrans1D2" presStyleIdx="5" presStyleCnt="9"/>
      <dgm:spPr/>
    </dgm:pt>
    <dgm:pt modelId="{49EDA2A8-D4A2-409E-BBE0-3F901F0566DB}" type="pres">
      <dgm:prSet presAssocID="{1A28447B-5DD2-4A88-8050-84BBE33A17DD}" presName="node" presStyleLbl="node1" presStyleIdx="5" presStyleCnt="9">
        <dgm:presLayoutVars>
          <dgm:bulletEnabled val="1"/>
        </dgm:presLayoutVars>
      </dgm:prSet>
      <dgm:spPr/>
    </dgm:pt>
    <dgm:pt modelId="{7CD872FB-BEB7-4B9A-A87C-667B8CD80B5A}" type="pres">
      <dgm:prSet presAssocID="{20D8BEDE-E553-4951-A052-1F13AF7DBC55}" presName="Name9" presStyleLbl="parChTrans1D2" presStyleIdx="6" presStyleCnt="9"/>
      <dgm:spPr/>
    </dgm:pt>
    <dgm:pt modelId="{F25E9CEE-6EA5-4559-B7A3-4CB18006DEEB}" type="pres">
      <dgm:prSet presAssocID="{20D8BEDE-E553-4951-A052-1F13AF7DBC55}" presName="connTx" presStyleLbl="parChTrans1D2" presStyleIdx="6" presStyleCnt="9"/>
      <dgm:spPr/>
    </dgm:pt>
    <dgm:pt modelId="{C2592F8C-C2A7-4ED4-97A3-1BBFDC8B0B04}" type="pres">
      <dgm:prSet presAssocID="{E4D2A9BF-8AFD-4291-BC7D-3A8C62A703D8}" presName="node" presStyleLbl="node1" presStyleIdx="6" presStyleCnt="9">
        <dgm:presLayoutVars>
          <dgm:bulletEnabled val="1"/>
        </dgm:presLayoutVars>
      </dgm:prSet>
      <dgm:spPr/>
    </dgm:pt>
    <dgm:pt modelId="{76E274C6-DCA9-43DE-8C4C-B551892FA0B5}" type="pres">
      <dgm:prSet presAssocID="{DBDF36E8-80D5-4DA8-9519-7E105773F132}" presName="Name9" presStyleLbl="parChTrans1D2" presStyleIdx="7" presStyleCnt="9"/>
      <dgm:spPr/>
    </dgm:pt>
    <dgm:pt modelId="{2F7C2EE6-6F66-45BF-9A3F-C9C3EEDD1D19}" type="pres">
      <dgm:prSet presAssocID="{DBDF36E8-80D5-4DA8-9519-7E105773F132}" presName="connTx" presStyleLbl="parChTrans1D2" presStyleIdx="7" presStyleCnt="9"/>
      <dgm:spPr/>
    </dgm:pt>
    <dgm:pt modelId="{7AE62754-9384-4399-8071-00E135F027EF}" type="pres">
      <dgm:prSet presAssocID="{26EF7108-7F15-4CA7-B118-0A89C2BC792F}" presName="node" presStyleLbl="node1" presStyleIdx="7" presStyleCnt="9">
        <dgm:presLayoutVars>
          <dgm:bulletEnabled val="1"/>
        </dgm:presLayoutVars>
      </dgm:prSet>
      <dgm:spPr/>
    </dgm:pt>
    <dgm:pt modelId="{3BFE9473-C17B-4A1E-94EB-D7F202D994B3}" type="pres">
      <dgm:prSet presAssocID="{759393CF-1613-4FBF-BAA9-5EB6479D1814}" presName="Name9" presStyleLbl="parChTrans1D2" presStyleIdx="8" presStyleCnt="9"/>
      <dgm:spPr/>
    </dgm:pt>
    <dgm:pt modelId="{4872CA4E-4355-462E-9A57-A640EF2E6A66}" type="pres">
      <dgm:prSet presAssocID="{759393CF-1613-4FBF-BAA9-5EB6479D1814}" presName="connTx" presStyleLbl="parChTrans1D2" presStyleIdx="8" presStyleCnt="9"/>
      <dgm:spPr/>
    </dgm:pt>
    <dgm:pt modelId="{6CE70626-24D1-4518-861E-655885AA66FC}" type="pres">
      <dgm:prSet presAssocID="{EC62529C-2B0A-44FB-A032-3E1A1DDE8509}" presName="node" presStyleLbl="node1" presStyleIdx="8" presStyleCnt="9">
        <dgm:presLayoutVars>
          <dgm:bulletEnabled val="1"/>
        </dgm:presLayoutVars>
      </dgm:prSet>
      <dgm:spPr/>
    </dgm:pt>
  </dgm:ptLst>
  <dgm:cxnLst>
    <dgm:cxn modelId="{5F1B9A01-6560-47EB-ABD3-41054C8073C1}" type="presOf" srcId="{BF187EE8-082F-4988-981F-8EAC5A55F808}" destId="{AB15354E-468E-4E59-8C15-DB3A705367AC}" srcOrd="0" destOrd="0" presId="urn:microsoft.com/office/officeart/2005/8/layout/radial1"/>
    <dgm:cxn modelId="{99E1C401-2C47-4A3A-8129-90ADE8CB60F4}" type="presOf" srcId="{20D8BEDE-E553-4951-A052-1F13AF7DBC55}" destId="{F25E9CEE-6EA5-4559-B7A3-4CB18006DEEB}" srcOrd="1" destOrd="0" presId="urn:microsoft.com/office/officeart/2005/8/layout/radial1"/>
    <dgm:cxn modelId="{7BB5E303-65EB-498E-A849-8B0DA653BBFD}" srcId="{B0C56E7B-48DC-43CD-8452-D2649F400AC0}" destId="{26EF7108-7F15-4CA7-B118-0A89C2BC792F}" srcOrd="7" destOrd="0" parTransId="{DBDF36E8-80D5-4DA8-9519-7E105773F132}" sibTransId="{AF150A99-333A-4524-AED5-810DF5590C9F}"/>
    <dgm:cxn modelId="{5B267E08-0249-455C-8CA2-DAB1E659AF2D}" srcId="{B0C56E7B-48DC-43CD-8452-D2649F400AC0}" destId="{87B41A52-7E4D-48EE-B4CD-B65A6B2DB675}" srcOrd="2" destOrd="0" parTransId="{BF187EE8-082F-4988-981F-8EAC5A55F808}" sibTransId="{15451167-4B09-4C1C-9825-62B59EF945AD}"/>
    <dgm:cxn modelId="{9E4AD21C-90B2-45D8-9195-0781D6942073}" type="presOf" srcId="{60C0D6E2-7F37-4FB9-A0FF-D08CFE5FE3A2}" destId="{E55B55C1-55D0-4D8F-9ECB-F5B297DF5B45}" srcOrd="1" destOrd="0" presId="urn:microsoft.com/office/officeart/2005/8/layout/radial1"/>
    <dgm:cxn modelId="{3F90FF34-FB7A-43B4-8CDB-12930D1C8440}" srcId="{B0C56E7B-48DC-43CD-8452-D2649F400AC0}" destId="{2A88624F-486C-41D5-A4FF-1C7B0CCA317A}" srcOrd="1" destOrd="0" parTransId="{6F2DD55C-96D1-4A11-8C39-B712FEED3AD1}" sibTransId="{EFFD5AA9-14B4-4FD1-9104-77DA6E28F158}"/>
    <dgm:cxn modelId="{8D3B3936-B776-452B-97BA-E812CAA4DA99}" type="presOf" srcId="{2A88624F-486C-41D5-A4FF-1C7B0CCA317A}" destId="{C2F72AC1-7C67-4C91-8574-5434DAB76C65}" srcOrd="0" destOrd="0" presId="urn:microsoft.com/office/officeart/2005/8/layout/radial1"/>
    <dgm:cxn modelId="{C2C0A63E-EB19-474F-9485-856A926C57EE}" type="presOf" srcId="{B0C56E7B-48DC-43CD-8452-D2649F400AC0}" destId="{55E4B79E-24EF-4828-9002-71B4716359DF}" srcOrd="0" destOrd="0" presId="urn:microsoft.com/office/officeart/2005/8/layout/radial1"/>
    <dgm:cxn modelId="{682BB843-3EE7-46FA-AE7B-CAAB12AE3414}" type="presOf" srcId="{60C0D6E2-7F37-4FB9-A0FF-D08CFE5FE3A2}" destId="{D0100993-E2C5-4537-99BA-026231D17C92}" srcOrd="0" destOrd="0" presId="urn:microsoft.com/office/officeart/2005/8/layout/radial1"/>
    <dgm:cxn modelId="{AC0D876D-B90B-40C5-BF3A-C582A0810D85}" type="presOf" srcId="{DBDF36E8-80D5-4DA8-9519-7E105773F132}" destId="{76E274C6-DCA9-43DE-8C4C-B551892FA0B5}" srcOrd="0" destOrd="0" presId="urn:microsoft.com/office/officeart/2005/8/layout/radial1"/>
    <dgm:cxn modelId="{C603C071-D3B1-44B9-99CF-74436A29A481}" type="presOf" srcId="{3215DC4D-0FD9-42D3-8051-7A9CBE221619}" destId="{4827CF1F-10BB-4FDE-A2E7-DA5576BEEDE1}" srcOrd="1" destOrd="0" presId="urn:microsoft.com/office/officeart/2005/8/layout/radial1"/>
    <dgm:cxn modelId="{1146D852-4259-445B-95F4-466790954ED8}" type="presOf" srcId="{1A28447B-5DD2-4A88-8050-84BBE33A17DD}" destId="{49EDA2A8-D4A2-409E-BBE0-3F901F0566DB}" srcOrd="0" destOrd="0" presId="urn:microsoft.com/office/officeart/2005/8/layout/radial1"/>
    <dgm:cxn modelId="{6916FF52-57E6-4794-9468-AC0293CA1FA3}" type="presOf" srcId="{759393CF-1613-4FBF-BAA9-5EB6479D1814}" destId="{3BFE9473-C17B-4A1E-94EB-D7F202D994B3}" srcOrd="0" destOrd="0" presId="urn:microsoft.com/office/officeart/2005/8/layout/radial1"/>
    <dgm:cxn modelId="{2CEE7174-0754-49F2-9234-25F24E1979CF}" type="presOf" srcId="{86DD3D5E-3E78-484D-A152-68B11388BF19}" destId="{D8E147C5-F693-41BD-AC78-28E4B4F2B257}" srcOrd="1" destOrd="0" presId="urn:microsoft.com/office/officeart/2005/8/layout/radial1"/>
    <dgm:cxn modelId="{4F7B9B74-7C0C-45ED-857C-650BBF907CBF}" type="presOf" srcId="{3215DC4D-0FD9-42D3-8051-7A9CBE221619}" destId="{C9E32146-B5A4-4722-B955-54A166972376}" srcOrd="0" destOrd="0" presId="urn:microsoft.com/office/officeart/2005/8/layout/radial1"/>
    <dgm:cxn modelId="{03ECCA74-00B6-4C38-B8D3-0A49EB8D8385}" srcId="{DE2757D9-E685-4B28-94A1-2105BF26E238}" destId="{B0C56E7B-48DC-43CD-8452-D2649F400AC0}" srcOrd="0" destOrd="0" parTransId="{3C25E8CC-0003-4B4C-98D1-97E4E141D452}" sibTransId="{41C026D7-AA82-4C6F-8391-2D7339C40AF4}"/>
    <dgm:cxn modelId="{12BDA083-CFCC-458B-93A0-3B6F28C652E8}" type="presOf" srcId="{6F2DD55C-96D1-4A11-8C39-B712FEED3AD1}" destId="{78AC3986-4487-4ED1-85E0-F7014CD1B585}" srcOrd="1" destOrd="0" presId="urn:microsoft.com/office/officeart/2005/8/layout/radial1"/>
    <dgm:cxn modelId="{9CDAB984-159B-4AEB-B87C-C9CDA0210531}" type="presOf" srcId="{8EC1E7F2-5A14-4F9A-8997-3212E7DF507B}" destId="{A6651558-BDDA-4389-AA33-B3E655A1DB43}" srcOrd="0" destOrd="0" presId="urn:microsoft.com/office/officeart/2005/8/layout/radial1"/>
    <dgm:cxn modelId="{151D4888-25A5-462A-8310-7B79D7BBEA20}" type="presOf" srcId="{86DD3D5E-3E78-484D-A152-68B11388BF19}" destId="{11C66780-5B04-4507-B941-4B5367275A5D}" srcOrd="0" destOrd="0" presId="urn:microsoft.com/office/officeart/2005/8/layout/radial1"/>
    <dgm:cxn modelId="{B65E0A8C-FE88-47A1-B550-279026AA732A}" srcId="{B0C56E7B-48DC-43CD-8452-D2649F400AC0}" destId="{3A2D80DB-A3AC-4624-A45A-1792E8DE0647}" srcOrd="4" destOrd="0" parTransId="{3215DC4D-0FD9-42D3-8051-7A9CBE221619}" sibTransId="{4A4DE1A6-96AA-444A-B063-EFBDF22CA860}"/>
    <dgm:cxn modelId="{5951208D-9445-4A6E-9774-51185583D501}" srcId="{B0C56E7B-48DC-43CD-8452-D2649F400AC0}" destId="{EC62529C-2B0A-44FB-A032-3E1A1DDE8509}" srcOrd="8" destOrd="0" parTransId="{759393CF-1613-4FBF-BAA9-5EB6479D1814}" sibTransId="{C089727E-091E-4D0F-AAF7-980996AADA5E}"/>
    <dgm:cxn modelId="{2600628E-7FC3-4DBD-A530-C6D455C2ED3C}" type="presOf" srcId="{A8570822-C30E-449C-B8D9-31CD132970E4}" destId="{BB020ED2-C623-4333-BE5C-AD30FA8E7AE8}" srcOrd="1" destOrd="0" presId="urn:microsoft.com/office/officeart/2005/8/layout/radial1"/>
    <dgm:cxn modelId="{E0B1E1AC-3E2F-467A-9DDC-B14B58370449}" srcId="{B0C56E7B-48DC-43CD-8452-D2649F400AC0}" destId="{1A28447B-5DD2-4A88-8050-84BBE33A17DD}" srcOrd="5" destOrd="0" parTransId="{60C0D6E2-7F37-4FB9-A0FF-D08CFE5FE3A2}" sibTransId="{DD7392BD-ECBA-435C-AD4B-AD9EA0F52333}"/>
    <dgm:cxn modelId="{CE2537B5-4E30-4933-9A28-370A6C811992}" type="presOf" srcId="{759393CF-1613-4FBF-BAA9-5EB6479D1814}" destId="{4872CA4E-4355-462E-9A57-A640EF2E6A66}" srcOrd="1" destOrd="0" presId="urn:microsoft.com/office/officeart/2005/8/layout/radial1"/>
    <dgm:cxn modelId="{26FB20B8-EF32-47EE-AF1D-8F78865786C6}" type="presOf" srcId="{26EF7108-7F15-4CA7-B118-0A89C2BC792F}" destId="{7AE62754-9384-4399-8071-00E135F027EF}" srcOrd="0" destOrd="0" presId="urn:microsoft.com/office/officeart/2005/8/layout/radial1"/>
    <dgm:cxn modelId="{16EB0EBD-E0A5-4443-BDCD-F3CE605052FA}" type="presOf" srcId="{20D8BEDE-E553-4951-A052-1F13AF7DBC55}" destId="{7CD872FB-BEB7-4B9A-A87C-667B8CD80B5A}" srcOrd="0" destOrd="0" presId="urn:microsoft.com/office/officeart/2005/8/layout/radial1"/>
    <dgm:cxn modelId="{6B9824BD-79C1-427F-81D0-9DDB05D2B2BA}" type="presOf" srcId="{9CD16A58-36CB-49C6-B076-947D39D40F25}" destId="{257F8439-198B-4BF4-9D08-20C9DEB5DB6F}" srcOrd="0" destOrd="0" presId="urn:microsoft.com/office/officeart/2005/8/layout/radial1"/>
    <dgm:cxn modelId="{D31542BF-3BCC-431B-A724-4FD8815BC7B6}" type="presOf" srcId="{E4D2A9BF-8AFD-4291-BC7D-3A8C62A703D8}" destId="{C2592F8C-C2A7-4ED4-97A3-1BBFDC8B0B04}" srcOrd="0" destOrd="0" presId="urn:microsoft.com/office/officeart/2005/8/layout/radial1"/>
    <dgm:cxn modelId="{0E06F6C4-AD7A-46F5-A1E0-4DF3B1F027AF}" srcId="{B0C56E7B-48DC-43CD-8452-D2649F400AC0}" destId="{9CD16A58-36CB-49C6-B076-947D39D40F25}" srcOrd="3" destOrd="0" parTransId="{86DD3D5E-3E78-484D-A152-68B11388BF19}" sibTransId="{AE8E0C08-A13A-4A95-9669-4E64C5C9DA1E}"/>
    <dgm:cxn modelId="{31B465C5-2AE9-434A-9890-DBBECA21C0B9}" srcId="{B0C56E7B-48DC-43CD-8452-D2649F400AC0}" destId="{8EC1E7F2-5A14-4F9A-8997-3212E7DF507B}" srcOrd="0" destOrd="0" parTransId="{A8570822-C30E-449C-B8D9-31CD132970E4}" sibTransId="{7B858DA8-019C-47FC-B5CA-BC4CECFE3F85}"/>
    <dgm:cxn modelId="{6A70EAC5-E9B9-4568-9588-EADB9583763D}" type="presOf" srcId="{EC62529C-2B0A-44FB-A032-3E1A1DDE8509}" destId="{6CE70626-24D1-4518-861E-655885AA66FC}" srcOrd="0" destOrd="0" presId="urn:microsoft.com/office/officeart/2005/8/layout/radial1"/>
    <dgm:cxn modelId="{DF3669C8-001D-416C-8019-B55F72E659A0}" type="presOf" srcId="{87B41A52-7E4D-48EE-B4CD-B65A6B2DB675}" destId="{33294BF8-EB6A-4C75-9A96-4FBB416B0B5A}" srcOrd="0" destOrd="0" presId="urn:microsoft.com/office/officeart/2005/8/layout/radial1"/>
    <dgm:cxn modelId="{833543CA-349D-4736-B179-2664A622E30A}" type="presOf" srcId="{DBDF36E8-80D5-4DA8-9519-7E105773F132}" destId="{2F7C2EE6-6F66-45BF-9A3F-C9C3EEDD1D19}" srcOrd="1" destOrd="0" presId="urn:microsoft.com/office/officeart/2005/8/layout/radial1"/>
    <dgm:cxn modelId="{ADDFFFCA-4010-44E4-839D-DA4211AF1A4E}" type="presOf" srcId="{BF187EE8-082F-4988-981F-8EAC5A55F808}" destId="{0DF2D89C-BD91-4BDF-8D73-0ED542B688AC}" srcOrd="1" destOrd="0" presId="urn:microsoft.com/office/officeart/2005/8/layout/radial1"/>
    <dgm:cxn modelId="{C0198BDA-ECE7-4619-8777-4A14A7487FFF}" type="presOf" srcId="{3A2D80DB-A3AC-4624-A45A-1792E8DE0647}" destId="{4E6F83D5-0F2E-49BC-8309-FBA3CEDAFE92}" srcOrd="0" destOrd="0" presId="urn:microsoft.com/office/officeart/2005/8/layout/radial1"/>
    <dgm:cxn modelId="{292D78E0-7233-4369-BF56-228F35F5DD84}" type="presOf" srcId="{6F2DD55C-96D1-4A11-8C39-B712FEED3AD1}" destId="{9308E774-F8A9-4259-91E8-84344C4D10B2}" srcOrd="0" destOrd="0" presId="urn:microsoft.com/office/officeart/2005/8/layout/radial1"/>
    <dgm:cxn modelId="{E52853E8-A33D-4C81-8244-08FFBB1FF4F8}" type="presOf" srcId="{A8570822-C30E-449C-B8D9-31CD132970E4}" destId="{664552D5-4654-4F5F-B704-E78E5886C9C4}" srcOrd="0" destOrd="0" presId="urn:microsoft.com/office/officeart/2005/8/layout/radial1"/>
    <dgm:cxn modelId="{3727B4F5-B9FE-4180-833B-A5FAC242FB21}" type="presOf" srcId="{DE2757D9-E685-4B28-94A1-2105BF26E238}" destId="{503A7B3B-4210-4B70-BB4B-B1342A8CE86E}" srcOrd="0" destOrd="0" presId="urn:microsoft.com/office/officeart/2005/8/layout/radial1"/>
    <dgm:cxn modelId="{827CF4F5-A55E-4F14-B542-F9AE002A31CF}" srcId="{B0C56E7B-48DC-43CD-8452-D2649F400AC0}" destId="{E4D2A9BF-8AFD-4291-BC7D-3A8C62A703D8}" srcOrd="6" destOrd="0" parTransId="{20D8BEDE-E553-4951-A052-1F13AF7DBC55}" sibTransId="{846776E1-5E4D-4D41-8D63-C21BE5E9CCA9}"/>
    <dgm:cxn modelId="{5E323DD2-1B4E-4F90-A1AB-285FE5216003}" type="presParOf" srcId="{503A7B3B-4210-4B70-BB4B-B1342A8CE86E}" destId="{55E4B79E-24EF-4828-9002-71B4716359DF}" srcOrd="0" destOrd="0" presId="urn:microsoft.com/office/officeart/2005/8/layout/radial1"/>
    <dgm:cxn modelId="{7AE290A8-E73D-4B51-8295-3C18F02D56B9}" type="presParOf" srcId="{503A7B3B-4210-4B70-BB4B-B1342A8CE86E}" destId="{664552D5-4654-4F5F-B704-E78E5886C9C4}" srcOrd="1" destOrd="0" presId="urn:microsoft.com/office/officeart/2005/8/layout/radial1"/>
    <dgm:cxn modelId="{A4BA8552-4186-4709-8FBF-B577FC6DB9BE}" type="presParOf" srcId="{664552D5-4654-4F5F-B704-E78E5886C9C4}" destId="{BB020ED2-C623-4333-BE5C-AD30FA8E7AE8}" srcOrd="0" destOrd="0" presId="urn:microsoft.com/office/officeart/2005/8/layout/radial1"/>
    <dgm:cxn modelId="{DDEEE0BA-6400-4E6D-B1D1-14C3194A7A4E}" type="presParOf" srcId="{503A7B3B-4210-4B70-BB4B-B1342A8CE86E}" destId="{A6651558-BDDA-4389-AA33-B3E655A1DB43}" srcOrd="2" destOrd="0" presId="urn:microsoft.com/office/officeart/2005/8/layout/radial1"/>
    <dgm:cxn modelId="{7816806D-FD88-4337-808F-70994570B813}" type="presParOf" srcId="{503A7B3B-4210-4B70-BB4B-B1342A8CE86E}" destId="{9308E774-F8A9-4259-91E8-84344C4D10B2}" srcOrd="3" destOrd="0" presId="urn:microsoft.com/office/officeart/2005/8/layout/radial1"/>
    <dgm:cxn modelId="{47B13911-6C64-480E-8161-798C6425E423}" type="presParOf" srcId="{9308E774-F8A9-4259-91E8-84344C4D10B2}" destId="{78AC3986-4487-4ED1-85E0-F7014CD1B585}" srcOrd="0" destOrd="0" presId="urn:microsoft.com/office/officeart/2005/8/layout/radial1"/>
    <dgm:cxn modelId="{A83D4BD0-6B76-4A9F-8606-075C2857CC91}" type="presParOf" srcId="{503A7B3B-4210-4B70-BB4B-B1342A8CE86E}" destId="{C2F72AC1-7C67-4C91-8574-5434DAB76C65}" srcOrd="4" destOrd="0" presId="urn:microsoft.com/office/officeart/2005/8/layout/radial1"/>
    <dgm:cxn modelId="{A0F57D9D-62C1-491A-91C3-861772D66324}" type="presParOf" srcId="{503A7B3B-4210-4B70-BB4B-B1342A8CE86E}" destId="{AB15354E-468E-4E59-8C15-DB3A705367AC}" srcOrd="5" destOrd="0" presId="urn:microsoft.com/office/officeart/2005/8/layout/radial1"/>
    <dgm:cxn modelId="{8817CCA8-E721-4180-AF9E-A23ED4128D54}" type="presParOf" srcId="{AB15354E-468E-4E59-8C15-DB3A705367AC}" destId="{0DF2D89C-BD91-4BDF-8D73-0ED542B688AC}" srcOrd="0" destOrd="0" presId="urn:microsoft.com/office/officeart/2005/8/layout/radial1"/>
    <dgm:cxn modelId="{3EA6E143-B9D1-43CF-8649-73C05B53B395}" type="presParOf" srcId="{503A7B3B-4210-4B70-BB4B-B1342A8CE86E}" destId="{33294BF8-EB6A-4C75-9A96-4FBB416B0B5A}" srcOrd="6" destOrd="0" presId="urn:microsoft.com/office/officeart/2005/8/layout/radial1"/>
    <dgm:cxn modelId="{F4A0FD3F-497D-47DF-A0F1-D0A9FC16091D}" type="presParOf" srcId="{503A7B3B-4210-4B70-BB4B-B1342A8CE86E}" destId="{11C66780-5B04-4507-B941-4B5367275A5D}" srcOrd="7" destOrd="0" presId="urn:microsoft.com/office/officeart/2005/8/layout/radial1"/>
    <dgm:cxn modelId="{F53C56ED-9FDD-4166-A5FD-BAB19928017F}" type="presParOf" srcId="{11C66780-5B04-4507-B941-4B5367275A5D}" destId="{D8E147C5-F693-41BD-AC78-28E4B4F2B257}" srcOrd="0" destOrd="0" presId="urn:microsoft.com/office/officeart/2005/8/layout/radial1"/>
    <dgm:cxn modelId="{5DEA8279-CBFF-4A47-B103-4ED82B995879}" type="presParOf" srcId="{503A7B3B-4210-4B70-BB4B-B1342A8CE86E}" destId="{257F8439-198B-4BF4-9D08-20C9DEB5DB6F}" srcOrd="8" destOrd="0" presId="urn:microsoft.com/office/officeart/2005/8/layout/radial1"/>
    <dgm:cxn modelId="{14305D1F-0180-46B6-9680-3679834B03A0}" type="presParOf" srcId="{503A7B3B-4210-4B70-BB4B-B1342A8CE86E}" destId="{C9E32146-B5A4-4722-B955-54A166972376}" srcOrd="9" destOrd="0" presId="urn:microsoft.com/office/officeart/2005/8/layout/radial1"/>
    <dgm:cxn modelId="{EF96E16F-981D-4EBD-8F0F-828F5F344A07}" type="presParOf" srcId="{C9E32146-B5A4-4722-B955-54A166972376}" destId="{4827CF1F-10BB-4FDE-A2E7-DA5576BEEDE1}" srcOrd="0" destOrd="0" presId="urn:microsoft.com/office/officeart/2005/8/layout/radial1"/>
    <dgm:cxn modelId="{DF0928AF-7194-49F3-B066-50ADEBAEF3D4}" type="presParOf" srcId="{503A7B3B-4210-4B70-BB4B-B1342A8CE86E}" destId="{4E6F83D5-0F2E-49BC-8309-FBA3CEDAFE92}" srcOrd="10" destOrd="0" presId="urn:microsoft.com/office/officeart/2005/8/layout/radial1"/>
    <dgm:cxn modelId="{8E91A987-205E-4BBC-9C23-C2791C7C5E51}" type="presParOf" srcId="{503A7B3B-4210-4B70-BB4B-B1342A8CE86E}" destId="{D0100993-E2C5-4537-99BA-026231D17C92}" srcOrd="11" destOrd="0" presId="urn:microsoft.com/office/officeart/2005/8/layout/radial1"/>
    <dgm:cxn modelId="{6BEE2251-F082-46BB-B3D8-889132D79AC3}" type="presParOf" srcId="{D0100993-E2C5-4537-99BA-026231D17C92}" destId="{E55B55C1-55D0-4D8F-9ECB-F5B297DF5B45}" srcOrd="0" destOrd="0" presId="urn:microsoft.com/office/officeart/2005/8/layout/radial1"/>
    <dgm:cxn modelId="{C2726482-E91F-4CD2-A7E6-C0F0146C294A}" type="presParOf" srcId="{503A7B3B-4210-4B70-BB4B-B1342A8CE86E}" destId="{49EDA2A8-D4A2-409E-BBE0-3F901F0566DB}" srcOrd="12" destOrd="0" presId="urn:microsoft.com/office/officeart/2005/8/layout/radial1"/>
    <dgm:cxn modelId="{12119353-A321-43B2-B722-221C84A97FEF}" type="presParOf" srcId="{503A7B3B-4210-4B70-BB4B-B1342A8CE86E}" destId="{7CD872FB-BEB7-4B9A-A87C-667B8CD80B5A}" srcOrd="13" destOrd="0" presId="urn:microsoft.com/office/officeart/2005/8/layout/radial1"/>
    <dgm:cxn modelId="{6E2A1465-6B38-41C1-836D-7CAA9182B794}" type="presParOf" srcId="{7CD872FB-BEB7-4B9A-A87C-667B8CD80B5A}" destId="{F25E9CEE-6EA5-4559-B7A3-4CB18006DEEB}" srcOrd="0" destOrd="0" presId="urn:microsoft.com/office/officeart/2005/8/layout/radial1"/>
    <dgm:cxn modelId="{5D14AD9C-526B-4852-91E0-D2C6572F61B6}" type="presParOf" srcId="{503A7B3B-4210-4B70-BB4B-B1342A8CE86E}" destId="{C2592F8C-C2A7-4ED4-97A3-1BBFDC8B0B04}" srcOrd="14" destOrd="0" presId="urn:microsoft.com/office/officeart/2005/8/layout/radial1"/>
    <dgm:cxn modelId="{942FA437-628A-4FA8-8333-4679D5334A57}" type="presParOf" srcId="{503A7B3B-4210-4B70-BB4B-B1342A8CE86E}" destId="{76E274C6-DCA9-43DE-8C4C-B551892FA0B5}" srcOrd="15" destOrd="0" presId="urn:microsoft.com/office/officeart/2005/8/layout/radial1"/>
    <dgm:cxn modelId="{B6D43609-7ECB-46D1-B17C-5ABEC714611F}" type="presParOf" srcId="{76E274C6-DCA9-43DE-8C4C-B551892FA0B5}" destId="{2F7C2EE6-6F66-45BF-9A3F-C9C3EEDD1D19}" srcOrd="0" destOrd="0" presId="urn:microsoft.com/office/officeart/2005/8/layout/radial1"/>
    <dgm:cxn modelId="{62EED38D-879B-4546-BAEF-06C804E0D23F}" type="presParOf" srcId="{503A7B3B-4210-4B70-BB4B-B1342A8CE86E}" destId="{7AE62754-9384-4399-8071-00E135F027EF}" srcOrd="16" destOrd="0" presId="urn:microsoft.com/office/officeart/2005/8/layout/radial1"/>
    <dgm:cxn modelId="{3C8D4916-5B7B-4737-A43F-5A3B04CBF408}" type="presParOf" srcId="{503A7B3B-4210-4B70-BB4B-B1342A8CE86E}" destId="{3BFE9473-C17B-4A1E-94EB-D7F202D994B3}" srcOrd="17" destOrd="0" presId="urn:microsoft.com/office/officeart/2005/8/layout/radial1"/>
    <dgm:cxn modelId="{9318DFA7-813D-48F3-A0A4-BD97E5339A28}" type="presParOf" srcId="{3BFE9473-C17B-4A1E-94EB-D7F202D994B3}" destId="{4872CA4E-4355-462E-9A57-A640EF2E6A66}" srcOrd="0" destOrd="0" presId="urn:microsoft.com/office/officeart/2005/8/layout/radial1"/>
    <dgm:cxn modelId="{229A5206-FC45-413A-8844-79AF1E3E8B16}" type="presParOf" srcId="{503A7B3B-4210-4B70-BB4B-B1342A8CE86E}" destId="{6CE70626-24D1-4518-861E-655885AA66FC}" srcOrd="1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293C05-CA08-4D6E-A472-007F428EDEF7}"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zh-TW" altLang="en-US"/>
        </a:p>
      </dgm:t>
    </dgm:pt>
    <dgm:pt modelId="{76AAF42A-5E2F-4730-9BE1-E86CE09FC06D}">
      <dgm:prSet phldrT="[文字]"/>
      <dgm:spPr/>
      <dgm:t>
        <a:bodyPr/>
        <a:lstStyle/>
        <a:p>
          <a:r>
            <a:rPr lang="zh-TW" dirty="0">
              <a:latin typeface="Times New Roman" panose="02020603050405020304" pitchFamily="18" charset="0"/>
              <a:ea typeface="標楷體" panose="03000509000000000000" pitchFamily="65" charset="-120"/>
              <a:cs typeface="Times New Roman" panose="02020603050405020304" pitchFamily="18" charset="0"/>
            </a:rPr>
            <a:t>遺囑知識的普及</a:t>
          </a:r>
          <a:endParaRPr lang="zh-TW" altLang="en-US" dirty="0">
            <a:latin typeface="標楷體" panose="03000509000000000000" pitchFamily="65" charset="-120"/>
            <a:ea typeface="標楷體" panose="03000509000000000000" pitchFamily="65" charset="-120"/>
          </a:endParaRPr>
        </a:p>
      </dgm:t>
    </dgm:pt>
    <dgm:pt modelId="{26D61E94-A7C7-49C2-AFDA-812904B9B476}" type="parTrans" cxnId="{6C5F6B6F-1DD8-4372-B68B-7E5FAD27BA31}">
      <dgm:prSet/>
      <dgm:spPr/>
      <dgm:t>
        <a:bodyPr/>
        <a:lstStyle/>
        <a:p>
          <a:endParaRPr lang="zh-TW" altLang="en-US"/>
        </a:p>
      </dgm:t>
    </dgm:pt>
    <dgm:pt modelId="{A3A01FC9-2245-42DE-A789-D0E8921F13DA}" type="sibTrans" cxnId="{6C5F6B6F-1DD8-4372-B68B-7E5FAD27BA31}">
      <dgm:prSet/>
      <dgm:spPr/>
      <dgm:t>
        <a:bodyPr/>
        <a:lstStyle/>
        <a:p>
          <a:endParaRPr lang="zh-TW" altLang="en-US"/>
        </a:p>
      </dgm:t>
    </dgm:pt>
    <dgm:pt modelId="{6951838B-513F-4A05-9F73-47981D2B5CBB}">
      <dgm:prSet/>
      <dgm:spPr/>
      <dgm:t>
        <a:bodyPr/>
        <a:lstStyle/>
        <a:p>
          <a:r>
            <a:rPr lang="zh-TW" dirty="0">
              <a:latin typeface="Times New Roman" panose="02020603050405020304" pitchFamily="18" charset="0"/>
              <a:ea typeface="標楷體" panose="03000509000000000000" pitchFamily="65" charset="-120"/>
              <a:cs typeface="Times New Roman" panose="02020603050405020304" pitchFamily="18" charset="0"/>
            </a:rPr>
            <a:t>遺囑價值的高價化</a:t>
          </a:r>
          <a:endParaRPr lang="zh-TW" altLang="en-US" dirty="0"/>
        </a:p>
      </dgm:t>
    </dgm:pt>
    <dgm:pt modelId="{44D1E225-67BC-4EE5-94BC-2405B0FA7EDE}" type="parTrans" cxnId="{8488F4EF-EDEA-4DAB-A3D1-2F4C6EC23DFE}">
      <dgm:prSet/>
      <dgm:spPr/>
      <dgm:t>
        <a:bodyPr/>
        <a:lstStyle/>
        <a:p>
          <a:endParaRPr lang="zh-TW" altLang="en-US"/>
        </a:p>
      </dgm:t>
    </dgm:pt>
    <dgm:pt modelId="{17335638-AF48-43E1-9981-FA0389049124}" type="sibTrans" cxnId="{8488F4EF-EDEA-4DAB-A3D1-2F4C6EC23DFE}">
      <dgm:prSet/>
      <dgm:spPr/>
      <dgm:t>
        <a:bodyPr/>
        <a:lstStyle/>
        <a:p>
          <a:endParaRPr lang="zh-TW" altLang="en-US"/>
        </a:p>
      </dgm:t>
    </dgm:pt>
    <dgm:pt modelId="{4CAA3F4C-BB9D-4172-8671-125CA26F55A8}">
      <dgm:prSet/>
      <dgm:spPr/>
      <dgm:t>
        <a:bodyPr/>
        <a:lstStyle/>
        <a:p>
          <a:r>
            <a:rPr lang="zh-TW" dirty="0">
              <a:latin typeface="Times New Roman" panose="02020603050405020304" pitchFamily="18" charset="0"/>
              <a:ea typeface="標楷體" panose="03000509000000000000" pitchFamily="65" charset="-120"/>
              <a:cs typeface="Times New Roman" panose="02020603050405020304" pitchFamily="18" charset="0"/>
            </a:rPr>
            <a:t>遺產稅的對策問題</a:t>
          </a:r>
          <a:endParaRPr lang="zh-TW" altLang="en-US" dirty="0"/>
        </a:p>
      </dgm:t>
    </dgm:pt>
    <dgm:pt modelId="{A7CDFA95-5DE3-4338-A5C6-FDE1D548BFCC}" type="parTrans" cxnId="{B454B625-8352-47C8-851B-E8207DF1B081}">
      <dgm:prSet/>
      <dgm:spPr/>
      <dgm:t>
        <a:bodyPr/>
        <a:lstStyle/>
        <a:p>
          <a:endParaRPr lang="zh-TW" altLang="en-US"/>
        </a:p>
      </dgm:t>
    </dgm:pt>
    <dgm:pt modelId="{09D7F22C-6873-4261-835C-13F2BF8F79C6}" type="sibTrans" cxnId="{B454B625-8352-47C8-851B-E8207DF1B081}">
      <dgm:prSet/>
      <dgm:spPr/>
      <dgm:t>
        <a:bodyPr/>
        <a:lstStyle/>
        <a:p>
          <a:endParaRPr lang="zh-TW" altLang="en-US"/>
        </a:p>
      </dgm:t>
    </dgm:pt>
    <dgm:pt modelId="{CF40A902-E562-4F59-9CDD-AFE793009035}">
      <dgm:prSet/>
      <dgm:spPr/>
      <dgm:t>
        <a:bodyPr/>
        <a:lstStyle/>
        <a:p>
          <a:r>
            <a:rPr lang="zh-TW" dirty="0">
              <a:latin typeface="Times New Roman" panose="02020603050405020304" pitchFamily="18" charset="0"/>
              <a:ea typeface="標楷體" panose="03000509000000000000" pitchFamily="65" charset="-120"/>
              <a:cs typeface="Times New Roman" panose="02020603050405020304" pitchFamily="18" charset="0"/>
            </a:rPr>
            <a:t>預防遺產分割的紛爭</a:t>
          </a:r>
          <a:endParaRPr lang="zh-TW" altLang="en-US" dirty="0"/>
        </a:p>
      </dgm:t>
    </dgm:pt>
    <dgm:pt modelId="{E08017BF-FE4A-488C-A1C5-C8FD7A4844E4}" type="parTrans" cxnId="{88A0D52A-2189-4F90-8339-B5F2E113F0BD}">
      <dgm:prSet/>
      <dgm:spPr/>
      <dgm:t>
        <a:bodyPr/>
        <a:lstStyle/>
        <a:p>
          <a:endParaRPr lang="zh-TW" altLang="en-US"/>
        </a:p>
      </dgm:t>
    </dgm:pt>
    <dgm:pt modelId="{2B53849E-94D1-4332-9ECD-A3695E1DC955}" type="sibTrans" cxnId="{88A0D52A-2189-4F90-8339-B5F2E113F0BD}">
      <dgm:prSet/>
      <dgm:spPr/>
      <dgm:t>
        <a:bodyPr/>
        <a:lstStyle/>
        <a:p>
          <a:endParaRPr lang="zh-TW" altLang="en-US"/>
        </a:p>
      </dgm:t>
    </dgm:pt>
    <dgm:pt modelId="{9A47C4D8-7429-40EF-8C43-E93039158195}" type="pres">
      <dgm:prSet presAssocID="{CF293C05-CA08-4D6E-A472-007F428EDEF7}" presName="matrix" presStyleCnt="0">
        <dgm:presLayoutVars>
          <dgm:chMax val="1"/>
          <dgm:dir/>
          <dgm:resizeHandles val="exact"/>
        </dgm:presLayoutVars>
      </dgm:prSet>
      <dgm:spPr/>
    </dgm:pt>
    <dgm:pt modelId="{F9D4F3C9-A867-42B2-8C2B-4ECF38C889F2}" type="pres">
      <dgm:prSet presAssocID="{CF293C05-CA08-4D6E-A472-007F428EDEF7}" presName="diamond" presStyleLbl="bgShp" presStyleIdx="0" presStyleCnt="1" custLinFactNeighborX="-714" custLinFactNeighborY="-1429"/>
      <dgm:spPr/>
    </dgm:pt>
    <dgm:pt modelId="{51D4DD41-2FC7-486C-85E5-86B9E5305FC2}" type="pres">
      <dgm:prSet presAssocID="{CF293C05-CA08-4D6E-A472-007F428EDEF7}" presName="quad1" presStyleLbl="node1" presStyleIdx="0" presStyleCnt="4">
        <dgm:presLayoutVars>
          <dgm:chMax val="0"/>
          <dgm:chPref val="0"/>
          <dgm:bulletEnabled val="1"/>
        </dgm:presLayoutVars>
      </dgm:prSet>
      <dgm:spPr/>
    </dgm:pt>
    <dgm:pt modelId="{E529BDCD-5D52-451F-9BE4-0F736744ADFA}" type="pres">
      <dgm:prSet presAssocID="{CF293C05-CA08-4D6E-A472-007F428EDEF7}" presName="quad2" presStyleLbl="node1" presStyleIdx="1" presStyleCnt="4" custLinFactNeighborX="-2015" custLinFactNeighborY="1282">
        <dgm:presLayoutVars>
          <dgm:chMax val="0"/>
          <dgm:chPref val="0"/>
          <dgm:bulletEnabled val="1"/>
        </dgm:presLayoutVars>
      </dgm:prSet>
      <dgm:spPr/>
    </dgm:pt>
    <dgm:pt modelId="{BD51100B-EE12-4585-A765-1C22F137E59F}" type="pres">
      <dgm:prSet presAssocID="{CF293C05-CA08-4D6E-A472-007F428EDEF7}" presName="quad3" presStyleLbl="node1" presStyleIdx="2" presStyleCnt="4">
        <dgm:presLayoutVars>
          <dgm:chMax val="0"/>
          <dgm:chPref val="0"/>
          <dgm:bulletEnabled val="1"/>
        </dgm:presLayoutVars>
      </dgm:prSet>
      <dgm:spPr/>
    </dgm:pt>
    <dgm:pt modelId="{AC0FF207-3AB8-403F-B01A-C1983A604851}" type="pres">
      <dgm:prSet presAssocID="{CF293C05-CA08-4D6E-A472-007F428EDEF7}" presName="quad4" presStyleLbl="node1" presStyleIdx="3" presStyleCnt="4">
        <dgm:presLayoutVars>
          <dgm:chMax val="0"/>
          <dgm:chPref val="0"/>
          <dgm:bulletEnabled val="1"/>
        </dgm:presLayoutVars>
      </dgm:prSet>
      <dgm:spPr/>
    </dgm:pt>
  </dgm:ptLst>
  <dgm:cxnLst>
    <dgm:cxn modelId="{B454B625-8352-47C8-851B-E8207DF1B081}" srcId="{CF293C05-CA08-4D6E-A472-007F428EDEF7}" destId="{4CAA3F4C-BB9D-4172-8671-125CA26F55A8}" srcOrd="2" destOrd="0" parTransId="{A7CDFA95-5DE3-4338-A5C6-FDE1D548BFCC}" sibTransId="{09D7F22C-6873-4261-835C-13F2BF8F79C6}"/>
    <dgm:cxn modelId="{88A0D52A-2189-4F90-8339-B5F2E113F0BD}" srcId="{CF293C05-CA08-4D6E-A472-007F428EDEF7}" destId="{CF40A902-E562-4F59-9CDD-AFE793009035}" srcOrd="3" destOrd="0" parTransId="{E08017BF-FE4A-488C-A1C5-C8FD7A4844E4}" sibTransId="{2B53849E-94D1-4332-9ECD-A3695E1DC955}"/>
    <dgm:cxn modelId="{8CADEB2F-66BA-4333-9BA9-F8FDF7F7D5DD}" type="presOf" srcId="{CF293C05-CA08-4D6E-A472-007F428EDEF7}" destId="{9A47C4D8-7429-40EF-8C43-E93039158195}" srcOrd="0" destOrd="0" presId="urn:microsoft.com/office/officeart/2005/8/layout/matrix3"/>
    <dgm:cxn modelId="{6C5F6B6F-1DD8-4372-B68B-7E5FAD27BA31}" srcId="{CF293C05-CA08-4D6E-A472-007F428EDEF7}" destId="{76AAF42A-5E2F-4730-9BE1-E86CE09FC06D}" srcOrd="0" destOrd="0" parTransId="{26D61E94-A7C7-49C2-AFDA-812904B9B476}" sibTransId="{A3A01FC9-2245-42DE-A789-D0E8921F13DA}"/>
    <dgm:cxn modelId="{D37DF673-6308-4D19-B87C-415861A3B794}" type="presOf" srcId="{CF40A902-E562-4F59-9CDD-AFE793009035}" destId="{AC0FF207-3AB8-403F-B01A-C1983A604851}" srcOrd="0" destOrd="0" presId="urn:microsoft.com/office/officeart/2005/8/layout/matrix3"/>
    <dgm:cxn modelId="{86FBCC9D-AEFE-4B49-BE85-049E1DDBB737}" type="presOf" srcId="{6951838B-513F-4A05-9F73-47981D2B5CBB}" destId="{E529BDCD-5D52-451F-9BE4-0F736744ADFA}" srcOrd="0" destOrd="0" presId="urn:microsoft.com/office/officeart/2005/8/layout/matrix3"/>
    <dgm:cxn modelId="{334ECBB4-BE58-40C3-B92F-973C97232F3F}" type="presOf" srcId="{76AAF42A-5E2F-4730-9BE1-E86CE09FC06D}" destId="{51D4DD41-2FC7-486C-85E5-86B9E5305FC2}" srcOrd="0" destOrd="0" presId="urn:microsoft.com/office/officeart/2005/8/layout/matrix3"/>
    <dgm:cxn modelId="{FF556CE0-B1B8-48B8-B4EC-2DA316FEEC59}" type="presOf" srcId="{4CAA3F4C-BB9D-4172-8671-125CA26F55A8}" destId="{BD51100B-EE12-4585-A765-1C22F137E59F}" srcOrd="0" destOrd="0" presId="urn:microsoft.com/office/officeart/2005/8/layout/matrix3"/>
    <dgm:cxn modelId="{8488F4EF-EDEA-4DAB-A3D1-2F4C6EC23DFE}" srcId="{CF293C05-CA08-4D6E-A472-007F428EDEF7}" destId="{6951838B-513F-4A05-9F73-47981D2B5CBB}" srcOrd="1" destOrd="0" parTransId="{44D1E225-67BC-4EE5-94BC-2405B0FA7EDE}" sibTransId="{17335638-AF48-43E1-9981-FA0389049124}"/>
    <dgm:cxn modelId="{BE77E7D8-FF1E-42B1-934A-D728550241C3}" type="presParOf" srcId="{9A47C4D8-7429-40EF-8C43-E93039158195}" destId="{F9D4F3C9-A867-42B2-8C2B-4ECF38C889F2}" srcOrd="0" destOrd="0" presId="urn:microsoft.com/office/officeart/2005/8/layout/matrix3"/>
    <dgm:cxn modelId="{7B9620C7-8075-4025-AF16-28935B39881F}" type="presParOf" srcId="{9A47C4D8-7429-40EF-8C43-E93039158195}" destId="{51D4DD41-2FC7-486C-85E5-86B9E5305FC2}" srcOrd="1" destOrd="0" presId="urn:microsoft.com/office/officeart/2005/8/layout/matrix3"/>
    <dgm:cxn modelId="{6E638942-EA74-49CC-B967-239982D32274}" type="presParOf" srcId="{9A47C4D8-7429-40EF-8C43-E93039158195}" destId="{E529BDCD-5D52-451F-9BE4-0F736744ADFA}" srcOrd="2" destOrd="0" presId="urn:microsoft.com/office/officeart/2005/8/layout/matrix3"/>
    <dgm:cxn modelId="{8D87362B-0026-44BA-B243-67C8310F7059}" type="presParOf" srcId="{9A47C4D8-7429-40EF-8C43-E93039158195}" destId="{BD51100B-EE12-4585-A765-1C22F137E59F}" srcOrd="3" destOrd="0" presId="urn:microsoft.com/office/officeart/2005/8/layout/matrix3"/>
    <dgm:cxn modelId="{EDCBECB4-2711-4DF6-8458-6F4BA6B6D7BE}" type="presParOf" srcId="{9A47C4D8-7429-40EF-8C43-E93039158195}" destId="{AC0FF207-3AB8-403F-B01A-C1983A604851}"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2A6014D-92D9-4C89-A0B8-996E69D0BE0D}"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zh-TW" altLang="en-US"/>
        </a:p>
      </dgm:t>
    </dgm:pt>
    <dgm:pt modelId="{1EAC600E-03D8-4E10-B6E8-8FAC2857E65D}">
      <dgm:prSet phldrT="[文字]" custT="1"/>
      <dgm:spPr>
        <a:solidFill>
          <a:schemeClr val="accent3">
            <a:hueOff val="0"/>
            <a:satOff val="0"/>
            <a:lumOff val="0"/>
            <a:alpha val="76000"/>
          </a:schemeClr>
        </a:solidFill>
      </dgm:spPr>
      <dgm:t>
        <a:bodyPr/>
        <a:lstStyle/>
        <a:p>
          <a:pPr algn="just"/>
          <a:r>
            <a:rPr lang="en-US" sz="3600" dirty="0">
              <a:latin typeface="Times New Roman" panose="02020603050405020304" pitchFamily="18" charset="0"/>
              <a:ea typeface="標楷體" panose="03000509000000000000" pitchFamily="65" charset="-120"/>
              <a:cs typeface="Times New Roman" panose="02020603050405020304" pitchFamily="18" charset="0"/>
            </a:rPr>
            <a:t>1</a:t>
          </a:r>
          <a:r>
            <a:rPr lang="zh-TW" sz="3600" dirty="0">
              <a:latin typeface="Times New Roman" panose="02020603050405020304" pitchFamily="18" charset="0"/>
              <a:ea typeface="標楷體" panose="03000509000000000000" pitchFamily="65" charset="-120"/>
              <a:cs typeface="Times New Roman" panose="02020603050405020304" pitchFamily="18" charset="0"/>
            </a:rPr>
            <a:t>、遺囑知識的普及；</a:t>
          </a: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212419E2-749E-4BBF-9B96-BBC4E5AA3A21}" type="parTrans" cxnId="{0FF460E5-10BE-4314-AD22-4C27A7F92FD8}">
      <dgm:prSet/>
      <dgm:spPr/>
      <dgm:t>
        <a:bodyPr/>
        <a:lstStyle/>
        <a:p>
          <a:pPr algn="just"/>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03F72516-0AB2-4470-B0E1-8D2413C8D79F}" type="sibTrans" cxnId="{0FF460E5-10BE-4314-AD22-4C27A7F92FD8}">
      <dgm:prSet/>
      <dgm:spPr/>
      <dgm:t>
        <a:bodyPr/>
        <a:lstStyle/>
        <a:p>
          <a:pPr algn="just"/>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74F781D3-4CBA-4BB6-87D5-4FD983CDAC5A}">
      <dgm:prSet phldrT="[文字]" custT="1"/>
      <dgm:spPr/>
      <dgm:t>
        <a:bodyPr/>
        <a:lstStyle/>
        <a:p>
          <a:pPr algn="just"/>
          <a:r>
            <a:rPr lang="en-US" sz="3600" dirty="0">
              <a:latin typeface="Times New Roman" panose="02020603050405020304" pitchFamily="18" charset="0"/>
              <a:ea typeface="標楷體" panose="03000509000000000000" pitchFamily="65" charset="-120"/>
              <a:cs typeface="Times New Roman" panose="02020603050405020304" pitchFamily="18" charset="0"/>
            </a:rPr>
            <a:t>2</a:t>
          </a:r>
          <a:r>
            <a:rPr lang="zh-TW" sz="3600" dirty="0">
              <a:latin typeface="Times New Roman" panose="02020603050405020304" pitchFamily="18" charset="0"/>
              <a:ea typeface="標楷體" panose="03000509000000000000" pitchFamily="65" charset="-120"/>
              <a:cs typeface="Times New Roman" panose="02020603050405020304" pitchFamily="18" charset="0"/>
            </a:rPr>
            <a:t>、遺囑價值的高價化；</a:t>
          </a: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6B150535-49A4-4BC1-B965-F0A347E499B9}" type="parTrans" cxnId="{21957040-CCA2-4A12-940C-4557D171E304}">
      <dgm:prSet/>
      <dgm:spPr/>
      <dgm:t>
        <a:bodyPr/>
        <a:lstStyle/>
        <a:p>
          <a:pPr algn="just"/>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3CD81FA4-B395-4E07-930A-1993E90774D9}" type="sibTrans" cxnId="{21957040-CCA2-4A12-940C-4557D171E304}">
      <dgm:prSet/>
      <dgm:spPr/>
      <dgm:t>
        <a:bodyPr/>
        <a:lstStyle/>
        <a:p>
          <a:pPr algn="just"/>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1C9F4767-0515-40B2-8D9F-3C79AAD5AE98}">
      <dgm:prSet phldrT="[文字]" custT="1"/>
      <dgm:spPr/>
      <dgm:t>
        <a:bodyPr/>
        <a:lstStyle/>
        <a:p>
          <a:pPr algn="just"/>
          <a:r>
            <a:rPr lang="en-US" sz="3600" dirty="0">
              <a:latin typeface="Times New Roman" panose="02020603050405020304" pitchFamily="18" charset="0"/>
              <a:ea typeface="標楷體" panose="03000509000000000000" pitchFamily="65" charset="-120"/>
              <a:cs typeface="Times New Roman" panose="02020603050405020304" pitchFamily="18" charset="0"/>
            </a:rPr>
            <a:t>3</a:t>
          </a:r>
          <a:r>
            <a:rPr lang="zh-TW" sz="3600" dirty="0">
              <a:latin typeface="Times New Roman" panose="02020603050405020304" pitchFamily="18" charset="0"/>
              <a:ea typeface="標楷體" panose="03000509000000000000" pitchFamily="65" charset="-120"/>
              <a:cs typeface="Times New Roman" panose="02020603050405020304" pitchFamily="18" charset="0"/>
            </a:rPr>
            <a:t>、遺產稅的對策問題；</a:t>
          </a: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99FFF755-76BF-4745-8EAA-7BA947FCCBCF}" type="parTrans" cxnId="{BEC22B78-924D-4FE0-99A4-A769AF5C0E7D}">
      <dgm:prSet/>
      <dgm:spPr/>
      <dgm:t>
        <a:bodyPr/>
        <a:lstStyle/>
        <a:p>
          <a:pPr algn="just"/>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FAA95012-2BB5-4AD7-9FB6-A27DFE5A5F21}" type="sibTrans" cxnId="{BEC22B78-924D-4FE0-99A4-A769AF5C0E7D}">
      <dgm:prSet/>
      <dgm:spPr/>
      <dgm:t>
        <a:bodyPr/>
        <a:lstStyle/>
        <a:p>
          <a:pPr algn="just"/>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49FEC587-D82A-4550-8C71-21994B25A690}">
      <dgm:prSet phldrT="[文字]" custT="1"/>
      <dgm:spPr>
        <a:solidFill>
          <a:schemeClr val="accent4">
            <a:lumMod val="75000"/>
            <a:alpha val="52000"/>
          </a:schemeClr>
        </a:solidFill>
      </dgm:spPr>
      <dgm:t>
        <a:bodyPr/>
        <a:lstStyle/>
        <a:p>
          <a:pPr algn="just"/>
          <a:r>
            <a:rPr lang="en-US" sz="3600" dirty="0">
              <a:latin typeface="Times New Roman" panose="02020603050405020304" pitchFamily="18" charset="0"/>
              <a:ea typeface="標楷體" panose="03000509000000000000" pitchFamily="65" charset="-120"/>
              <a:cs typeface="Times New Roman" panose="02020603050405020304" pitchFamily="18" charset="0"/>
            </a:rPr>
            <a:t>4</a:t>
          </a:r>
          <a:r>
            <a:rPr lang="zh-TW" sz="3600" dirty="0">
              <a:latin typeface="Times New Roman" panose="02020603050405020304" pitchFamily="18" charset="0"/>
              <a:ea typeface="標楷體" panose="03000509000000000000" pitchFamily="65" charset="-120"/>
              <a:cs typeface="Times New Roman" panose="02020603050405020304" pitchFamily="18" charset="0"/>
            </a:rPr>
            <a:t>、預防遺產分割的紛爭。</a:t>
          </a: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D128EB4F-4624-46A3-BFC9-FDF0AFD8E587}" type="parTrans" cxnId="{DCDF3154-235D-458E-B943-4B0B1467589A}">
      <dgm:prSet/>
      <dgm:spPr/>
      <dgm:t>
        <a:bodyPr/>
        <a:lstStyle/>
        <a:p>
          <a:pPr algn="just"/>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ECB37C43-FFFF-49CB-8BCC-6D1910A7DB76}" type="sibTrans" cxnId="{DCDF3154-235D-458E-B943-4B0B1467589A}">
      <dgm:prSet/>
      <dgm:spPr/>
      <dgm:t>
        <a:bodyPr/>
        <a:lstStyle/>
        <a:p>
          <a:pPr algn="just"/>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DF82BD36-19B9-4752-A297-41E9ECDDF48F}" type="pres">
      <dgm:prSet presAssocID="{E2A6014D-92D9-4C89-A0B8-996E69D0BE0D}" presName="diagram" presStyleCnt="0">
        <dgm:presLayoutVars>
          <dgm:dir/>
          <dgm:resizeHandles val="exact"/>
        </dgm:presLayoutVars>
      </dgm:prSet>
      <dgm:spPr/>
    </dgm:pt>
    <dgm:pt modelId="{EB93AA78-92C6-43E5-87EF-84D39BB1DA01}" type="pres">
      <dgm:prSet presAssocID="{1EAC600E-03D8-4E10-B6E8-8FAC2857E65D}" presName="node" presStyleLbl="node1" presStyleIdx="0" presStyleCnt="4">
        <dgm:presLayoutVars>
          <dgm:bulletEnabled val="1"/>
        </dgm:presLayoutVars>
      </dgm:prSet>
      <dgm:spPr/>
    </dgm:pt>
    <dgm:pt modelId="{4F9A89A3-D0AB-4550-8455-1FF9C782FFCB}" type="pres">
      <dgm:prSet presAssocID="{03F72516-0AB2-4470-B0E1-8D2413C8D79F}" presName="sibTrans" presStyleCnt="0"/>
      <dgm:spPr/>
    </dgm:pt>
    <dgm:pt modelId="{025A885D-083E-4C4D-820D-E87A62947CA3}" type="pres">
      <dgm:prSet presAssocID="{74F781D3-4CBA-4BB6-87D5-4FD983CDAC5A}" presName="node" presStyleLbl="node1" presStyleIdx="1" presStyleCnt="4">
        <dgm:presLayoutVars>
          <dgm:bulletEnabled val="1"/>
        </dgm:presLayoutVars>
      </dgm:prSet>
      <dgm:spPr/>
    </dgm:pt>
    <dgm:pt modelId="{9CC0E279-247E-4AEE-8159-352FDEE19ED6}" type="pres">
      <dgm:prSet presAssocID="{3CD81FA4-B395-4E07-930A-1993E90774D9}" presName="sibTrans" presStyleCnt="0"/>
      <dgm:spPr/>
    </dgm:pt>
    <dgm:pt modelId="{CD5B365C-54D8-4B33-B4DC-414424B37F69}" type="pres">
      <dgm:prSet presAssocID="{1C9F4767-0515-40B2-8D9F-3C79AAD5AE98}" presName="node" presStyleLbl="node1" presStyleIdx="2" presStyleCnt="4">
        <dgm:presLayoutVars>
          <dgm:bulletEnabled val="1"/>
        </dgm:presLayoutVars>
      </dgm:prSet>
      <dgm:spPr/>
    </dgm:pt>
    <dgm:pt modelId="{61A06F8F-418F-4538-AB12-F1BB81960ED9}" type="pres">
      <dgm:prSet presAssocID="{FAA95012-2BB5-4AD7-9FB6-A27DFE5A5F21}" presName="sibTrans" presStyleCnt="0"/>
      <dgm:spPr/>
    </dgm:pt>
    <dgm:pt modelId="{4EB0D6E6-1B9D-4F98-B3C7-5D0010605869}" type="pres">
      <dgm:prSet presAssocID="{49FEC587-D82A-4550-8C71-21994B25A690}" presName="node" presStyleLbl="node1" presStyleIdx="3" presStyleCnt="4">
        <dgm:presLayoutVars>
          <dgm:bulletEnabled val="1"/>
        </dgm:presLayoutVars>
      </dgm:prSet>
      <dgm:spPr/>
    </dgm:pt>
  </dgm:ptLst>
  <dgm:cxnLst>
    <dgm:cxn modelId="{37559A36-AB06-493E-8BF5-C02699A03BB8}" type="presOf" srcId="{49FEC587-D82A-4550-8C71-21994B25A690}" destId="{4EB0D6E6-1B9D-4F98-B3C7-5D0010605869}" srcOrd="0" destOrd="0" presId="urn:microsoft.com/office/officeart/2005/8/layout/default"/>
    <dgm:cxn modelId="{A4F8263F-7CD3-44FA-A586-1020A0EECE71}" type="presOf" srcId="{1C9F4767-0515-40B2-8D9F-3C79AAD5AE98}" destId="{CD5B365C-54D8-4B33-B4DC-414424B37F69}" srcOrd="0" destOrd="0" presId="urn:microsoft.com/office/officeart/2005/8/layout/default"/>
    <dgm:cxn modelId="{21957040-CCA2-4A12-940C-4557D171E304}" srcId="{E2A6014D-92D9-4C89-A0B8-996E69D0BE0D}" destId="{74F781D3-4CBA-4BB6-87D5-4FD983CDAC5A}" srcOrd="1" destOrd="0" parTransId="{6B150535-49A4-4BC1-B965-F0A347E499B9}" sibTransId="{3CD81FA4-B395-4E07-930A-1993E90774D9}"/>
    <dgm:cxn modelId="{41657A5B-0188-4111-92CA-05F2DC45F263}" type="presOf" srcId="{E2A6014D-92D9-4C89-A0B8-996E69D0BE0D}" destId="{DF82BD36-19B9-4752-A297-41E9ECDDF48F}" srcOrd="0" destOrd="0" presId="urn:microsoft.com/office/officeart/2005/8/layout/default"/>
    <dgm:cxn modelId="{DCDF3154-235D-458E-B943-4B0B1467589A}" srcId="{E2A6014D-92D9-4C89-A0B8-996E69D0BE0D}" destId="{49FEC587-D82A-4550-8C71-21994B25A690}" srcOrd="3" destOrd="0" parTransId="{D128EB4F-4624-46A3-BFC9-FDF0AFD8E587}" sibTransId="{ECB37C43-FFFF-49CB-8BCC-6D1910A7DB76}"/>
    <dgm:cxn modelId="{BEC22B78-924D-4FE0-99A4-A769AF5C0E7D}" srcId="{E2A6014D-92D9-4C89-A0B8-996E69D0BE0D}" destId="{1C9F4767-0515-40B2-8D9F-3C79AAD5AE98}" srcOrd="2" destOrd="0" parTransId="{99FFF755-76BF-4745-8EAA-7BA947FCCBCF}" sibTransId="{FAA95012-2BB5-4AD7-9FB6-A27DFE5A5F21}"/>
    <dgm:cxn modelId="{8C4C6091-EA97-4CFB-8265-E3730DF1F740}" type="presOf" srcId="{74F781D3-4CBA-4BB6-87D5-4FD983CDAC5A}" destId="{025A885D-083E-4C4D-820D-E87A62947CA3}" srcOrd="0" destOrd="0" presId="urn:microsoft.com/office/officeart/2005/8/layout/default"/>
    <dgm:cxn modelId="{0FF460E5-10BE-4314-AD22-4C27A7F92FD8}" srcId="{E2A6014D-92D9-4C89-A0B8-996E69D0BE0D}" destId="{1EAC600E-03D8-4E10-B6E8-8FAC2857E65D}" srcOrd="0" destOrd="0" parTransId="{212419E2-749E-4BBF-9B96-BBC4E5AA3A21}" sibTransId="{03F72516-0AB2-4470-B0E1-8D2413C8D79F}"/>
    <dgm:cxn modelId="{31E3A2E9-3C67-477D-9E3D-2CCCB630C7DE}" type="presOf" srcId="{1EAC600E-03D8-4E10-B6E8-8FAC2857E65D}" destId="{EB93AA78-92C6-43E5-87EF-84D39BB1DA01}" srcOrd="0" destOrd="0" presId="urn:microsoft.com/office/officeart/2005/8/layout/default"/>
    <dgm:cxn modelId="{D3517D60-8988-4F32-B8F1-7E5D0D043963}" type="presParOf" srcId="{DF82BD36-19B9-4752-A297-41E9ECDDF48F}" destId="{EB93AA78-92C6-43E5-87EF-84D39BB1DA01}" srcOrd="0" destOrd="0" presId="urn:microsoft.com/office/officeart/2005/8/layout/default"/>
    <dgm:cxn modelId="{DA74252A-B4B1-4701-9E63-BFB326660BDF}" type="presParOf" srcId="{DF82BD36-19B9-4752-A297-41E9ECDDF48F}" destId="{4F9A89A3-D0AB-4550-8455-1FF9C782FFCB}" srcOrd="1" destOrd="0" presId="urn:microsoft.com/office/officeart/2005/8/layout/default"/>
    <dgm:cxn modelId="{2EE81E21-B776-4B28-B876-4ADF5CF3F9F7}" type="presParOf" srcId="{DF82BD36-19B9-4752-A297-41E9ECDDF48F}" destId="{025A885D-083E-4C4D-820D-E87A62947CA3}" srcOrd="2" destOrd="0" presId="urn:microsoft.com/office/officeart/2005/8/layout/default"/>
    <dgm:cxn modelId="{0A4D947A-F560-4610-8725-B0671BD30855}" type="presParOf" srcId="{DF82BD36-19B9-4752-A297-41E9ECDDF48F}" destId="{9CC0E279-247E-4AEE-8159-352FDEE19ED6}" srcOrd="3" destOrd="0" presId="urn:microsoft.com/office/officeart/2005/8/layout/default"/>
    <dgm:cxn modelId="{377920CC-9E5D-45CE-9721-4868119F8957}" type="presParOf" srcId="{DF82BD36-19B9-4752-A297-41E9ECDDF48F}" destId="{CD5B365C-54D8-4B33-B4DC-414424B37F69}" srcOrd="4" destOrd="0" presId="urn:microsoft.com/office/officeart/2005/8/layout/default"/>
    <dgm:cxn modelId="{554B74AD-A77D-4857-85E7-3A97AE175718}" type="presParOf" srcId="{DF82BD36-19B9-4752-A297-41E9ECDDF48F}" destId="{61A06F8F-418F-4538-AB12-F1BB81960ED9}" srcOrd="5" destOrd="0" presId="urn:microsoft.com/office/officeart/2005/8/layout/default"/>
    <dgm:cxn modelId="{795FBB72-AC1A-4EDA-B768-1F27A3FC45FD}" type="presParOf" srcId="{DF82BD36-19B9-4752-A297-41E9ECDDF48F}" destId="{4EB0D6E6-1B9D-4F98-B3C7-5D0010605869}" srcOrd="6"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648D4D-A109-428C-9A74-B05CA39C7A53}"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zh-TW" altLang="en-US"/>
        </a:p>
      </dgm:t>
    </dgm:pt>
    <dgm:pt modelId="{BEA2A9AC-68FB-4526-9772-48AFB86C7F39}">
      <dgm:prSet phldrT="[文字]" custT="1"/>
      <dgm:spPr/>
      <dgm:t>
        <a:bodyPr/>
        <a:lstStyle/>
        <a:p>
          <a:r>
            <a:rPr lang="zh-TW" altLang="en-US" sz="2200" dirty="0">
              <a:latin typeface="標楷體" panose="03000509000000000000" pitchFamily="65" charset="-120"/>
              <a:ea typeface="標楷體" panose="03000509000000000000" pitchFamily="65" charset="-120"/>
            </a:rPr>
            <a:t>（１）關於繼承的事項：</a:t>
          </a:r>
        </a:p>
      </dgm:t>
    </dgm:pt>
    <dgm:pt modelId="{7ECA9806-3D92-462A-AECD-8312000F2453}" type="parTrans" cxnId="{5DB5F5E8-46D8-405E-9094-EC1FCEF46E36}">
      <dgm:prSet/>
      <dgm:spPr/>
      <dgm:t>
        <a:bodyPr/>
        <a:lstStyle/>
        <a:p>
          <a:endParaRPr lang="zh-TW" altLang="en-US" sz="2000">
            <a:latin typeface="標楷體" panose="03000509000000000000" pitchFamily="65" charset="-120"/>
            <a:ea typeface="標楷體" panose="03000509000000000000" pitchFamily="65" charset="-120"/>
          </a:endParaRPr>
        </a:p>
      </dgm:t>
    </dgm:pt>
    <dgm:pt modelId="{86DF36D0-FD8B-4273-A2D5-A2CAC1A46ECF}" type="sibTrans" cxnId="{5DB5F5E8-46D8-405E-9094-EC1FCEF46E36}">
      <dgm:prSet/>
      <dgm:spPr/>
      <dgm:t>
        <a:bodyPr/>
        <a:lstStyle/>
        <a:p>
          <a:endParaRPr lang="zh-TW" altLang="en-US" sz="2000">
            <a:latin typeface="標楷體" panose="03000509000000000000" pitchFamily="65" charset="-120"/>
            <a:ea typeface="標楷體" panose="03000509000000000000" pitchFamily="65" charset="-120"/>
          </a:endParaRPr>
        </a:p>
      </dgm:t>
    </dgm:pt>
    <dgm:pt modelId="{6DDB321E-4211-4C02-AE9A-1BBB1EFBDCBC}">
      <dgm:prSet custT="1"/>
      <dgm:spPr/>
      <dgm:t>
        <a:bodyPr/>
        <a:lstStyle/>
        <a:p>
          <a:r>
            <a:rPr lang="zh-TW" altLang="en-US" sz="2200" dirty="0">
              <a:latin typeface="標楷體" panose="03000509000000000000" pitchFamily="65" charset="-120"/>
              <a:ea typeface="標楷體" panose="03000509000000000000" pitchFamily="65" charset="-120"/>
            </a:rPr>
            <a:t>（２）關於遺產的處分：</a:t>
          </a:r>
        </a:p>
      </dgm:t>
    </dgm:pt>
    <dgm:pt modelId="{50CA911A-5653-4D54-AA23-EF26C37F6774}" type="parTrans" cxnId="{D159A46C-4FA4-4BCE-9929-90DF004A0F57}">
      <dgm:prSet/>
      <dgm:spPr/>
      <dgm:t>
        <a:bodyPr/>
        <a:lstStyle/>
        <a:p>
          <a:endParaRPr lang="zh-TW" altLang="en-US" sz="2000">
            <a:latin typeface="標楷體" panose="03000509000000000000" pitchFamily="65" charset="-120"/>
            <a:ea typeface="標楷體" panose="03000509000000000000" pitchFamily="65" charset="-120"/>
          </a:endParaRPr>
        </a:p>
      </dgm:t>
    </dgm:pt>
    <dgm:pt modelId="{A76591D0-7A7D-4F0F-AB73-27FC3FF2A004}" type="sibTrans" cxnId="{D159A46C-4FA4-4BCE-9929-90DF004A0F57}">
      <dgm:prSet/>
      <dgm:spPr/>
      <dgm:t>
        <a:bodyPr/>
        <a:lstStyle/>
        <a:p>
          <a:endParaRPr lang="zh-TW" altLang="en-US" sz="2000">
            <a:latin typeface="標楷體" panose="03000509000000000000" pitchFamily="65" charset="-120"/>
            <a:ea typeface="標楷體" panose="03000509000000000000" pitchFamily="65" charset="-120"/>
          </a:endParaRPr>
        </a:p>
      </dgm:t>
    </dgm:pt>
    <dgm:pt modelId="{DF08116F-5C42-45DC-B730-F2999994700A}">
      <dgm:prSet custT="1"/>
      <dgm:spPr/>
      <dgm:t>
        <a:bodyPr/>
        <a:lstStyle/>
        <a:p>
          <a:r>
            <a:rPr lang="zh-TW" altLang="en-US" sz="2200" dirty="0">
              <a:latin typeface="標楷體" panose="03000509000000000000" pitchFamily="65" charset="-120"/>
              <a:ea typeface="標楷體" panose="03000509000000000000" pitchFamily="65" charset="-120"/>
            </a:rPr>
            <a:t>（３）關於身分的事項：</a:t>
          </a:r>
        </a:p>
      </dgm:t>
    </dgm:pt>
    <dgm:pt modelId="{B369EE22-18C9-4442-A222-A24137E3599D}" type="parTrans" cxnId="{6E463E18-DAE2-48E2-A017-04E903BC9898}">
      <dgm:prSet/>
      <dgm:spPr/>
      <dgm:t>
        <a:bodyPr/>
        <a:lstStyle/>
        <a:p>
          <a:endParaRPr lang="zh-TW" altLang="en-US" sz="2000">
            <a:latin typeface="標楷體" panose="03000509000000000000" pitchFamily="65" charset="-120"/>
            <a:ea typeface="標楷體" panose="03000509000000000000" pitchFamily="65" charset="-120"/>
          </a:endParaRPr>
        </a:p>
      </dgm:t>
    </dgm:pt>
    <dgm:pt modelId="{8CF1BC1A-3619-49A6-9D6A-9383BCCB11F6}" type="sibTrans" cxnId="{6E463E18-DAE2-48E2-A017-04E903BC9898}">
      <dgm:prSet/>
      <dgm:spPr/>
      <dgm:t>
        <a:bodyPr/>
        <a:lstStyle/>
        <a:p>
          <a:endParaRPr lang="zh-TW" altLang="en-US" sz="2000">
            <a:latin typeface="標楷體" panose="03000509000000000000" pitchFamily="65" charset="-120"/>
            <a:ea typeface="標楷體" panose="03000509000000000000" pitchFamily="65" charset="-120"/>
          </a:endParaRPr>
        </a:p>
      </dgm:t>
    </dgm:pt>
    <dgm:pt modelId="{28171B3C-22DD-443B-857E-35FB5BC15064}">
      <dgm:prSet custT="1"/>
      <dgm:spPr/>
      <dgm:t>
        <a:bodyPr/>
        <a:lstStyle/>
        <a:p>
          <a:r>
            <a:rPr lang="zh-TW" altLang="en-US" sz="2200" dirty="0">
              <a:latin typeface="標楷體" panose="03000509000000000000" pitchFamily="65" charset="-120"/>
              <a:ea typeface="標楷體" panose="03000509000000000000" pitchFamily="65" charset="-120"/>
            </a:rPr>
            <a:t>（４）關於遺囑執行的事項：</a:t>
          </a:r>
        </a:p>
      </dgm:t>
    </dgm:pt>
    <dgm:pt modelId="{992DB73C-5E73-4D9B-8BF1-075E0061B6AA}" type="parTrans" cxnId="{2DE4052E-35B1-4962-8C9C-4D6A513494CB}">
      <dgm:prSet/>
      <dgm:spPr/>
      <dgm:t>
        <a:bodyPr/>
        <a:lstStyle/>
        <a:p>
          <a:endParaRPr lang="zh-TW" altLang="en-US" sz="2000">
            <a:latin typeface="標楷體" panose="03000509000000000000" pitchFamily="65" charset="-120"/>
            <a:ea typeface="標楷體" panose="03000509000000000000" pitchFamily="65" charset="-120"/>
          </a:endParaRPr>
        </a:p>
      </dgm:t>
    </dgm:pt>
    <dgm:pt modelId="{975545C8-1451-403D-8FB9-E4C2032CA3F8}" type="sibTrans" cxnId="{2DE4052E-35B1-4962-8C9C-4D6A513494CB}">
      <dgm:prSet/>
      <dgm:spPr/>
      <dgm:t>
        <a:bodyPr/>
        <a:lstStyle/>
        <a:p>
          <a:endParaRPr lang="zh-TW" altLang="en-US" sz="2000">
            <a:latin typeface="標楷體" panose="03000509000000000000" pitchFamily="65" charset="-120"/>
            <a:ea typeface="標楷體" panose="03000509000000000000" pitchFamily="65" charset="-120"/>
          </a:endParaRPr>
        </a:p>
      </dgm:t>
    </dgm:pt>
    <dgm:pt modelId="{E9FA69BB-8F5E-466E-B587-BECEE691B5CB}">
      <dgm:prSet custT="1"/>
      <dgm:spPr/>
      <dgm:t>
        <a:bodyPr/>
        <a:lstStyle/>
        <a:p>
          <a:r>
            <a:rPr lang="zh-TW" altLang="en-US" sz="2200" dirty="0">
              <a:latin typeface="標楷體" panose="03000509000000000000" pitchFamily="65" charset="-120"/>
              <a:ea typeface="標楷體" panose="03000509000000000000" pitchFamily="65" charset="-120"/>
            </a:rPr>
            <a:t>（５）其他事項：</a:t>
          </a:r>
        </a:p>
      </dgm:t>
    </dgm:pt>
    <dgm:pt modelId="{BD9C71D4-1765-4B6D-87FE-D6A4D64FC8AB}" type="parTrans" cxnId="{BBFE5EA9-FDF6-4B55-BDB0-BAB161999E0C}">
      <dgm:prSet/>
      <dgm:spPr/>
      <dgm:t>
        <a:bodyPr/>
        <a:lstStyle/>
        <a:p>
          <a:endParaRPr lang="zh-TW" altLang="en-US" sz="2000">
            <a:latin typeface="標楷體" panose="03000509000000000000" pitchFamily="65" charset="-120"/>
            <a:ea typeface="標楷體" panose="03000509000000000000" pitchFamily="65" charset="-120"/>
          </a:endParaRPr>
        </a:p>
      </dgm:t>
    </dgm:pt>
    <dgm:pt modelId="{2F9F3685-256B-4564-8DE9-CCFA62F83B93}" type="sibTrans" cxnId="{BBFE5EA9-FDF6-4B55-BDB0-BAB161999E0C}">
      <dgm:prSet/>
      <dgm:spPr/>
      <dgm:t>
        <a:bodyPr/>
        <a:lstStyle/>
        <a:p>
          <a:endParaRPr lang="zh-TW" altLang="en-US" sz="2000">
            <a:latin typeface="標楷體" panose="03000509000000000000" pitchFamily="65" charset="-120"/>
            <a:ea typeface="標楷體" panose="03000509000000000000" pitchFamily="65" charset="-120"/>
          </a:endParaRPr>
        </a:p>
      </dgm:t>
    </dgm:pt>
    <dgm:pt modelId="{6BBD92D3-503F-4A60-94E8-C8ED7C53EF5B}">
      <dgm:prSet phldrT="[文字]" custT="1"/>
      <dgm:spPr/>
      <dgm:t>
        <a:bodyPr/>
        <a:lstStyle/>
        <a:p>
          <a:r>
            <a:rPr lang="zh-TW" altLang="en-US" sz="2200" dirty="0">
              <a:latin typeface="標楷體" panose="03000509000000000000" pitchFamily="65" charset="-120"/>
              <a:ea typeface="標楷體" panose="03000509000000000000" pitchFamily="65" charset="-120"/>
            </a:rPr>
            <a:t>繼承份額、指定（或委託他人代定）遺產分割方法、遺產分割的禁止（以十年為限）、聲明特定繼承人喪失繼承權</a:t>
          </a:r>
          <a:r>
            <a:rPr lang="en-US" altLang="en-US"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等；</a:t>
          </a:r>
        </a:p>
      </dgm:t>
    </dgm:pt>
    <dgm:pt modelId="{607BB1B0-E411-45DA-9B61-8357BA118322}" type="parTrans" cxnId="{FEA168D8-5BA6-4125-B328-232031ACE447}">
      <dgm:prSet/>
      <dgm:spPr/>
      <dgm:t>
        <a:bodyPr/>
        <a:lstStyle/>
        <a:p>
          <a:endParaRPr lang="zh-TW" altLang="en-US" sz="2000">
            <a:latin typeface="標楷體" panose="03000509000000000000" pitchFamily="65" charset="-120"/>
            <a:ea typeface="標楷體" panose="03000509000000000000" pitchFamily="65" charset="-120"/>
          </a:endParaRPr>
        </a:p>
      </dgm:t>
    </dgm:pt>
    <dgm:pt modelId="{DA6139E7-D73E-4DDE-BC77-0FD928892E76}" type="sibTrans" cxnId="{FEA168D8-5BA6-4125-B328-232031ACE447}">
      <dgm:prSet/>
      <dgm:spPr/>
      <dgm:t>
        <a:bodyPr/>
        <a:lstStyle/>
        <a:p>
          <a:endParaRPr lang="zh-TW" altLang="en-US" sz="2000">
            <a:latin typeface="標楷體" panose="03000509000000000000" pitchFamily="65" charset="-120"/>
            <a:ea typeface="標楷體" panose="03000509000000000000" pitchFamily="65" charset="-120"/>
          </a:endParaRPr>
        </a:p>
      </dgm:t>
    </dgm:pt>
    <dgm:pt modelId="{173B169A-098C-4BBC-9904-F1FDA9BED967}">
      <dgm:prSet custT="1"/>
      <dgm:spPr/>
      <dgm:t>
        <a:bodyPr/>
        <a:lstStyle/>
        <a:p>
          <a:r>
            <a:rPr lang="zh-TW" altLang="en-US" sz="2200">
              <a:latin typeface="標楷體" panose="03000509000000000000" pitchFamily="65" charset="-120"/>
              <a:ea typeface="標楷體" panose="03000509000000000000" pitchFamily="65" charset="-120"/>
            </a:rPr>
            <a:t>遺贈</a:t>
          </a:r>
          <a:r>
            <a:rPr lang="zh-TW" altLang="en-US" sz="2200" dirty="0">
              <a:latin typeface="標楷體" panose="03000509000000000000" pitchFamily="65" charset="-120"/>
              <a:ea typeface="標楷體" panose="03000509000000000000" pitchFamily="65" charset="-120"/>
            </a:rPr>
            <a:t>、遺囑信託、捐助成立財團法人</a:t>
          </a:r>
          <a:r>
            <a:rPr lang="en-US" altLang="en-US"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等；</a:t>
          </a:r>
        </a:p>
      </dgm:t>
    </dgm:pt>
    <dgm:pt modelId="{18B70E95-4A90-4F50-9446-95AD0CCFDED7}" type="parTrans" cxnId="{DE3B8E73-21A0-4A4A-8869-E8D35EF5243A}">
      <dgm:prSet/>
      <dgm:spPr/>
      <dgm:t>
        <a:bodyPr/>
        <a:lstStyle/>
        <a:p>
          <a:endParaRPr lang="zh-TW" altLang="en-US" sz="2000">
            <a:latin typeface="標楷體" panose="03000509000000000000" pitchFamily="65" charset="-120"/>
            <a:ea typeface="標楷體" panose="03000509000000000000" pitchFamily="65" charset="-120"/>
          </a:endParaRPr>
        </a:p>
      </dgm:t>
    </dgm:pt>
    <dgm:pt modelId="{59B1E372-1DF1-48C9-801A-3A7779E4EAC3}" type="sibTrans" cxnId="{DE3B8E73-21A0-4A4A-8869-E8D35EF5243A}">
      <dgm:prSet/>
      <dgm:spPr/>
      <dgm:t>
        <a:bodyPr/>
        <a:lstStyle/>
        <a:p>
          <a:endParaRPr lang="zh-TW" altLang="en-US" sz="2000">
            <a:latin typeface="標楷體" panose="03000509000000000000" pitchFamily="65" charset="-120"/>
            <a:ea typeface="標楷體" panose="03000509000000000000" pitchFamily="65" charset="-120"/>
          </a:endParaRPr>
        </a:p>
      </dgm:t>
    </dgm:pt>
    <dgm:pt modelId="{D220F5C0-FBAD-4D28-9BE9-FEA0F26845F9}">
      <dgm:prSet custT="1"/>
      <dgm:spPr/>
      <dgm:t>
        <a:bodyPr/>
        <a:lstStyle/>
        <a:p>
          <a:r>
            <a:rPr lang="zh-TW" altLang="en-US" sz="2200">
              <a:latin typeface="標楷體" panose="03000509000000000000" pitchFamily="65" charset="-120"/>
              <a:ea typeface="標楷體" panose="03000509000000000000" pitchFamily="65" charset="-120"/>
            </a:rPr>
            <a:t>對</a:t>
          </a:r>
          <a:r>
            <a:rPr lang="zh-TW" altLang="en-US" sz="2200" dirty="0">
              <a:latin typeface="標楷體" panose="03000509000000000000" pitchFamily="65" charset="-120"/>
              <a:ea typeface="標楷體" panose="03000509000000000000" pitchFamily="65" charset="-120"/>
            </a:rPr>
            <a:t>私生子的認領、指定未成年子女的監護人</a:t>
          </a:r>
          <a:r>
            <a:rPr lang="en-US" altLang="en-US"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等；</a:t>
          </a:r>
        </a:p>
      </dgm:t>
    </dgm:pt>
    <dgm:pt modelId="{EA31562E-F2E5-4B1B-B097-9509B1D1D53D}" type="parTrans" cxnId="{DAB138FB-8372-46E9-8113-573A76A135C0}">
      <dgm:prSet/>
      <dgm:spPr/>
      <dgm:t>
        <a:bodyPr/>
        <a:lstStyle/>
        <a:p>
          <a:endParaRPr lang="zh-TW" altLang="en-US" sz="2000">
            <a:latin typeface="標楷體" panose="03000509000000000000" pitchFamily="65" charset="-120"/>
            <a:ea typeface="標楷體" panose="03000509000000000000" pitchFamily="65" charset="-120"/>
          </a:endParaRPr>
        </a:p>
      </dgm:t>
    </dgm:pt>
    <dgm:pt modelId="{FF93E291-9856-4D23-9635-BD852FB46502}" type="sibTrans" cxnId="{DAB138FB-8372-46E9-8113-573A76A135C0}">
      <dgm:prSet/>
      <dgm:spPr/>
      <dgm:t>
        <a:bodyPr/>
        <a:lstStyle/>
        <a:p>
          <a:endParaRPr lang="zh-TW" altLang="en-US" sz="2000">
            <a:latin typeface="標楷體" panose="03000509000000000000" pitchFamily="65" charset="-120"/>
            <a:ea typeface="標楷體" panose="03000509000000000000" pitchFamily="65" charset="-120"/>
          </a:endParaRPr>
        </a:p>
      </dgm:t>
    </dgm:pt>
    <dgm:pt modelId="{BF2C84B9-A776-40F9-988D-367E9E5EDD2D}">
      <dgm:prSet custT="1"/>
      <dgm:spPr/>
      <dgm:t>
        <a:bodyPr/>
        <a:lstStyle/>
        <a:p>
          <a:r>
            <a:rPr lang="zh-TW" altLang="en-US" sz="2200">
              <a:latin typeface="標楷體" panose="03000509000000000000" pitchFamily="65" charset="-120"/>
              <a:ea typeface="標楷體" panose="03000509000000000000" pitchFamily="65" charset="-120"/>
            </a:rPr>
            <a:t>如</a:t>
          </a:r>
          <a:r>
            <a:rPr lang="zh-TW" altLang="en-US" sz="2200" dirty="0">
              <a:latin typeface="標楷體" panose="03000509000000000000" pitchFamily="65" charset="-120"/>
              <a:ea typeface="標楷體" panose="03000509000000000000" pitchFamily="65" charset="-120"/>
            </a:rPr>
            <a:t>指定或委託指定遺囑執行人、遺囑執行人的職務內容</a:t>
          </a:r>
          <a:r>
            <a:rPr lang="en-US" altLang="en-US"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等；</a:t>
          </a:r>
        </a:p>
      </dgm:t>
    </dgm:pt>
    <dgm:pt modelId="{930CF88D-06FE-4229-8637-4D8AD342845D}" type="parTrans" cxnId="{54058961-6910-4B4E-948D-3874AC3D4E00}">
      <dgm:prSet/>
      <dgm:spPr/>
      <dgm:t>
        <a:bodyPr/>
        <a:lstStyle/>
        <a:p>
          <a:endParaRPr lang="zh-TW" altLang="en-US" sz="2000">
            <a:latin typeface="標楷體" panose="03000509000000000000" pitchFamily="65" charset="-120"/>
            <a:ea typeface="標楷體" panose="03000509000000000000" pitchFamily="65" charset="-120"/>
          </a:endParaRPr>
        </a:p>
      </dgm:t>
    </dgm:pt>
    <dgm:pt modelId="{223BADFA-79EB-4A1A-A9F3-8AFE42C09436}" type="sibTrans" cxnId="{54058961-6910-4B4E-948D-3874AC3D4E00}">
      <dgm:prSet/>
      <dgm:spPr/>
      <dgm:t>
        <a:bodyPr/>
        <a:lstStyle/>
        <a:p>
          <a:endParaRPr lang="zh-TW" altLang="en-US" sz="2000">
            <a:latin typeface="標楷體" panose="03000509000000000000" pitchFamily="65" charset="-120"/>
            <a:ea typeface="標楷體" panose="03000509000000000000" pitchFamily="65" charset="-120"/>
          </a:endParaRPr>
        </a:p>
      </dgm:t>
    </dgm:pt>
    <dgm:pt modelId="{3F4DD8A2-4206-402A-82D5-5F391F846B9C}">
      <dgm:prSet custT="1"/>
      <dgm:spPr/>
      <dgm:t>
        <a:bodyPr/>
        <a:lstStyle/>
        <a:p>
          <a:r>
            <a:rPr lang="zh-TW" altLang="en-US" sz="2200" dirty="0">
              <a:latin typeface="標楷體" panose="03000509000000000000" pitchFamily="65" charset="-120"/>
              <a:ea typeface="標楷體" panose="03000509000000000000" pitchFamily="65" charset="-120"/>
            </a:rPr>
            <a:t>如器官捐贈、大體捐贈、喪禮儀式、埋葬的方法、地點、寵物</a:t>
          </a:r>
          <a:r>
            <a:rPr lang="en-US" altLang="en-US"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等。</a:t>
          </a:r>
        </a:p>
      </dgm:t>
    </dgm:pt>
    <dgm:pt modelId="{EC27E96A-35FB-4A0D-B993-B1755F8A6022}" type="parTrans" cxnId="{BBC3DEBE-F9F4-451F-AAA0-C8396C48F7B1}">
      <dgm:prSet/>
      <dgm:spPr/>
      <dgm:t>
        <a:bodyPr/>
        <a:lstStyle/>
        <a:p>
          <a:endParaRPr lang="zh-TW" altLang="en-US" sz="2000">
            <a:latin typeface="標楷體" panose="03000509000000000000" pitchFamily="65" charset="-120"/>
            <a:ea typeface="標楷體" panose="03000509000000000000" pitchFamily="65" charset="-120"/>
          </a:endParaRPr>
        </a:p>
      </dgm:t>
    </dgm:pt>
    <dgm:pt modelId="{DC76850E-8877-40F0-8315-94155E5A8CCC}" type="sibTrans" cxnId="{BBC3DEBE-F9F4-451F-AAA0-C8396C48F7B1}">
      <dgm:prSet/>
      <dgm:spPr/>
      <dgm:t>
        <a:bodyPr/>
        <a:lstStyle/>
        <a:p>
          <a:endParaRPr lang="zh-TW" altLang="en-US" sz="2000">
            <a:latin typeface="標楷體" panose="03000509000000000000" pitchFamily="65" charset="-120"/>
            <a:ea typeface="標楷體" panose="03000509000000000000" pitchFamily="65" charset="-120"/>
          </a:endParaRPr>
        </a:p>
      </dgm:t>
    </dgm:pt>
    <dgm:pt modelId="{7A300E5F-DCF5-4605-A3FF-89DC70877458}" type="pres">
      <dgm:prSet presAssocID="{90648D4D-A109-428C-9A74-B05CA39C7A53}" presName="linear" presStyleCnt="0">
        <dgm:presLayoutVars>
          <dgm:dir/>
          <dgm:animLvl val="lvl"/>
          <dgm:resizeHandles val="exact"/>
        </dgm:presLayoutVars>
      </dgm:prSet>
      <dgm:spPr/>
    </dgm:pt>
    <dgm:pt modelId="{65CFEE47-97B7-472E-A473-9992F646A69B}" type="pres">
      <dgm:prSet presAssocID="{BEA2A9AC-68FB-4526-9772-48AFB86C7F39}" presName="parentLin" presStyleCnt="0"/>
      <dgm:spPr/>
    </dgm:pt>
    <dgm:pt modelId="{FAD6A49F-658D-4548-A608-203F659160F2}" type="pres">
      <dgm:prSet presAssocID="{BEA2A9AC-68FB-4526-9772-48AFB86C7F39}" presName="parentLeftMargin" presStyleLbl="node1" presStyleIdx="0" presStyleCnt="5"/>
      <dgm:spPr/>
    </dgm:pt>
    <dgm:pt modelId="{950A9EE2-B7B4-4FB9-B18B-744C06EF6E7D}" type="pres">
      <dgm:prSet presAssocID="{BEA2A9AC-68FB-4526-9772-48AFB86C7F39}" presName="parentText" presStyleLbl="node1" presStyleIdx="0" presStyleCnt="5" custScaleY="155289">
        <dgm:presLayoutVars>
          <dgm:chMax val="0"/>
          <dgm:bulletEnabled val="1"/>
        </dgm:presLayoutVars>
      </dgm:prSet>
      <dgm:spPr/>
    </dgm:pt>
    <dgm:pt modelId="{2A4D7AA7-FAD7-44D6-B22F-EF46EBC64E77}" type="pres">
      <dgm:prSet presAssocID="{BEA2A9AC-68FB-4526-9772-48AFB86C7F39}" presName="negativeSpace" presStyleCnt="0"/>
      <dgm:spPr/>
    </dgm:pt>
    <dgm:pt modelId="{E22317ED-3C33-494F-90D2-41CF61D2BFA9}" type="pres">
      <dgm:prSet presAssocID="{BEA2A9AC-68FB-4526-9772-48AFB86C7F39}" presName="childText" presStyleLbl="conFgAcc1" presStyleIdx="0" presStyleCnt="5">
        <dgm:presLayoutVars>
          <dgm:bulletEnabled val="1"/>
        </dgm:presLayoutVars>
      </dgm:prSet>
      <dgm:spPr/>
    </dgm:pt>
    <dgm:pt modelId="{F250A1D7-964C-4855-B384-605BA4F4D8AB}" type="pres">
      <dgm:prSet presAssocID="{86DF36D0-FD8B-4273-A2D5-A2CAC1A46ECF}" presName="spaceBetweenRectangles" presStyleCnt="0"/>
      <dgm:spPr/>
    </dgm:pt>
    <dgm:pt modelId="{DDE6A396-C492-489F-BE82-0CE584350F66}" type="pres">
      <dgm:prSet presAssocID="{6DDB321E-4211-4C02-AE9A-1BBB1EFBDCBC}" presName="parentLin" presStyleCnt="0"/>
      <dgm:spPr/>
    </dgm:pt>
    <dgm:pt modelId="{114EB109-64E5-4690-BB7B-814F76B14165}" type="pres">
      <dgm:prSet presAssocID="{6DDB321E-4211-4C02-AE9A-1BBB1EFBDCBC}" presName="parentLeftMargin" presStyleLbl="node1" presStyleIdx="0" presStyleCnt="5"/>
      <dgm:spPr/>
    </dgm:pt>
    <dgm:pt modelId="{D3D41947-6190-4C8B-8D1E-03695FA53D73}" type="pres">
      <dgm:prSet presAssocID="{6DDB321E-4211-4C02-AE9A-1BBB1EFBDCBC}" presName="parentText" presStyleLbl="node1" presStyleIdx="1" presStyleCnt="5" custScaleY="155289">
        <dgm:presLayoutVars>
          <dgm:chMax val="0"/>
          <dgm:bulletEnabled val="1"/>
        </dgm:presLayoutVars>
      </dgm:prSet>
      <dgm:spPr/>
    </dgm:pt>
    <dgm:pt modelId="{07AE1CAF-5E71-4A30-8041-B5B5CCFF0939}" type="pres">
      <dgm:prSet presAssocID="{6DDB321E-4211-4C02-AE9A-1BBB1EFBDCBC}" presName="negativeSpace" presStyleCnt="0"/>
      <dgm:spPr/>
    </dgm:pt>
    <dgm:pt modelId="{1550B3C5-7546-45E5-BA8D-83711B83F40A}" type="pres">
      <dgm:prSet presAssocID="{6DDB321E-4211-4C02-AE9A-1BBB1EFBDCBC}" presName="childText" presStyleLbl="conFgAcc1" presStyleIdx="1" presStyleCnt="5">
        <dgm:presLayoutVars>
          <dgm:bulletEnabled val="1"/>
        </dgm:presLayoutVars>
      </dgm:prSet>
      <dgm:spPr/>
    </dgm:pt>
    <dgm:pt modelId="{50758A4C-793D-40BA-9211-86E68DE7F6A5}" type="pres">
      <dgm:prSet presAssocID="{A76591D0-7A7D-4F0F-AB73-27FC3FF2A004}" presName="spaceBetweenRectangles" presStyleCnt="0"/>
      <dgm:spPr/>
    </dgm:pt>
    <dgm:pt modelId="{A70A5065-2F05-477C-AFF1-058E61B70886}" type="pres">
      <dgm:prSet presAssocID="{DF08116F-5C42-45DC-B730-F2999994700A}" presName="parentLin" presStyleCnt="0"/>
      <dgm:spPr/>
    </dgm:pt>
    <dgm:pt modelId="{16885A43-8DAF-4989-ACA4-08783841BB90}" type="pres">
      <dgm:prSet presAssocID="{DF08116F-5C42-45DC-B730-F2999994700A}" presName="parentLeftMargin" presStyleLbl="node1" presStyleIdx="1" presStyleCnt="5"/>
      <dgm:spPr/>
    </dgm:pt>
    <dgm:pt modelId="{0FE640BA-0EB5-4898-B62B-F09C657C7C0C}" type="pres">
      <dgm:prSet presAssocID="{DF08116F-5C42-45DC-B730-F2999994700A}" presName="parentText" presStyleLbl="node1" presStyleIdx="2" presStyleCnt="5" custScaleY="155289">
        <dgm:presLayoutVars>
          <dgm:chMax val="0"/>
          <dgm:bulletEnabled val="1"/>
        </dgm:presLayoutVars>
      </dgm:prSet>
      <dgm:spPr/>
    </dgm:pt>
    <dgm:pt modelId="{48A5E1DA-7465-49C7-8843-8B3DDB28643D}" type="pres">
      <dgm:prSet presAssocID="{DF08116F-5C42-45DC-B730-F2999994700A}" presName="negativeSpace" presStyleCnt="0"/>
      <dgm:spPr/>
    </dgm:pt>
    <dgm:pt modelId="{D3362A0B-6239-4B32-8A3D-B74AEF2A6321}" type="pres">
      <dgm:prSet presAssocID="{DF08116F-5C42-45DC-B730-F2999994700A}" presName="childText" presStyleLbl="conFgAcc1" presStyleIdx="2" presStyleCnt="5">
        <dgm:presLayoutVars>
          <dgm:bulletEnabled val="1"/>
        </dgm:presLayoutVars>
      </dgm:prSet>
      <dgm:spPr/>
    </dgm:pt>
    <dgm:pt modelId="{BB7C43DD-5BF3-4897-8821-94692F343F9A}" type="pres">
      <dgm:prSet presAssocID="{8CF1BC1A-3619-49A6-9D6A-9383BCCB11F6}" presName="spaceBetweenRectangles" presStyleCnt="0"/>
      <dgm:spPr/>
    </dgm:pt>
    <dgm:pt modelId="{45386CB6-4BFE-4B5E-824E-6A05064096B6}" type="pres">
      <dgm:prSet presAssocID="{28171B3C-22DD-443B-857E-35FB5BC15064}" presName="parentLin" presStyleCnt="0"/>
      <dgm:spPr/>
    </dgm:pt>
    <dgm:pt modelId="{13273E40-8D0A-4DD9-99F6-D0BBAFC521D8}" type="pres">
      <dgm:prSet presAssocID="{28171B3C-22DD-443B-857E-35FB5BC15064}" presName="parentLeftMargin" presStyleLbl="node1" presStyleIdx="2" presStyleCnt="5"/>
      <dgm:spPr/>
    </dgm:pt>
    <dgm:pt modelId="{9F22587A-37A8-4A4D-AF73-0326398339EA}" type="pres">
      <dgm:prSet presAssocID="{28171B3C-22DD-443B-857E-35FB5BC15064}" presName="parentText" presStyleLbl="node1" presStyleIdx="3" presStyleCnt="5" custScaleY="155289">
        <dgm:presLayoutVars>
          <dgm:chMax val="0"/>
          <dgm:bulletEnabled val="1"/>
        </dgm:presLayoutVars>
      </dgm:prSet>
      <dgm:spPr/>
    </dgm:pt>
    <dgm:pt modelId="{A3C3A176-6F8F-4BB4-842B-D7B97CB32F2A}" type="pres">
      <dgm:prSet presAssocID="{28171B3C-22DD-443B-857E-35FB5BC15064}" presName="negativeSpace" presStyleCnt="0"/>
      <dgm:spPr/>
    </dgm:pt>
    <dgm:pt modelId="{A4A9E1AF-8C7C-40FB-B639-2F5BC3073CAC}" type="pres">
      <dgm:prSet presAssocID="{28171B3C-22DD-443B-857E-35FB5BC15064}" presName="childText" presStyleLbl="conFgAcc1" presStyleIdx="3" presStyleCnt="5">
        <dgm:presLayoutVars>
          <dgm:bulletEnabled val="1"/>
        </dgm:presLayoutVars>
      </dgm:prSet>
      <dgm:spPr/>
    </dgm:pt>
    <dgm:pt modelId="{067ECEA9-7C24-4F7E-9820-0F248BBE5D2D}" type="pres">
      <dgm:prSet presAssocID="{975545C8-1451-403D-8FB9-E4C2032CA3F8}" presName="spaceBetweenRectangles" presStyleCnt="0"/>
      <dgm:spPr/>
    </dgm:pt>
    <dgm:pt modelId="{E485D55E-C946-402C-B3C4-231647B6056E}" type="pres">
      <dgm:prSet presAssocID="{E9FA69BB-8F5E-466E-B587-BECEE691B5CB}" presName="parentLin" presStyleCnt="0"/>
      <dgm:spPr/>
    </dgm:pt>
    <dgm:pt modelId="{B34E73FB-9147-43C9-ABBD-EE8A7C4115E1}" type="pres">
      <dgm:prSet presAssocID="{E9FA69BB-8F5E-466E-B587-BECEE691B5CB}" presName="parentLeftMargin" presStyleLbl="node1" presStyleIdx="3" presStyleCnt="5"/>
      <dgm:spPr/>
    </dgm:pt>
    <dgm:pt modelId="{5CAC8310-CA27-485B-A0C9-B22DD02C710D}" type="pres">
      <dgm:prSet presAssocID="{E9FA69BB-8F5E-466E-B587-BECEE691B5CB}" presName="parentText" presStyleLbl="node1" presStyleIdx="4" presStyleCnt="5" custScaleY="155289">
        <dgm:presLayoutVars>
          <dgm:chMax val="0"/>
          <dgm:bulletEnabled val="1"/>
        </dgm:presLayoutVars>
      </dgm:prSet>
      <dgm:spPr/>
    </dgm:pt>
    <dgm:pt modelId="{C02B0C72-AC0F-4A7F-9902-A729C217B7FA}" type="pres">
      <dgm:prSet presAssocID="{E9FA69BB-8F5E-466E-B587-BECEE691B5CB}" presName="negativeSpace" presStyleCnt="0"/>
      <dgm:spPr/>
    </dgm:pt>
    <dgm:pt modelId="{A551C314-3DEA-4B96-A7ED-F7353825112D}" type="pres">
      <dgm:prSet presAssocID="{E9FA69BB-8F5E-466E-B587-BECEE691B5CB}" presName="childText" presStyleLbl="conFgAcc1" presStyleIdx="4" presStyleCnt="5">
        <dgm:presLayoutVars>
          <dgm:bulletEnabled val="1"/>
        </dgm:presLayoutVars>
      </dgm:prSet>
      <dgm:spPr/>
    </dgm:pt>
  </dgm:ptLst>
  <dgm:cxnLst>
    <dgm:cxn modelId="{DCCCF101-D377-44C5-B056-E1D978768DDA}" type="presOf" srcId="{DF08116F-5C42-45DC-B730-F2999994700A}" destId="{0FE640BA-0EB5-4898-B62B-F09C657C7C0C}" srcOrd="1" destOrd="0" presId="urn:microsoft.com/office/officeart/2005/8/layout/list1"/>
    <dgm:cxn modelId="{6E463E18-DAE2-48E2-A017-04E903BC9898}" srcId="{90648D4D-A109-428C-9A74-B05CA39C7A53}" destId="{DF08116F-5C42-45DC-B730-F2999994700A}" srcOrd="2" destOrd="0" parTransId="{B369EE22-18C9-4442-A222-A24137E3599D}" sibTransId="{8CF1BC1A-3619-49A6-9D6A-9383BCCB11F6}"/>
    <dgm:cxn modelId="{2DE4052E-35B1-4962-8C9C-4D6A513494CB}" srcId="{90648D4D-A109-428C-9A74-B05CA39C7A53}" destId="{28171B3C-22DD-443B-857E-35FB5BC15064}" srcOrd="3" destOrd="0" parTransId="{992DB73C-5E73-4D9B-8BF1-075E0061B6AA}" sibTransId="{975545C8-1451-403D-8FB9-E4C2032CA3F8}"/>
    <dgm:cxn modelId="{2C0DC72E-414A-4451-8BF0-A21D998B6EEF}" type="presOf" srcId="{BF2C84B9-A776-40F9-988D-367E9E5EDD2D}" destId="{A4A9E1AF-8C7C-40FB-B639-2F5BC3073CAC}" srcOrd="0" destOrd="0" presId="urn:microsoft.com/office/officeart/2005/8/layout/list1"/>
    <dgm:cxn modelId="{C9848437-9792-4782-A1F8-C9EF7E682C30}" type="presOf" srcId="{DF08116F-5C42-45DC-B730-F2999994700A}" destId="{16885A43-8DAF-4989-ACA4-08783841BB90}" srcOrd="0" destOrd="0" presId="urn:microsoft.com/office/officeart/2005/8/layout/list1"/>
    <dgm:cxn modelId="{0B17E13B-3030-4DBA-B72C-B171AFBDF3AC}" type="presOf" srcId="{6DDB321E-4211-4C02-AE9A-1BBB1EFBDCBC}" destId="{D3D41947-6190-4C8B-8D1E-03695FA53D73}" srcOrd="1" destOrd="0" presId="urn:microsoft.com/office/officeart/2005/8/layout/list1"/>
    <dgm:cxn modelId="{54058961-6910-4B4E-948D-3874AC3D4E00}" srcId="{28171B3C-22DD-443B-857E-35FB5BC15064}" destId="{BF2C84B9-A776-40F9-988D-367E9E5EDD2D}" srcOrd="0" destOrd="0" parTransId="{930CF88D-06FE-4229-8637-4D8AD342845D}" sibTransId="{223BADFA-79EB-4A1A-A9F3-8AFE42C09436}"/>
    <dgm:cxn modelId="{D159A46C-4FA4-4BCE-9929-90DF004A0F57}" srcId="{90648D4D-A109-428C-9A74-B05CA39C7A53}" destId="{6DDB321E-4211-4C02-AE9A-1BBB1EFBDCBC}" srcOrd="1" destOrd="0" parTransId="{50CA911A-5653-4D54-AA23-EF26C37F6774}" sibTransId="{A76591D0-7A7D-4F0F-AB73-27FC3FF2A004}"/>
    <dgm:cxn modelId="{8ED83E4E-7B6F-4C86-AFE8-0A0CAD11B10D}" type="presOf" srcId="{28171B3C-22DD-443B-857E-35FB5BC15064}" destId="{13273E40-8D0A-4DD9-99F6-D0BBAFC521D8}" srcOrd="0" destOrd="0" presId="urn:microsoft.com/office/officeart/2005/8/layout/list1"/>
    <dgm:cxn modelId="{4F6E3D4F-AA65-45B8-8AC6-ED04FA084A84}" type="presOf" srcId="{3F4DD8A2-4206-402A-82D5-5F391F846B9C}" destId="{A551C314-3DEA-4B96-A7ED-F7353825112D}" srcOrd="0" destOrd="0" presId="urn:microsoft.com/office/officeart/2005/8/layout/list1"/>
    <dgm:cxn modelId="{5C6AC76F-AEE6-4C76-98D9-7AC0C58611E1}" type="presOf" srcId="{D220F5C0-FBAD-4D28-9BE9-FEA0F26845F9}" destId="{D3362A0B-6239-4B32-8A3D-B74AEF2A6321}" srcOrd="0" destOrd="0" presId="urn:microsoft.com/office/officeart/2005/8/layout/list1"/>
    <dgm:cxn modelId="{DE3B8E73-21A0-4A4A-8869-E8D35EF5243A}" srcId="{6DDB321E-4211-4C02-AE9A-1BBB1EFBDCBC}" destId="{173B169A-098C-4BBC-9904-F1FDA9BED967}" srcOrd="0" destOrd="0" parTransId="{18B70E95-4A90-4F50-9446-95AD0CCFDED7}" sibTransId="{59B1E372-1DF1-48C9-801A-3A7779E4EAC3}"/>
    <dgm:cxn modelId="{3D76B579-B98C-4318-96BD-4D3C0EDEA946}" type="presOf" srcId="{90648D4D-A109-428C-9A74-B05CA39C7A53}" destId="{7A300E5F-DCF5-4605-A3FF-89DC70877458}" srcOrd="0" destOrd="0" presId="urn:microsoft.com/office/officeart/2005/8/layout/list1"/>
    <dgm:cxn modelId="{9599A48C-6860-4876-953F-407017B41596}" type="presOf" srcId="{BEA2A9AC-68FB-4526-9772-48AFB86C7F39}" destId="{FAD6A49F-658D-4548-A608-203F659160F2}" srcOrd="0" destOrd="0" presId="urn:microsoft.com/office/officeart/2005/8/layout/list1"/>
    <dgm:cxn modelId="{AADF6A95-00D8-45A7-B41A-933B8DA8E5BE}" type="presOf" srcId="{173B169A-098C-4BBC-9904-F1FDA9BED967}" destId="{1550B3C5-7546-45E5-BA8D-83711B83F40A}" srcOrd="0" destOrd="0" presId="urn:microsoft.com/office/officeart/2005/8/layout/list1"/>
    <dgm:cxn modelId="{33B9669A-F9C8-4EF3-B754-CA5BE88542F6}" type="presOf" srcId="{6BBD92D3-503F-4A60-94E8-C8ED7C53EF5B}" destId="{E22317ED-3C33-494F-90D2-41CF61D2BFA9}" srcOrd="0" destOrd="0" presId="urn:microsoft.com/office/officeart/2005/8/layout/list1"/>
    <dgm:cxn modelId="{BBFE5EA9-FDF6-4B55-BDB0-BAB161999E0C}" srcId="{90648D4D-A109-428C-9A74-B05CA39C7A53}" destId="{E9FA69BB-8F5E-466E-B587-BECEE691B5CB}" srcOrd="4" destOrd="0" parTransId="{BD9C71D4-1765-4B6D-87FE-D6A4D64FC8AB}" sibTransId="{2F9F3685-256B-4564-8DE9-CCFA62F83B93}"/>
    <dgm:cxn modelId="{BBC3DEBE-F9F4-451F-AAA0-C8396C48F7B1}" srcId="{E9FA69BB-8F5E-466E-B587-BECEE691B5CB}" destId="{3F4DD8A2-4206-402A-82D5-5F391F846B9C}" srcOrd="0" destOrd="0" parTransId="{EC27E96A-35FB-4A0D-B993-B1755F8A6022}" sibTransId="{DC76850E-8877-40F0-8315-94155E5A8CCC}"/>
    <dgm:cxn modelId="{AF7DE4C0-B927-4BD8-9175-CB6BCF6D0792}" type="presOf" srcId="{6DDB321E-4211-4C02-AE9A-1BBB1EFBDCBC}" destId="{114EB109-64E5-4690-BB7B-814F76B14165}" srcOrd="0" destOrd="0" presId="urn:microsoft.com/office/officeart/2005/8/layout/list1"/>
    <dgm:cxn modelId="{955FF8D3-6DA1-4498-BCB8-02B720E32281}" type="presOf" srcId="{BEA2A9AC-68FB-4526-9772-48AFB86C7F39}" destId="{950A9EE2-B7B4-4FB9-B18B-744C06EF6E7D}" srcOrd="1" destOrd="0" presId="urn:microsoft.com/office/officeart/2005/8/layout/list1"/>
    <dgm:cxn modelId="{FEA168D8-5BA6-4125-B328-232031ACE447}" srcId="{BEA2A9AC-68FB-4526-9772-48AFB86C7F39}" destId="{6BBD92D3-503F-4A60-94E8-C8ED7C53EF5B}" srcOrd="0" destOrd="0" parTransId="{607BB1B0-E411-45DA-9B61-8357BA118322}" sibTransId="{DA6139E7-D73E-4DDE-BC77-0FD928892E76}"/>
    <dgm:cxn modelId="{DF8B2DE3-D93A-4B31-BB0F-7FBA54260BF8}" type="presOf" srcId="{E9FA69BB-8F5E-466E-B587-BECEE691B5CB}" destId="{5CAC8310-CA27-485B-A0C9-B22DD02C710D}" srcOrd="1" destOrd="0" presId="urn:microsoft.com/office/officeart/2005/8/layout/list1"/>
    <dgm:cxn modelId="{5DB5F5E8-46D8-405E-9094-EC1FCEF46E36}" srcId="{90648D4D-A109-428C-9A74-B05CA39C7A53}" destId="{BEA2A9AC-68FB-4526-9772-48AFB86C7F39}" srcOrd="0" destOrd="0" parTransId="{7ECA9806-3D92-462A-AECD-8312000F2453}" sibTransId="{86DF36D0-FD8B-4273-A2D5-A2CAC1A46ECF}"/>
    <dgm:cxn modelId="{8F4493EA-3F72-4ECA-9099-66AF8FDC623C}" type="presOf" srcId="{28171B3C-22DD-443B-857E-35FB5BC15064}" destId="{9F22587A-37A8-4A4D-AF73-0326398339EA}" srcOrd="1" destOrd="0" presId="urn:microsoft.com/office/officeart/2005/8/layout/list1"/>
    <dgm:cxn modelId="{075954F8-BA1F-4BFA-A8B4-888B63FA31E4}" type="presOf" srcId="{E9FA69BB-8F5E-466E-B587-BECEE691B5CB}" destId="{B34E73FB-9147-43C9-ABBD-EE8A7C4115E1}" srcOrd="0" destOrd="0" presId="urn:microsoft.com/office/officeart/2005/8/layout/list1"/>
    <dgm:cxn modelId="{DAB138FB-8372-46E9-8113-573A76A135C0}" srcId="{DF08116F-5C42-45DC-B730-F2999994700A}" destId="{D220F5C0-FBAD-4D28-9BE9-FEA0F26845F9}" srcOrd="0" destOrd="0" parTransId="{EA31562E-F2E5-4B1B-B097-9509B1D1D53D}" sibTransId="{FF93E291-9856-4D23-9635-BD852FB46502}"/>
    <dgm:cxn modelId="{733F1CCF-3A64-4CBF-A0E1-0C2C821C789C}" type="presParOf" srcId="{7A300E5F-DCF5-4605-A3FF-89DC70877458}" destId="{65CFEE47-97B7-472E-A473-9992F646A69B}" srcOrd="0" destOrd="0" presId="urn:microsoft.com/office/officeart/2005/8/layout/list1"/>
    <dgm:cxn modelId="{CE4A4BB6-7712-4F8C-A3BE-354031141CDE}" type="presParOf" srcId="{65CFEE47-97B7-472E-A473-9992F646A69B}" destId="{FAD6A49F-658D-4548-A608-203F659160F2}" srcOrd="0" destOrd="0" presId="urn:microsoft.com/office/officeart/2005/8/layout/list1"/>
    <dgm:cxn modelId="{F303B126-8ED0-43E2-B4F0-E7D7779692A0}" type="presParOf" srcId="{65CFEE47-97B7-472E-A473-9992F646A69B}" destId="{950A9EE2-B7B4-4FB9-B18B-744C06EF6E7D}" srcOrd="1" destOrd="0" presId="urn:microsoft.com/office/officeart/2005/8/layout/list1"/>
    <dgm:cxn modelId="{1286B8C2-EB14-4ABC-8CE9-29EC99184750}" type="presParOf" srcId="{7A300E5F-DCF5-4605-A3FF-89DC70877458}" destId="{2A4D7AA7-FAD7-44D6-B22F-EF46EBC64E77}" srcOrd="1" destOrd="0" presId="urn:microsoft.com/office/officeart/2005/8/layout/list1"/>
    <dgm:cxn modelId="{0B12190B-182F-4503-8FE8-687147AF4F37}" type="presParOf" srcId="{7A300E5F-DCF5-4605-A3FF-89DC70877458}" destId="{E22317ED-3C33-494F-90D2-41CF61D2BFA9}" srcOrd="2" destOrd="0" presId="urn:microsoft.com/office/officeart/2005/8/layout/list1"/>
    <dgm:cxn modelId="{9DADA25E-D7AF-4E35-AA09-867779C5A688}" type="presParOf" srcId="{7A300E5F-DCF5-4605-A3FF-89DC70877458}" destId="{F250A1D7-964C-4855-B384-605BA4F4D8AB}" srcOrd="3" destOrd="0" presId="urn:microsoft.com/office/officeart/2005/8/layout/list1"/>
    <dgm:cxn modelId="{9A8B6083-AF4D-4C77-8715-8DB3FD6DD110}" type="presParOf" srcId="{7A300E5F-DCF5-4605-A3FF-89DC70877458}" destId="{DDE6A396-C492-489F-BE82-0CE584350F66}" srcOrd="4" destOrd="0" presId="urn:microsoft.com/office/officeart/2005/8/layout/list1"/>
    <dgm:cxn modelId="{C0E94442-F465-42E8-9916-A9AB45FD45A6}" type="presParOf" srcId="{DDE6A396-C492-489F-BE82-0CE584350F66}" destId="{114EB109-64E5-4690-BB7B-814F76B14165}" srcOrd="0" destOrd="0" presId="urn:microsoft.com/office/officeart/2005/8/layout/list1"/>
    <dgm:cxn modelId="{9367E477-319A-4C51-92E1-3CCEF15C2A8C}" type="presParOf" srcId="{DDE6A396-C492-489F-BE82-0CE584350F66}" destId="{D3D41947-6190-4C8B-8D1E-03695FA53D73}" srcOrd="1" destOrd="0" presId="urn:microsoft.com/office/officeart/2005/8/layout/list1"/>
    <dgm:cxn modelId="{63F873EB-B02C-4789-803D-2B966C9BF929}" type="presParOf" srcId="{7A300E5F-DCF5-4605-A3FF-89DC70877458}" destId="{07AE1CAF-5E71-4A30-8041-B5B5CCFF0939}" srcOrd="5" destOrd="0" presId="urn:microsoft.com/office/officeart/2005/8/layout/list1"/>
    <dgm:cxn modelId="{B66D7C4E-56A3-4099-AF7A-73B6E163F9A2}" type="presParOf" srcId="{7A300E5F-DCF5-4605-A3FF-89DC70877458}" destId="{1550B3C5-7546-45E5-BA8D-83711B83F40A}" srcOrd="6" destOrd="0" presId="urn:microsoft.com/office/officeart/2005/8/layout/list1"/>
    <dgm:cxn modelId="{0D95B5F5-0402-4B32-98FA-2999931D90F0}" type="presParOf" srcId="{7A300E5F-DCF5-4605-A3FF-89DC70877458}" destId="{50758A4C-793D-40BA-9211-86E68DE7F6A5}" srcOrd="7" destOrd="0" presId="urn:microsoft.com/office/officeart/2005/8/layout/list1"/>
    <dgm:cxn modelId="{A3E13A01-703C-4D78-A134-3C2B03612F7F}" type="presParOf" srcId="{7A300E5F-DCF5-4605-A3FF-89DC70877458}" destId="{A70A5065-2F05-477C-AFF1-058E61B70886}" srcOrd="8" destOrd="0" presId="urn:microsoft.com/office/officeart/2005/8/layout/list1"/>
    <dgm:cxn modelId="{5E2E6883-438A-4010-93E2-B87ACE555D1D}" type="presParOf" srcId="{A70A5065-2F05-477C-AFF1-058E61B70886}" destId="{16885A43-8DAF-4989-ACA4-08783841BB90}" srcOrd="0" destOrd="0" presId="urn:microsoft.com/office/officeart/2005/8/layout/list1"/>
    <dgm:cxn modelId="{82D2D4FA-B42A-4546-84C2-6C058CE9392E}" type="presParOf" srcId="{A70A5065-2F05-477C-AFF1-058E61B70886}" destId="{0FE640BA-0EB5-4898-B62B-F09C657C7C0C}" srcOrd="1" destOrd="0" presId="urn:microsoft.com/office/officeart/2005/8/layout/list1"/>
    <dgm:cxn modelId="{9C82C3EE-A87B-4769-A190-BFECDD0C15A0}" type="presParOf" srcId="{7A300E5F-DCF5-4605-A3FF-89DC70877458}" destId="{48A5E1DA-7465-49C7-8843-8B3DDB28643D}" srcOrd="9" destOrd="0" presId="urn:microsoft.com/office/officeart/2005/8/layout/list1"/>
    <dgm:cxn modelId="{61E96E25-423E-4806-ADC5-A17ECE588383}" type="presParOf" srcId="{7A300E5F-DCF5-4605-A3FF-89DC70877458}" destId="{D3362A0B-6239-4B32-8A3D-B74AEF2A6321}" srcOrd="10" destOrd="0" presId="urn:microsoft.com/office/officeart/2005/8/layout/list1"/>
    <dgm:cxn modelId="{475583CA-3C59-41D4-9E8F-677EF11FD5D1}" type="presParOf" srcId="{7A300E5F-DCF5-4605-A3FF-89DC70877458}" destId="{BB7C43DD-5BF3-4897-8821-94692F343F9A}" srcOrd="11" destOrd="0" presId="urn:microsoft.com/office/officeart/2005/8/layout/list1"/>
    <dgm:cxn modelId="{61AB7AB6-93B8-4B75-B4FB-B54CD4CE8E93}" type="presParOf" srcId="{7A300E5F-DCF5-4605-A3FF-89DC70877458}" destId="{45386CB6-4BFE-4B5E-824E-6A05064096B6}" srcOrd="12" destOrd="0" presId="urn:microsoft.com/office/officeart/2005/8/layout/list1"/>
    <dgm:cxn modelId="{EDD8A360-A852-479F-9D1A-518B3455D8A7}" type="presParOf" srcId="{45386CB6-4BFE-4B5E-824E-6A05064096B6}" destId="{13273E40-8D0A-4DD9-99F6-D0BBAFC521D8}" srcOrd="0" destOrd="0" presId="urn:microsoft.com/office/officeart/2005/8/layout/list1"/>
    <dgm:cxn modelId="{BCD0BFD7-F4DF-4C14-8621-B8BE59534A18}" type="presParOf" srcId="{45386CB6-4BFE-4B5E-824E-6A05064096B6}" destId="{9F22587A-37A8-4A4D-AF73-0326398339EA}" srcOrd="1" destOrd="0" presId="urn:microsoft.com/office/officeart/2005/8/layout/list1"/>
    <dgm:cxn modelId="{B06DD2CD-DAA7-4CA1-A061-93E6921F340C}" type="presParOf" srcId="{7A300E5F-DCF5-4605-A3FF-89DC70877458}" destId="{A3C3A176-6F8F-4BB4-842B-D7B97CB32F2A}" srcOrd="13" destOrd="0" presId="urn:microsoft.com/office/officeart/2005/8/layout/list1"/>
    <dgm:cxn modelId="{91F20762-CF9C-4188-AFEC-4BEAF5C05419}" type="presParOf" srcId="{7A300E5F-DCF5-4605-A3FF-89DC70877458}" destId="{A4A9E1AF-8C7C-40FB-B639-2F5BC3073CAC}" srcOrd="14" destOrd="0" presId="urn:microsoft.com/office/officeart/2005/8/layout/list1"/>
    <dgm:cxn modelId="{4371DCA0-F8E1-412B-922B-183F19D4EFB8}" type="presParOf" srcId="{7A300E5F-DCF5-4605-A3FF-89DC70877458}" destId="{067ECEA9-7C24-4F7E-9820-0F248BBE5D2D}" srcOrd="15" destOrd="0" presId="urn:microsoft.com/office/officeart/2005/8/layout/list1"/>
    <dgm:cxn modelId="{DDE29A76-D2B5-47A8-80C2-C0C874D0D2AF}" type="presParOf" srcId="{7A300E5F-DCF5-4605-A3FF-89DC70877458}" destId="{E485D55E-C946-402C-B3C4-231647B6056E}" srcOrd="16" destOrd="0" presId="urn:microsoft.com/office/officeart/2005/8/layout/list1"/>
    <dgm:cxn modelId="{46E27D47-178F-429D-BE94-7A9E91B681C0}" type="presParOf" srcId="{E485D55E-C946-402C-B3C4-231647B6056E}" destId="{B34E73FB-9147-43C9-ABBD-EE8A7C4115E1}" srcOrd="0" destOrd="0" presId="urn:microsoft.com/office/officeart/2005/8/layout/list1"/>
    <dgm:cxn modelId="{2CC71A99-A367-4A2A-8A4D-F418DE19AFFE}" type="presParOf" srcId="{E485D55E-C946-402C-B3C4-231647B6056E}" destId="{5CAC8310-CA27-485B-A0C9-B22DD02C710D}" srcOrd="1" destOrd="0" presId="urn:microsoft.com/office/officeart/2005/8/layout/list1"/>
    <dgm:cxn modelId="{6D6AF224-5A5B-4856-8F18-4F7A2ACA9197}" type="presParOf" srcId="{7A300E5F-DCF5-4605-A3FF-89DC70877458}" destId="{C02B0C72-AC0F-4A7F-9902-A729C217B7FA}" srcOrd="17" destOrd="0" presId="urn:microsoft.com/office/officeart/2005/8/layout/list1"/>
    <dgm:cxn modelId="{3E369F03-8897-4AC3-9273-D868EBCAC08A}" type="presParOf" srcId="{7A300E5F-DCF5-4605-A3FF-89DC70877458}" destId="{A551C314-3DEA-4B96-A7ED-F7353825112D}"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19E852E-0016-44ED-8A4E-2FB84CE093A2}"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zh-TW" altLang="en-US"/>
        </a:p>
      </dgm:t>
    </dgm:pt>
    <dgm:pt modelId="{F6B2CA85-3015-43F8-AB5C-D2C0AE562C15}">
      <dgm:prSet phldrT="[文字]" custT="1"/>
      <dgm:spPr/>
      <dgm:t>
        <a:bodyPr/>
        <a:lstStyle/>
        <a:p>
          <a:r>
            <a:rPr lang="zh-TW" altLang="en-US" sz="2000" dirty="0">
              <a:solidFill>
                <a:schemeClr val="tx1"/>
              </a:solidFill>
              <a:latin typeface="標楷體" panose="03000509000000000000" pitchFamily="65" charset="-120"/>
              <a:ea typeface="標楷體" panose="03000509000000000000" pitchFamily="65" charset="-120"/>
            </a:rPr>
            <a:t>意義：</a:t>
          </a:r>
        </a:p>
      </dgm:t>
    </dgm:pt>
    <dgm:pt modelId="{9D3FABF0-33BF-4814-AD0A-9A803E00F100}" type="parTrans" cxnId="{B77D4FB0-0AF0-4982-B7E9-549D46056016}">
      <dgm:prSet/>
      <dgm:spPr/>
      <dgm:t>
        <a:bodyPr/>
        <a:lstStyle/>
        <a:p>
          <a:endParaRPr lang="zh-TW" altLang="en-US"/>
        </a:p>
      </dgm:t>
    </dgm:pt>
    <dgm:pt modelId="{96ABECF5-11C3-4B24-908E-B31159A833CA}" type="sibTrans" cxnId="{B77D4FB0-0AF0-4982-B7E9-549D46056016}">
      <dgm:prSet/>
      <dgm:spPr/>
      <dgm:t>
        <a:bodyPr/>
        <a:lstStyle/>
        <a:p>
          <a:endParaRPr lang="zh-TW" altLang="en-US"/>
        </a:p>
      </dgm:t>
    </dgm:pt>
    <dgm:pt modelId="{E28CDEE2-0379-467A-919A-B83A752BFD27}">
      <dgm:prSet phldrT="[文字]" custT="1"/>
      <dgm:spPr/>
      <dgm:t>
        <a:bodyPr/>
        <a:lstStyle/>
        <a:p>
          <a:r>
            <a:rPr lang="zh-TW" altLang="en-US" sz="2000" dirty="0">
              <a:solidFill>
                <a:schemeClr val="tx1"/>
              </a:solidFill>
              <a:latin typeface="標楷體" panose="03000509000000000000" pitchFamily="65" charset="-120"/>
              <a:ea typeface="標楷體" panose="03000509000000000000" pitchFamily="65" charset="-120"/>
            </a:rPr>
            <a:t>方式：</a:t>
          </a:r>
        </a:p>
      </dgm:t>
    </dgm:pt>
    <dgm:pt modelId="{6263B330-DBF5-481D-BBAB-742B942B1F43}" type="parTrans" cxnId="{FD10447D-9A29-4A27-94A8-86AC28AD048F}">
      <dgm:prSet/>
      <dgm:spPr/>
      <dgm:t>
        <a:bodyPr/>
        <a:lstStyle/>
        <a:p>
          <a:endParaRPr lang="zh-TW" altLang="en-US"/>
        </a:p>
      </dgm:t>
    </dgm:pt>
    <dgm:pt modelId="{C5F3BA91-91C4-4FF5-806C-F4FC336795B5}" type="sibTrans" cxnId="{FD10447D-9A29-4A27-94A8-86AC28AD048F}">
      <dgm:prSet/>
      <dgm:spPr/>
      <dgm:t>
        <a:bodyPr/>
        <a:lstStyle/>
        <a:p>
          <a:endParaRPr lang="zh-TW" altLang="en-US"/>
        </a:p>
      </dgm:t>
    </dgm:pt>
    <dgm:pt modelId="{11FCEF06-4F0A-410E-AFE0-FE4F2270A112}">
      <dgm:prSet phldrT="[文字]"/>
      <dgm:spPr/>
      <dgm:t>
        <a:bodyPr/>
        <a:lstStyle/>
        <a:p>
          <a:r>
            <a:rPr lang="zh-TW" altLang="en-US" dirty="0">
              <a:solidFill>
                <a:schemeClr val="tx1"/>
              </a:solidFill>
              <a:latin typeface="標楷體" panose="03000509000000000000" pitchFamily="65" charset="-120"/>
              <a:ea typeface="標楷體" panose="03000509000000000000" pitchFamily="65" charset="-120"/>
            </a:rPr>
            <a:t>執行：</a:t>
          </a:r>
        </a:p>
      </dgm:t>
    </dgm:pt>
    <dgm:pt modelId="{2EBB6443-553F-4967-BD10-BCC093AD2F5D}" type="parTrans" cxnId="{4C29C237-D387-426C-83AD-538FD01C07C7}">
      <dgm:prSet/>
      <dgm:spPr/>
      <dgm:t>
        <a:bodyPr/>
        <a:lstStyle/>
        <a:p>
          <a:endParaRPr lang="zh-TW" altLang="en-US"/>
        </a:p>
      </dgm:t>
    </dgm:pt>
    <dgm:pt modelId="{F383E491-E6FA-4D0E-8833-A36EB1148599}" type="sibTrans" cxnId="{4C29C237-D387-426C-83AD-538FD01C07C7}">
      <dgm:prSet/>
      <dgm:spPr/>
      <dgm:t>
        <a:bodyPr/>
        <a:lstStyle/>
        <a:p>
          <a:endParaRPr lang="zh-TW" altLang="en-US"/>
        </a:p>
      </dgm:t>
    </dgm:pt>
    <dgm:pt modelId="{A690C3DE-6BE0-4762-9C03-F48B79BBD608}">
      <dgm:prSet/>
      <dgm:spPr/>
      <dgm:t>
        <a:bodyPr/>
        <a:lstStyle/>
        <a:p>
          <a:pPr algn="just"/>
          <a:r>
            <a:rPr lang="zh-TW" altLang="zh-TW">
              <a:latin typeface="標楷體" panose="03000509000000000000" pitchFamily="65" charset="-120"/>
              <a:ea typeface="標楷體" panose="03000509000000000000" pitchFamily="65" charset="-120"/>
            </a:rPr>
            <a:t>遺囑人以遺囑，將其財產權之全部或一部為受益人利益或</a:t>
          </a:r>
          <a:r>
            <a:rPr lang="zh-TW" altLang="en-US">
              <a:latin typeface="標楷體" panose="03000509000000000000" pitchFamily="65" charset="-120"/>
              <a:ea typeface="標楷體" panose="03000509000000000000" pitchFamily="65" charset="-120"/>
            </a:rPr>
            <a:t>特</a:t>
          </a:r>
          <a:r>
            <a:rPr lang="zh-TW" altLang="zh-TW">
              <a:latin typeface="標楷體" panose="03000509000000000000" pitchFamily="65" charset="-120"/>
              <a:ea typeface="標楷體" panose="03000509000000000000" pitchFamily="65" charset="-120"/>
            </a:rPr>
            <a:t>定目的設立的信託，稱遺囑信託。因此，信託人可以用「</a:t>
          </a:r>
          <a:r>
            <a:rPr lang="zh-TW" altLang="en-US">
              <a:latin typeface="標楷體" panose="03000509000000000000" pitchFamily="65" charset="-120"/>
              <a:ea typeface="標楷體" panose="03000509000000000000" pitchFamily="65" charset="-120"/>
            </a:rPr>
            <a:t>遺囑</a:t>
          </a:r>
          <a:r>
            <a:rPr lang="zh-TW" altLang="zh-TW">
              <a:latin typeface="標楷體" panose="03000509000000000000" pitchFamily="65" charset="-120"/>
              <a:ea typeface="標楷體" panose="03000509000000000000" pitchFamily="65" charset="-120"/>
            </a:rPr>
            <a:t>」的形式設立信託，並在遺囑中明訂信託財產的範圍、指定的受託人、信託財產的受益人及信託財產管理或處分的方式</a:t>
          </a:r>
          <a:r>
            <a:rPr lang="en-US" altLang="zh-TW">
              <a:latin typeface="標楷體" panose="03000509000000000000" pitchFamily="65" charset="-120"/>
              <a:ea typeface="標楷體" panose="03000509000000000000" pitchFamily="65" charset="-120"/>
            </a:rPr>
            <a:t>…</a:t>
          </a:r>
          <a:r>
            <a:rPr lang="zh-TW" altLang="zh-TW">
              <a:latin typeface="標楷體" panose="03000509000000000000" pitchFamily="65" charset="-120"/>
              <a:ea typeface="標楷體" panose="03000509000000000000" pitchFamily="65" charset="-120"/>
            </a:rPr>
            <a:t>等。</a:t>
          </a:r>
          <a:endParaRPr lang="zh-TW" altLang="en-US" dirty="0"/>
        </a:p>
      </dgm:t>
    </dgm:pt>
    <dgm:pt modelId="{6CA282AB-E451-436B-AF61-C7816F930D33}" type="parTrans" cxnId="{D7988997-2D9C-4D20-875D-E6E0041B5235}">
      <dgm:prSet/>
      <dgm:spPr/>
      <dgm:t>
        <a:bodyPr/>
        <a:lstStyle/>
        <a:p>
          <a:endParaRPr lang="zh-TW" altLang="en-US"/>
        </a:p>
      </dgm:t>
    </dgm:pt>
    <dgm:pt modelId="{60162B1F-39DC-40D7-8CB6-F1802CADDCF5}" type="sibTrans" cxnId="{D7988997-2D9C-4D20-875D-E6E0041B5235}">
      <dgm:prSet/>
      <dgm:spPr/>
      <dgm:t>
        <a:bodyPr/>
        <a:lstStyle/>
        <a:p>
          <a:endParaRPr lang="zh-TW" altLang="en-US"/>
        </a:p>
      </dgm:t>
    </dgm:pt>
    <dgm:pt modelId="{B16EC5A8-C684-4525-84FD-EF204DD280FE}">
      <dgm:prSet/>
      <dgm:spPr/>
      <dgm:t>
        <a:bodyPr/>
        <a:lstStyle/>
        <a:p>
          <a:pPr algn="just"/>
          <a:r>
            <a:rPr lang="zh-TW" altLang="en-US">
              <a:latin typeface="Times New Roman" panose="02020603050405020304" pitchFamily="18" charset="0"/>
              <a:ea typeface="標楷體" panose="03000509000000000000" pitchFamily="65" charset="-120"/>
              <a:cs typeface="Times New Roman" panose="02020603050405020304" pitchFamily="18" charset="0"/>
            </a:rPr>
            <a:t>「遺囑」的訂立方式，依照</a:t>
          </a:r>
          <a:r>
            <a:rPr lang="en-US" altLang="zh-TW">
              <a:latin typeface="Times New Roman" panose="02020603050405020304" pitchFamily="18" charset="0"/>
              <a:ea typeface="標楷體" panose="03000509000000000000" pitchFamily="65" charset="-120"/>
              <a:cs typeface="Times New Roman" panose="02020603050405020304" pitchFamily="18" charset="0"/>
            </a:rPr>
            <a:t>《</a:t>
          </a:r>
          <a:r>
            <a:rPr lang="zh-TW" altLang="en-US">
              <a:latin typeface="Times New Roman" panose="02020603050405020304" pitchFamily="18" charset="0"/>
              <a:ea typeface="標楷體" panose="03000509000000000000" pitchFamily="65" charset="-120"/>
              <a:cs typeface="Times New Roman" panose="02020603050405020304" pitchFamily="18" charset="0"/>
            </a:rPr>
            <a:t>民法</a:t>
          </a:r>
          <a:r>
            <a:rPr lang="en-US" altLang="zh-TW">
              <a:latin typeface="Times New Roman" panose="02020603050405020304" pitchFamily="18" charset="0"/>
              <a:ea typeface="標楷體" panose="03000509000000000000" pitchFamily="65" charset="-120"/>
              <a:cs typeface="Times New Roman" panose="02020603050405020304" pitchFamily="18" charset="0"/>
            </a:rPr>
            <a:t>》</a:t>
          </a:r>
          <a:r>
            <a:rPr lang="zh-TW" altLang="en-US">
              <a:latin typeface="Times New Roman" panose="02020603050405020304" pitchFamily="18" charset="0"/>
              <a:ea typeface="標楷體" panose="03000509000000000000" pitchFamily="65" charset="-120"/>
              <a:cs typeface="Times New Roman" panose="02020603050405020304" pitchFamily="18" charset="0"/>
            </a:rPr>
            <a:t>第</a:t>
          </a:r>
          <a:r>
            <a:rPr lang="en-US" altLang="zh-TW">
              <a:latin typeface="Times New Roman" panose="02020603050405020304" pitchFamily="18" charset="0"/>
              <a:ea typeface="標楷體" panose="03000509000000000000" pitchFamily="65" charset="-120"/>
              <a:cs typeface="Times New Roman" panose="02020603050405020304" pitchFamily="18" charset="0"/>
            </a:rPr>
            <a:t>1189</a:t>
          </a:r>
          <a:r>
            <a:rPr lang="zh-TW" altLang="en-US">
              <a:latin typeface="Times New Roman" panose="02020603050405020304" pitchFamily="18" charset="0"/>
              <a:ea typeface="標楷體" panose="03000509000000000000" pitchFamily="65" charset="-120"/>
              <a:cs typeface="Times New Roman" panose="02020603050405020304" pitchFamily="18" charset="0"/>
            </a:rPr>
            <a:t>條規定，須以「自書遺囑」、「公證遺囑」、「密封遺囑」、「代筆遺囑」、「口授遺囑」等法律規定的方式作成。</a:t>
          </a:r>
          <a:endParaRPr lang="zh-TW" altLang="en-US" dirty="0"/>
        </a:p>
      </dgm:t>
    </dgm:pt>
    <dgm:pt modelId="{B40ABF38-2436-44A1-82ED-212422134802}" type="parTrans" cxnId="{28E7579D-1C89-4842-9449-B6BBECF53E70}">
      <dgm:prSet/>
      <dgm:spPr/>
      <dgm:t>
        <a:bodyPr/>
        <a:lstStyle/>
        <a:p>
          <a:endParaRPr lang="zh-TW" altLang="en-US"/>
        </a:p>
      </dgm:t>
    </dgm:pt>
    <dgm:pt modelId="{9941BF7D-5B81-4BC7-B2D7-5B9646C0BA3A}" type="sibTrans" cxnId="{28E7579D-1C89-4842-9449-B6BBECF53E70}">
      <dgm:prSet/>
      <dgm:spPr/>
      <dgm:t>
        <a:bodyPr/>
        <a:lstStyle/>
        <a:p>
          <a:endParaRPr lang="zh-TW" altLang="en-US"/>
        </a:p>
      </dgm:t>
    </dgm:pt>
    <dgm:pt modelId="{B74A5293-D8D4-47AF-BE41-D29280EEADF2}">
      <dgm:prSet/>
      <dgm:spPr/>
      <dgm:t>
        <a:bodyPr/>
        <a:lstStyle/>
        <a:p>
          <a:pPr algn="just"/>
          <a:r>
            <a:rPr lang="zh-TW" altLang="zh-TW">
              <a:latin typeface="Times New Roman" panose="02020603050405020304" pitchFamily="18" charset="0"/>
              <a:ea typeface="標楷體" panose="03000509000000000000" pitchFamily="65" charset="-120"/>
              <a:cs typeface="Times New Roman" panose="02020603050405020304" pitchFamily="18" charset="0"/>
            </a:rPr>
            <a:t>為避免繼承人拒不配合辦理移轉信託財產，委託人最好在遺囑信託成立時，同時指定「</a:t>
          </a:r>
          <a:r>
            <a:rPr lang="zh-TW" altLang="zh-TW" b="1" u="sng">
              <a:latin typeface="Times New Roman" panose="02020603050405020304" pitchFamily="18" charset="0"/>
              <a:ea typeface="標楷體" panose="03000509000000000000" pitchFamily="65" charset="-120"/>
              <a:cs typeface="Times New Roman" panose="02020603050405020304" pitchFamily="18" charset="0"/>
            </a:rPr>
            <a:t>遺囑執行人</a:t>
          </a:r>
          <a:r>
            <a:rPr lang="zh-TW" altLang="zh-TW">
              <a:latin typeface="Times New Roman" panose="02020603050405020304" pitchFamily="18" charset="0"/>
              <a:ea typeface="標楷體" panose="03000509000000000000" pitchFamily="65" charset="-120"/>
              <a:cs typeface="Times New Roman" panose="02020603050405020304" pitchFamily="18" charset="0"/>
            </a:rPr>
            <a:t>」，但不得指定未成年人、受監護或輔助宣告之人為遺囑執行人（《民法》第</a:t>
          </a:r>
          <a:r>
            <a:rPr lang="en-US" altLang="zh-TW">
              <a:latin typeface="Times New Roman" panose="02020603050405020304" pitchFamily="18" charset="0"/>
              <a:ea typeface="標楷體" panose="03000509000000000000" pitchFamily="65" charset="-120"/>
              <a:cs typeface="Times New Roman" panose="02020603050405020304" pitchFamily="18" charset="0"/>
            </a:rPr>
            <a:t>1209</a:t>
          </a:r>
          <a:r>
            <a:rPr lang="zh-TW" altLang="zh-TW">
              <a:latin typeface="Times New Roman" panose="02020603050405020304" pitchFamily="18" charset="0"/>
              <a:ea typeface="標楷體" panose="03000509000000000000" pitchFamily="65" charset="-120"/>
              <a:cs typeface="Times New Roman" panose="02020603050405020304" pitchFamily="18" charset="0"/>
            </a:rPr>
            <a:t>條、第</a:t>
          </a:r>
          <a:r>
            <a:rPr lang="en-US" altLang="zh-TW">
              <a:latin typeface="Times New Roman" panose="02020603050405020304" pitchFamily="18" charset="0"/>
              <a:ea typeface="標楷體" panose="03000509000000000000" pitchFamily="65" charset="-120"/>
              <a:cs typeface="Times New Roman" panose="02020603050405020304" pitchFamily="18" charset="0"/>
            </a:rPr>
            <a:t>1210</a:t>
          </a:r>
          <a:r>
            <a:rPr lang="zh-TW" altLang="zh-TW">
              <a:latin typeface="Times New Roman" panose="02020603050405020304" pitchFamily="18" charset="0"/>
              <a:ea typeface="標楷體" panose="03000509000000000000" pitchFamily="65" charset="-120"/>
              <a:cs typeface="Times New Roman" panose="02020603050405020304" pitchFamily="18" charset="0"/>
            </a:rPr>
            <a:t>條）</a:t>
          </a:r>
          <a:endParaRPr lang="zh-TW" altLang="en-US" dirty="0"/>
        </a:p>
      </dgm:t>
    </dgm:pt>
    <dgm:pt modelId="{BB2A7B7D-55E3-41C7-8042-EE4C9693D0B0}" type="parTrans" cxnId="{B99F7D40-40D3-4AE2-88EB-D115A871B57C}">
      <dgm:prSet/>
      <dgm:spPr/>
      <dgm:t>
        <a:bodyPr/>
        <a:lstStyle/>
        <a:p>
          <a:endParaRPr lang="zh-TW" altLang="en-US"/>
        </a:p>
      </dgm:t>
    </dgm:pt>
    <dgm:pt modelId="{C2C91A85-BFC9-4397-8142-FB3DA2D85C0F}" type="sibTrans" cxnId="{B99F7D40-40D3-4AE2-88EB-D115A871B57C}">
      <dgm:prSet/>
      <dgm:spPr/>
      <dgm:t>
        <a:bodyPr/>
        <a:lstStyle/>
        <a:p>
          <a:endParaRPr lang="zh-TW" altLang="en-US"/>
        </a:p>
      </dgm:t>
    </dgm:pt>
    <dgm:pt modelId="{3AF2C433-BF06-4680-A150-E589234D6672}" type="pres">
      <dgm:prSet presAssocID="{719E852E-0016-44ED-8A4E-2FB84CE093A2}" presName="linear" presStyleCnt="0">
        <dgm:presLayoutVars>
          <dgm:dir/>
          <dgm:animLvl val="lvl"/>
          <dgm:resizeHandles val="exact"/>
        </dgm:presLayoutVars>
      </dgm:prSet>
      <dgm:spPr/>
    </dgm:pt>
    <dgm:pt modelId="{2D73C146-D4CE-42BD-BD54-8F9EF1B44FF9}" type="pres">
      <dgm:prSet presAssocID="{F6B2CA85-3015-43F8-AB5C-D2C0AE562C15}" presName="parentLin" presStyleCnt="0"/>
      <dgm:spPr/>
    </dgm:pt>
    <dgm:pt modelId="{00650381-5A15-40EA-B76A-C2F3F433DA62}" type="pres">
      <dgm:prSet presAssocID="{F6B2CA85-3015-43F8-AB5C-D2C0AE562C15}" presName="parentLeftMargin" presStyleLbl="node1" presStyleIdx="0" presStyleCnt="3"/>
      <dgm:spPr/>
    </dgm:pt>
    <dgm:pt modelId="{1618FC1A-DA51-410D-902D-566562743665}" type="pres">
      <dgm:prSet presAssocID="{F6B2CA85-3015-43F8-AB5C-D2C0AE562C15}" presName="parentText" presStyleLbl="node1" presStyleIdx="0" presStyleCnt="3">
        <dgm:presLayoutVars>
          <dgm:chMax val="0"/>
          <dgm:bulletEnabled val="1"/>
        </dgm:presLayoutVars>
      </dgm:prSet>
      <dgm:spPr/>
    </dgm:pt>
    <dgm:pt modelId="{579B7E36-D95D-40C6-84F1-C259BEE19177}" type="pres">
      <dgm:prSet presAssocID="{F6B2CA85-3015-43F8-AB5C-D2C0AE562C15}" presName="negativeSpace" presStyleCnt="0"/>
      <dgm:spPr/>
    </dgm:pt>
    <dgm:pt modelId="{2CC148F5-A4F9-4509-A040-5417A02941A7}" type="pres">
      <dgm:prSet presAssocID="{F6B2CA85-3015-43F8-AB5C-D2C0AE562C15}" presName="childText" presStyleLbl="conFgAcc1" presStyleIdx="0" presStyleCnt="3">
        <dgm:presLayoutVars>
          <dgm:bulletEnabled val="1"/>
        </dgm:presLayoutVars>
      </dgm:prSet>
      <dgm:spPr/>
    </dgm:pt>
    <dgm:pt modelId="{AA69AC2B-73B7-49A7-888B-49EE10866A32}" type="pres">
      <dgm:prSet presAssocID="{96ABECF5-11C3-4B24-908E-B31159A833CA}" presName="spaceBetweenRectangles" presStyleCnt="0"/>
      <dgm:spPr/>
    </dgm:pt>
    <dgm:pt modelId="{39BD2556-1D38-43EF-A3B5-04691DCF0D5C}" type="pres">
      <dgm:prSet presAssocID="{E28CDEE2-0379-467A-919A-B83A752BFD27}" presName="parentLin" presStyleCnt="0"/>
      <dgm:spPr/>
    </dgm:pt>
    <dgm:pt modelId="{21BF1C0E-BEAB-4C1E-BC87-F2CC3700956B}" type="pres">
      <dgm:prSet presAssocID="{E28CDEE2-0379-467A-919A-B83A752BFD27}" presName="parentLeftMargin" presStyleLbl="node1" presStyleIdx="0" presStyleCnt="3"/>
      <dgm:spPr/>
    </dgm:pt>
    <dgm:pt modelId="{89E2B85E-2ECE-4B22-AC1C-FE9120893AC3}" type="pres">
      <dgm:prSet presAssocID="{E28CDEE2-0379-467A-919A-B83A752BFD27}" presName="parentText" presStyleLbl="node1" presStyleIdx="1" presStyleCnt="3">
        <dgm:presLayoutVars>
          <dgm:chMax val="0"/>
          <dgm:bulletEnabled val="1"/>
        </dgm:presLayoutVars>
      </dgm:prSet>
      <dgm:spPr/>
    </dgm:pt>
    <dgm:pt modelId="{16E8A499-39C0-4E0E-8A2D-5C232AA14B23}" type="pres">
      <dgm:prSet presAssocID="{E28CDEE2-0379-467A-919A-B83A752BFD27}" presName="negativeSpace" presStyleCnt="0"/>
      <dgm:spPr/>
    </dgm:pt>
    <dgm:pt modelId="{ADC249B1-6030-4382-8BED-C49FB337770C}" type="pres">
      <dgm:prSet presAssocID="{E28CDEE2-0379-467A-919A-B83A752BFD27}" presName="childText" presStyleLbl="conFgAcc1" presStyleIdx="1" presStyleCnt="3">
        <dgm:presLayoutVars>
          <dgm:bulletEnabled val="1"/>
        </dgm:presLayoutVars>
      </dgm:prSet>
      <dgm:spPr/>
    </dgm:pt>
    <dgm:pt modelId="{9D7967EA-FE5C-4857-BA88-3B7BEEFA4948}" type="pres">
      <dgm:prSet presAssocID="{C5F3BA91-91C4-4FF5-806C-F4FC336795B5}" presName="spaceBetweenRectangles" presStyleCnt="0"/>
      <dgm:spPr/>
    </dgm:pt>
    <dgm:pt modelId="{EC8ED3DE-1264-44F0-B061-0235C763F551}" type="pres">
      <dgm:prSet presAssocID="{11FCEF06-4F0A-410E-AFE0-FE4F2270A112}" presName="parentLin" presStyleCnt="0"/>
      <dgm:spPr/>
    </dgm:pt>
    <dgm:pt modelId="{82B9B4EF-B095-4784-8DF0-2E2540ED9271}" type="pres">
      <dgm:prSet presAssocID="{11FCEF06-4F0A-410E-AFE0-FE4F2270A112}" presName="parentLeftMargin" presStyleLbl="node1" presStyleIdx="1" presStyleCnt="3"/>
      <dgm:spPr/>
    </dgm:pt>
    <dgm:pt modelId="{B41F07A1-5621-4350-94CD-7A4FCC153D88}" type="pres">
      <dgm:prSet presAssocID="{11FCEF06-4F0A-410E-AFE0-FE4F2270A112}" presName="parentText" presStyleLbl="node1" presStyleIdx="2" presStyleCnt="3">
        <dgm:presLayoutVars>
          <dgm:chMax val="0"/>
          <dgm:bulletEnabled val="1"/>
        </dgm:presLayoutVars>
      </dgm:prSet>
      <dgm:spPr/>
    </dgm:pt>
    <dgm:pt modelId="{F299A1B3-A867-41F1-A35D-021DFD87E96A}" type="pres">
      <dgm:prSet presAssocID="{11FCEF06-4F0A-410E-AFE0-FE4F2270A112}" presName="negativeSpace" presStyleCnt="0"/>
      <dgm:spPr/>
    </dgm:pt>
    <dgm:pt modelId="{4E098406-0215-443D-B11B-DF39581A2FA1}" type="pres">
      <dgm:prSet presAssocID="{11FCEF06-4F0A-410E-AFE0-FE4F2270A112}" presName="childText" presStyleLbl="conFgAcc1" presStyleIdx="2" presStyleCnt="3">
        <dgm:presLayoutVars>
          <dgm:bulletEnabled val="1"/>
        </dgm:presLayoutVars>
      </dgm:prSet>
      <dgm:spPr/>
    </dgm:pt>
  </dgm:ptLst>
  <dgm:cxnLst>
    <dgm:cxn modelId="{5F55B214-33D1-410D-8343-47C1F0460096}" type="presOf" srcId="{F6B2CA85-3015-43F8-AB5C-D2C0AE562C15}" destId="{1618FC1A-DA51-410D-902D-566562743665}" srcOrd="1" destOrd="0" presId="urn:microsoft.com/office/officeart/2005/8/layout/list1"/>
    <dgm:cxn modelId="{9D86BF26-99A7-45E4-B1A2-18C4A571DF0E}" type="presOf" srcId="{A690C3DE-6BE0-4762-9C03-F48B79BBD608}" destId="{2CC148F5-A4F9-4509-A040-5417A02941A7}" srcOrd="0" destOrd="0" presId="urn:microsoft.com/office/officeart/2005/8/layout/list1"/>
    <dgm:cxn modelId="{4C29C237-D387-426C-83AD-538FD01C07C7}" srcId="{719E852E-0016-44ED-8A4E-2FB84CE093A2}" destId="{11FCEF06-4F0A-410E-AFE0-FE4F2270A112}" srcOrd="2" destOrd="0" parTransId="{2EBB6443-553F-4967-BD10-BCC093AD2F5D}" sibTransId="{F383E491-E6FA-4D0E-8833-A36EB1148599}"/>
    <dgm:cxn modelId="{A5C4D63F-ABF9-46FF-9CBC-D1D650ECB8E4}" type="presOf" srcId="{F6B2CA85-3015-43F8-AB5C-D2C0AE562C15}" destId="{00650381-5A15-40EA-B76A-C2F3F433DA62}" srcOrd="0" destOrd="0" presId="urn:microsoft.com/office/officeart/2005/8/layout/list1"/>
    <dgm:cxn modelId="{B99F7D40-40D3-4AE2-88EB-D115A871B57C}" srcId="{11FCEF06-4F0A-410E-AFE0-FE4F2270A112}" destId="{B74A5293-D8D4-47AF-BE41-D29280EEADF2}" srcOrd="0" destOrd="0" parTransId="{BB2A7B7D-55E3-41C7-8042-EE4C9693D0B0}" sibTransId="{C2C91A85-BFC9-4397-8142-FB3DA2D85C0F}"/>
    <dgm:cxn modelId="{6CAE515D-D2C8-49EE-9472-D7A10B1638C9}" type="presOf" srcId="{B16EC5A8-C684-4525-84FD-EF204DD280FE}" destId="{ADC249B1-6030-4382-8BED-C49FB337770C}" srcOrd="0" destOrd="0" presId="urn:microsoft.com/office/officeart/2005/8/layout/list1"/>
    <dgm:cxn modelId="{545FC641-7091-4666-9487-F6A2136D8DB7}" type="presOf" srcId="{11FCEF06-4F0A-410E-AFE0-FE4F2270A112}" destId="{82B9B4EF-B095-4784-8DF0-2E2540ED9271}" srcOrd="0" destOrd="0" presId="urn:microsoft.com/office/officeart/2005/8/layout/list1"/>
    <dgm:cxn modelId="{FD10447D-9A29-4A27-94A8-86AC28AD048F}" srcId="{719E852E-0016-44ED-8A4E-2FB84CE093A2}" destId="{E28CDEE2-0379-467A-919A-B83A752BFD27}" srcOrd="1" destOrd="0" parTransId="{6263B330-DBF5-481D-BBAB-742B942B1F43}" sibTransId="{C5F3BA91-91C4-4FF5-806C-F4FC336795B5}"/>
    <dgm:cxn modelId="{726D4E83-76F5-48A0-9617-399DC50F01B5}" type="presOf" srcId="{B74A5293-D8D4-47AF-BE41-D29280EEADF2}" destId="{4E098406-0215-443D-B11B-DF39581A2FA1}" srcOrd="0" destOrd="0" presId="urn:microsoft.com/office/officeart/2005/8/layout/list1"/>
    <dgm:cxn modelId="{69DE0094-9F66-47BA-B224-47DEF6937432}" type="presOf" srcId="{E28CDEE2-0379-467A-919A-B83A752BFD27}" destId="{89E2B85E-2ECE-4B22-AC1C-FE9120893AC3}" srcOrd="1" destOrd="0" presId="urn:microsoft.com/office/officeart/2005/8/layout/list1"/>
    <dgm:cxn modelId="{D7988997-2D9C-4D20-875D-E6E0041B5235}" srcId="{F6B2CA85-3015-43F8-AB5C-D2C0AE562C15}" destId="{A690C3DE-6BE0-4762-9C03-F48B79BBD608}" srcOrd="0" destOrd="0" parTransId="{6CA282AB-E451-436B-AF61-C7816F930D33}" sibTransId="{60162B1F-39DC-40D7-8CB6-F1802CADDCF5}"/>
    <dgm:cxn modelId="{28E7579D-1C89-4842-9449-B6BBECF53E70}" srcId="{E28CDEE2-0379-467A-919A-B83A752BFD27}" destId="{B16EC5A8-C684-4525-84FD-EF204DD280FE}" srcOrd="0" destOrd="0" parTransId="{B40ABF38-2436-44A1-82ED-212422134802}" sibTransId="{9941BF7D-5B81-4BC7-B2D7-5B9646C0BA3A}"/>
    <dgm:cxn modelId="{67C7EEAE-A6F1-429B-92E9-32F63A0C7F78}" type="presOf" srcId="{11FCEF06-4F0A-410E-AFE0-FE4F2270A112}" destId="{B41F07A1-5621-4350-94CD-7A4FCC153D88}" srcOrd="1" destOrd="0" presId="urn:microsoft.com/office/officeart/2005/8/layout/list1"/>
    <dgm:cxn modelId="{B77D4FB0-0AF0-4982-B7E9-549D46056016}" srcId="{719E852E-0016-44ED-8A4E-2FB84CE093A2}" destId="{F6B2CA85-3015-43F8-AB5C-D2C0AE562C15}" srcOrd="0" destOrd="0" parTransId="{9D3FABF0-33BF-4814-AD0A-9A803E00F100}" sibTransId="{96ABECF5-11C3-4B24-908E-B31159A833CA}"/>
    <dgm:cxn modelId="{61A496DC-2E68-4C94-9FAE-A4A926BF9693}" type="presOf" srcId="{E28CDEE2-0379-467A-919A-B83A752BFD27}" destId="{21BF1C0E-BEAB-4C1E-BC87-F2CC3700956B}" srcOrd="0" destOrd="0" presId="urn:microsoft.com/office/officeart/2005/8/layout/list1"/>
    <dgm:cxn modelId="{64238DE2-0026-4481-815D-AB270041D285}" type="presOf" srcId="{719E852E-0016-44ED-8A4E-2FB84CE093A2}" destId="{3AF2C433-BF06-4680-A150-E589234D6672}" srcOrd="0" destOrd="0" presId="urn:microsoft.com/office/officeart/2005/8/layout/list1"/>
    <dgm:cxn modelId="{44123692-70FB-4B39-A93F-98BF990D9680}" type="presParOf" srcId="{3AF2C433-BF06-4680-A150-E589234D6672}" destId="{2D73C146-D4CE-42BD-BD54-8F9EF1B44FF9}" srcOrd="0" destOrd="0" presId="urn:microsoft.com/office/officeart/2005/8/layout/list1"/>
    <dgm:cxn modelId="{6D89E2FC-BD67-42E6-98B4-EC787270CD30}" type="presParOf" srcId="{2D73C146-D4CE-42BD-BD54-8F9EF1B44FF9}" destId="{00650381-5A15-40EA-B76A-C2F3F433DA62}" srcOrd="0" destOrd="0" presId="urn:microsoft.com/office/officeart/2005/8/layout/list1"/>
    <dgm:cxn modelId="{09F88402-1119-423E-8FD3-1142BE8A2400}" type="presParOf" srcId="{2D73C146-D4CE-42BD-BD54-8F9EF1B44FF9}" destId="{1618FC1A-DA51-410D-902D-566562743665}" srcOrd="1" destOrd="0" presId="urn:microsoft.com/office/officeart/2005/8/layout/list1"/>
    <dgm:cxn modelId="{51C824FD-F440-449F-B91D-5F304A803FDA}" type="presParOf" srcId="{3AF2C433-BF06-4680-A150-E589234D6672}" destId="{579B7E36-D95D-40C6-84F1-C259BEE19177}" srcOrd="1" destOrd="0" presId="urn:microsoft.com/office/officeart/2005/8/layout/list1"/>
    <dgm:cxn modelId="{2916DD1B-C627-4E69-B071-B18FCC822BCC}" type="presParOf" srcId="{3AF2C433-BF06-4680-A150-E589234D6672}" destId="{2CC148F5-A4F9-4509-A040-5417A02941A7}" srcOrd="2" destOrd="0" presId="urn:microsoft.com/office/officeart/2005/8/layout/list1"/>
    <dgm:cxn modelId="{1F90F077-8F61-4234-A84E-6D69322FA91D}" type="presParOf" srcId="{3AF2C433-BF06-4680-A150-E589234D6672}" destId="{AA69AC2B-73B7-49A7-888B-49EE10866A32}" srcOrd="3" destOrd="0" presId="urn:microsoft.com/office/officeart/2005/8/layout/list1"/>
    <dgm:cxn modelId="{B1982827-9B9F-4C13-89E7-FE2C94A73DC4}" type="presParOf" srcId="{3AF2C433-BF06-4680-A150-E589234D6672}" destId="{39BD2556-1D38-43EF-A3B5-04691DCF0D5C}" srcOrd="4" destOrd="0" presId="urn:microsoft.com/office/officeart/2005/8/layout/list1"/>
    <dgm:cxn modelId="{E8A421F2-7A0B-4524-80F2-6DEB8840A32C}" type="presParOf" srcId="{39BD2556-1D38-43EF-A3B5-04691DCF0D5C}" destId="{21BF1C0E-BEAB-4C1E-BC87-F2CC3700956B}" srcOrd="0" destOrd="0" presId="urn:microsoft.com/office/officeart/2005/8/layout/list1"/>
    <dgm:cxn modelId="{E10499C0-0857-4FE1-80A0-9694D915831F}" type="presParOf" srcId="{39BD2556-1D38-43EF-A3B5-04691DCF0D5C}" destId="{89E2B85E-2ECE-4B22-AC1C-FE9120893AC3}" srcOrd="1" destOrd="0" presId="urn:microsoft.com/office/officeart/2005/8/layout/list1"/>
    <dgm:cxn modelId="{63AF8C94-F91C-4618-897C-26DC29304A14}" type="presParOf" srcId="{3AF2C433-BF06-4680-A150-E589234D6672}" destId="{16E8A499-39C0-4E0E-8A2D-5C232AA14B23}" srcOrd="5" destOrd="0" presId="urn:microsoft.com/office/officeart/2005/8/layout/list1"/>
    <dgm:cxn modelId="{DAE41FCE-443E-4675-AC0B-EAF83A2A14FE}" type="presParOf" srcId="{3AF2C433-BF06-4680-A150-E589234D6672}" destId="{ADC249B1-6030-4382-8BED-C49FB337770C}" srcOrd="6" destOrd="0" presId="urn:microsoft.com/office/officeart/2005/8/layout/list1"/>
    <dgm:cxn modelId="{35E88EBC-9B87-4CC5-B72C-81188FA96AE5}" type="presParOf" srcId="{3AF2C433-BF06-4680-A150-E589234D6672}" destId="{9D7967EA-FE5C-4857-BA88-3B7BEEFA4948}" srcOrd="7" destOrd="0" presId="urn:microsoft.com/office/officeart/2005/8/layout/list1"/>
    <dgm:cxn modelId="{953A981F-754A-444F-8504-23BB874D11C4}" type="presParOf" srcId="{3AF2C433-BF06-4680-A150-E589234D6672}" destId="{EC8ED3DE-1264-44F0-B061-0235C763F551}" srcOrd="8" destOrd="0" presId="urn:microsoft.com/office/officeart/2005/8/layout/list1"/>
    <dgm:cxn modelId="{F497E6DD-14AF-40CA-98F6-9E87A13B0408}" type="presParOf" srcId="{EC8ED3DE-1264-44F0-B061-0235C763F551}" destId="{82B9B4EF-B095-4784-8DF0-2E2540ED9271}" srcOrd="0" destOrd="0" presId="urn:microsoft.com/office/officeart/2005/8/layout/list1"/>
    <dgm:cxn modelId="{21E71264-5B70-42F2-9CD2-A12658B3F930}" type="presParOf" srcId="{EC8ED3DE-1264-44F0-B061-0235C763F551}" destId="{B41F07A1-5621-4350-94CD-7A4FCC153D88}" srcOrd="1" destOrd="0" presId="urn:microsoft.com/office/officeart/2005/8/layout/list1"/>
    <dgm:cxn modelId="{BECC44D5-D902-4C3D-9686-B7DC5AC83B19}" type="presParOf" srcId="{3AF2C433-BF06-4680-A150-E589234D6672}" destId="{F299A1B3-A867-41F1-A35D-021DFD87E96A}" srcOrd="9" destOrd="0" presId="urn:microsoft.com/office/officeart/2005/8/layout/list1"/>
    <dgm:cxn modelId="{485108FB-39E8-43DC-B5AE-8D01E307C3A3}" type="presParOf" srcId="{3AF2C433-BF06-4680-A150-E589234D6672}" destId="{4E098406-0215-443D-B11B-DF39581A2FA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57995C7-819A-4545-BD04-9149AF682F83}" type="doc">
      <dgm:prSet loTypeId="urn:microsoft.com/office/officeart/2008/layout/HorizontalMultiLevelHierarchy" loCatId="hierarchy" qsTypeId="urn:microsoft.com/office/officeart/2005/8/quickstyle/simple1" qsCatId="simple" csTypeId="urn:microsoft.com/office/officeart/2005/8/colors/colorful1" csCatId="colorful" phldr="1"/>
      <dgm:spPr/>
      <dgm:t>
        <a:bodyPr/>
        <a:lstStyle/>
        <a:p>
          <a:endParaRPr lang="zh-TW" altLang="en-US"/>
        </a:p>
      </dgm:t>
    </dgm:pt>
    <dgm:pt modelId="{C90555E7-C5B2-467E-B4F4-0BAB6C0FFD26}">
      <dgm:prSet phldrT="[文字]" custT="1"/>
      <dgm:spPr>
        <a:solidFill>
          <a:schemeClr val="tx2">
            <a:lumMod val="60000"/>
            <a:lumOff val="40000"/>
          </a:schemeClr>
        </a:solidFill>
      </dgm:spPr>
      <dgm:t>
        <a:bodyPr vert="vert"/>
        <a:lstStyle/>
        <a:p>
          <a:r>
            <a:rPr lang="zh-TW" altLang="en-US" sz="5400" dirty="0">
              <a:latin typeface="標楷體" panose="03000509000000000000" pitchFamily="65" charset="-120"/>
              <a:ea typeface="標楷體" panose="03000509000000000000" pitchFamily="65" charset="-120"/>
            </a:rPr>
            <a:t>人身保險</a:t>
          </a:r>
        </a:p>
      </dgm:t>
    </dgm:pt>
    <dgm:pt modelId="{52309B0F-54DB-4184-BCFD-8CE10A430DD0}" type="parTrans" cxnId="{D111C8DB-3BA0-4D0C-95FD-C4926C36635B}">
      <dgm:prSet/>
      <dgm:spPr/>
      <dgm:t>
        <a:bodyPr/>
        <a:lstStyle/>
        <a:p>
          <a:endParaRPr lang="zh-TW" altLang="en-US"/>
        </a:p>
      </dgm:t>
    </dgm:pt>
    <dgm:pt modelId="{B17D3357-7833-46F4-B2C0-025BB506F625}" type="sibTrans" cxnId="{D111C8DB-3BA0-4D0C-95FD-C4926C36635B}">
      <dgm:prSet/>
      <dgm:spPr/>
      <dgm:t>
        <a:bodyPr/>
        <a:lstStyle/>
        <a:p>
          <a:endParaRPr lang="zh-TW" altLang="en-US"/>
        </a:p>
      </dgm:t>
    </dgm:pt>
    <dgm:pt modelId="{1F1C4AA9-C103-4D09-8EBC-5CE8200ED3E9}">
      <dgm:prSet phldrT="[文字]" custT="1"/>
      <dgm:spPr/>
      <dgm:t>
        <a:bodyPr/>
        <a:lstStyle/>
        <a:p>
          <a:r>
            <a:rPr lang="zh-TW" altLang="en-US" sz="4500" dirty="0">
              <a:latin typeface="標楷體" panose="03000509000000000000" pitchFamily="65" charset="-120"/>
              <a:ea typeface="標楷體" panose="03000509000000000000" pitchFamily="65" charset="-120"/>
            </a:rPr>
            <a:t>人壽保險</a:t>
          </a:r>
        </a:p>
      </dgm:t>
    </dgm:pt>
    <dgm:pt modelId="{6ECFF93A-D14C-4445-8DBA-3B40B2AB36D5}" type="parTrans" cxnId="{93352EC1-824E-4794-8E3B-2B43016CC091}">
      <dgm:prSet custT="1"/>
      <dgm:spPr/>
      <dgm:t>
        <a:bodyPr/>
        <a:lstStyle/>
        <a:p>
          <a:endParaRPr lang="zh-TW" altLang="en-US" sz="4500"/>
        </a:p>
      </dgm:t>
    </dgm:pt>
    <dgm:pt modelId="{EB877CDF-9374-4FAA-B314-0C832723A61D}" type="sibTrans" cxnId="{93352EC1-824E-4794-8E3B-2B43016CC091}">
      <dgm:prSet/>
      <dgm:spPr/>
      <dgm:t>
        <a:bodyPr/>
        <a:lstStyle/>
        <a:p>
          <a:endParaRPr lang="zh-TW" altLang="en-US"/>
        </a:p>
      </dgm:t>
    </dgm:pt>
    <dgm:pt modelId="{FCC86125-6764-4135-A78F-F24607C55825}">
      <dgm:prSet phldrT="[文字]" custT="1"/>
      <dgm:spPr/>
      <dgm:t>
        <a:bodyPr/>
        <a:lstStyle/>
        <a:p>
          <a:r>
            <a:rPr lang="zh-TW" altLang="en-US" sz="4500" dirty="0">
              <a:latin typeface="標楷體" panose="03000509000000000000" pitchFamily="65" charset="-120"/>
              <a:ea typeface="標楷體" panose="03000509000000000000" pitchFamily="65" charset="-120"/>
            </a:rPr>
            <a:t>健康保險</a:t>
          </a:r>
        </a:p>
      </dgm:t>
    </dgm:pt>
    <dgm:pt modelId="{1CDDE218-16AB-4267-A96B-15CE621BBFE1}" type="parTrans" cxnId="{CE238631-A862-4F99-A41A-9B185FB85687}">
      <dgm:prSet custT="1"/>
      <dgm:spPr/>
      <dgm:t>
        <a:bodyPr/>
        <a:lstStyle/>
        <a:p>
          <a:endParaRPr lang="zh-TW" altLang="en-US" sz="4500"/>
        </a:p>
      </dgm:t>
    </dgm:pt>
    <dgm:pt modelId="{55DBFFAF-4394-474F-AB02-0F308E30ED96}" type="sibTrans" cxnId="{CE238631-A862-4F99-A41A-9B185FB85687}">
      <dgm:prSet/>
      <dgm:spPr/>
      <dgm:t>
        <a:bodyPr/>
        <a:lstStyle/>
        <a:p>
          <a:endParaRPr lang="zh-TW" altLang="en-US"/>
        </a:p>
      </dgm:t>
    </dgm:pt>
    <dgm:pt modelId="{E02A2D26-9FE5-496E-9473-D90CB347F534}">
      <dgm:prSet phldrT="[文字]" custT="1"/>
      <dgm:spPr/>
      <dgm:t>
        <a:bodyPr/>
        <a:lstStyle/>
        <a:p>
          <a:r>
            <a:rPr lang="zh-TW" altLang="en-US" sz="4500" dirty="0">
              <a:latin typeface="標楷體" panose="03000509000000000000" pitchFamily="65" charset="-120"/>
              <a:ea typeface="標楷體" panose="03000509000000000000" pitchFamily="65" charset="-120"/>
            </a:rPr>
            <a:t>年金保險</a:t>
          </a:r>
        </a:p>
      </dgm:t>
    </dgm:pt>
    <dgm:pt modelId="{65B1115D-836A-41A3-BFBD-E359C613E617}" type="parTrans" cxnId="{345CA101-641D-47B8-A233-3304850DEE92}">
      <dgm:prSet custT="1"/>
      <dgm:spPr/>
      <dgm:t>
        <a:bodyPr/>
        <a:lstStyle/>
        <a:p>
          <a:endParaRPr lang="zh-TW" altLang="en-US" sz="4500"/>
        </a:p>
      </dgm:t>
    </dgm:pt>
    <dgm:pt modelId="{AD16BB5C-2200-413A-812C-0A6ED65A6D8C}" type="sibTrans" cxnId="{345CA101-641D-47B8-A233-3304850DEE92}">
      <dgm:prSet/>
      <dgm:spPr/>
      <dgm:t>
        <a:bodyPr/>
        <a:lstStyle/>
        <a:p>
          <a:endParaRPr lang="zh-TW" altLang="en-US"/>
        </a:p>
      </dgm:t>
    </dgm:pt>
    <dgm:pt modelId="{89EC97DC-CE20-4057-9153-9F540CA28DA8}">
      <dgm:prSet custT="1"/>
      <dgm:spPr/>
      <dgm:t>
        <a:bodyPr/>
        <a:lstStyle/>
        <a:p>
          <a:r>
            <a:rPr lang="zh-TW" altLang="en-US" sz="4500" dirty="0">
              <a:latin typeface="標楷體" panose="03000509000000000000" pitchFamily="65" charset="-120"/>
              <a:ea typeface="標楷體" panose="03000509000000000000" pitchFamily="65" charset="-120"/>
            </a:rPr>
            <a:t>傷害保險</a:t>
          </a:r>
        </a:p>
      </dgm:t>
    </dgm:pt>
    <dgm:pt modelId="{40F08CBB-EF54-4FAB-A57F-73343C7195CF}" type="parTrans" cxnId="{7961CA37-953F-4440-B408-C5A14DC1C366}">
      <dgm:prSet custT="1"/>
      <dgm:spPr/>
      <dgm:t>
        <a:bodyPr/>
        <a:lstStyle/>
        <a:p>
          <a:endParaRPr lang="zh-TW" altLang="en-US" sz="4500"/>
        </a:p>
      </dgm:t>
    </dgm:pt>
    <dgm:pt modelId="{26178DA2-754A-4D65-AD0F-5529EA8E8390}" type="sibTrans" cxnId="{7961CA37-953F-4440-B408-C5A14DC1C366}">
      <dgm:prSet/>
      <dgm:spPr/>
      <dgm:t>
        <a:bodyPr/>
        <a:lstStyle/>
        <a:p>
          <a:endParaRPr lang="zh-TW" altLang="en-US"/>
        </a:p>
      </dgm:t>
    </dgm:pt>
    <dgm:pt modelId="{3F25BCF0-5780-4F2E-AF63-ABB5062DEDD3}" type="pres">
      <dgm:prSet presAssocID="{E57995C7-819A-4545-BD04-9149AF682F83}" presName="Name0" presStyleCnt="0">
        <dgm:presLayoutVars>
          <dgm:chPref val="1"/>
          <dgm:dir/>
          <dgm:animOne val="branch"/>
          <dgm:animLvl val="lvl"/>
          <dgm:resizeHandles val="exact"/>
        </dgm:presLayoutVars>
      </dgm:prSet>
      <dgm:spPr/>
    </dgm:pt>
    <dgm:pt modelId="{8E75252C-80A5-431A-936B-68F4C667C08E}" type="pres">
      <dgm:prSet presAssocID="{C90555E7-C5B2-467E-B4F4-0BAB6C0FFD26}" presName="root1" presStyleCnt="0"/>
      <dgm:spPr/>
    </dgm:pt>
    <dgm:pt modelId="{52537DB2-02D4-4387-8F8A-0597507FB82D}" type="pres">
      <dgm:prSet presAssocID="{C90555E7-C5B2-467E-B4F4-0BAB6C0FFD26}" presName="LevelOneTextNode" presStyleLbl="node0" presStyleIdx="0" presStyleCnt="1">
        <dgm:presLayoutVars>
          <dgm:chPref val="3"/>
        </dgm:presLayoutVars>
      </dgm:prSet>
      <dgm:spPr/>
    </dgm:pt>
    <dgm:pt modelId="{D4AF6153-47AC-4546-A324-B2145C54A1EF}" type="pres">
      <dgm:prSet presAssocID="{C90555E7-C5B2-467E-B4F4-0BAB6C0FFD26}" presName="level2hierChild" presStyleCnt="0"/>
      <dgm:spPr/>
    </dgm:pt>
    <dgm:pt modelId="{A4A41D8A-8653-47FC-B6D6-650D92C62FDE}" type="pres">
      <dgm:prSet presAssocID="{6ECFF93A-D14C-4445-8DBA-3B40B2AB36D5}" presName="conn2-1" presStyleLbl="parChTrans1D2" presStyleIdx="0" presStyleCnt="4"/>
      <dgm:spPr/>
    </dgm:pt>
    <dgm:pt modelId="{B576A3D4-275D-4CD1-B209-BEC201C15AD0}" type="pres">
      <dgm:prSet presAssocID="{6ECFF93A-D14C-4445-8DBA-3B40B2AB36D5}" presName="connTx" presStyleLbl="parChTrans1D2" presStyleIdx="0" presStyleCnt="4"/>
      <dgm:spPr/>
    </dgm:pt>
    <dgm:pt modelId="{36EA00DC-F30D-4FBB-A2C8-49EF937AB5AF}" type="pres">
      <dgm:prSet presAssocID="{1F1C4AA9-C103-4D09-8EBC-5CE8200ED3E9}" presName="root2" presStyleCnt="0"/>
      <dgm:spPr/>
    </dgm:pt>
    <dgm:pt modelId="{BD6CE2D2-470F-452B-B78E-112A39B3F47F}" type="pres">
      <dgm:prSet presAssocID="{1F1C4AA9-C103-4D09-8EBC-5CE8200ED3E9}" presName="LevelTwoTextNode" presStyleLbl="node2" presStyleIdx="0" presStyleCnt="4">
        <dgm:presLayoutVars>
          <dgm:chPref val="3"/>
        </dgm:presLayoutVars>
      </dgm:prSet>
      <dgm:spPr/>
    </dgm:pt>
    <dgm:pt modelId="{23CF65EB-CC71-46A3-A81C-E10DAB3C1DFD}" type="pres">
      <dgm:prSet presAssocID="{1F1C4AA9-C103-4D09-8EBC-5CE8200ED3E9}" presName="level3hierChild" presStyleCnt="0"/>
      <dgm:spPr/>
    </dgm:pt>
    <dgm:pt modelId="{443701B5-20AD-4EA5-AEA7-BD14D4EE091A}" type="pres">
      <dgm:prSet presAssocID="{1CDDE218-16AB-4267-A96B-15CE621BBFE1}" presName="conn2-1" presStyleLbl="parChTrans1D2" presStyleIdx="1" presStyleCnt="4"/>
      <dgm:spPr/>
    </dgm:pt>
    <dgm:pt modelId="{270932F8-ADBC-4E07-BE2E-F86EEFE71F97}" type="pres">
      <dgm:prSet presAssocID="{1CDDE218-16AB-4267-A96B-15CE621BBFE1}" presName="connTx" presStyleLbl="parChTrans1D2" presStyleIdx="1" presStyleCnt="4"/>
      <dgm:spPr/>
    </dgm:pt>
    <dgm:pt modelId="{332ACCAC-59FF-4275-B22F-3418E6B4D61E}" type="pres">
      <dgm:prSet presAssocID="{FCC86125-6764-4135-A78F-F24607C55825}" presName="root2" presStyleCnt="0"/>
      <dgm:spPr/>
    </dgm:pt>
    <dgm:pt modelId="{9B983692-BE4C-489D-97E3-46857A7AE232}" type="pres">
      <dgm:prSet presAssocID="{FCC86125-6764-4135-A78F-F24607C55825}" presName="LevelTwoTextNode" presStyleLbl="node2" presStyleIdx="1" presStyleCnt="4">
        <dgm:presLayoutVars>
          <dgm:chPref val="3"/>
        </dgm:presLayoutVars>
      </dgm:prSet>
      <dgm:spPr/>
    </dgm:pt>
    <dgm:pt modelId="{048C9518-6950-4795-926B-6092DE45197A}" type="pres">
      <dgm:prSet presAssocID="{FCC86125-6764-4135-A78F-F24607C55825}" presName="level3hierChild" presStyleCnt="0"/>
      <dgm:spPr/>
    </dgm:pt>
    <dgm:pt modelId="{8773E9E2-1DF2-488E-8E83-67053FCDA527}" type="pres">
      <dgm:prSet presAssocID="{40F08CBB-EF54-4FAB-A57F-73343C7195CF}" presName="conn2-1" presStyleLbl="parChTrans1D2" presStyleIdx="2" presStyleCnt="4"/>
      <dgm:spPr/>
    </dgm:pt>
    <dgm:pt modelId="{4C317EB5-44A2-4ED8-99A5-4447DD7E1D2E}" type="pres">
      <dgm:prSet presAssocID="{40F08CBB-EF54-4FAB-A57F-73343C7195CF}" presName="connTx" presStyleLbl="parChTrans1D2" presStyleIdx="2" presStyleCnt="4"/>
      <dgm:spPr/>
    </dgm:pt>
    <dgm:pt modelId="{11D51E57-0EA4-4D51-BACE-EA7D25CC4CA4}" type="pres">
      <dgm:prSet presAssocID="{89EC97DC-CE20-4057-9153-9F540CA28DA8}" presName="root2" presStyleCnt="0"/>
      <dgm:spPr/>
    </dgm:pt>
    <dgm:pt modelId="{2443346B-311B-4EDA-85F3-D6DAB6609403}" type="pres">
      <dgm:prSet presAssocID="{89EC97DC-CE20-4057-9153-9F540CA28DA8}" presName="LevelTwoTextNode" presStyleLbl="node2" presStyleIdx="2" presStyleCnt="4">
        <dgm:presLayoutVars>
          <dgm:chPref val="3"/>
        </dgm:presLayoutVars>
      </dgm:prSet>
      <dgm:spPr/>
    </dgm:pt>
    <dgm:pt modelId="{E11188B1-3C46-46AD-984F-3BCE1C154336}" type="pres">
      <dgm:prSet presAssocID="{89EC97DC-CE20-4057-9153-9F540CA28DA8}" presName="level3hierChild" presStyleCnt="0"/>
      <dgm:spPr/>
    </dgm:pt>
    <dgm:pt modelId="{0E15366B-0D9D-4E24-B1E1-869DEFF8A019}" type="pres">
      <dgm:prSet presAssocID="{65B1115D-836A-41A3-BFBD-E359C613E617}" presName="conn2-1" presStyleLbl="parChTrans1D2" presStyleIdx="3" presStyleCnt="4"/>
      <dgm:spPr/>
    </dgm:pt>
    <dgm:pt modelId="{7AB56F5A-203D-4DF9-A6BE-F4D72B348BFB}" type="pres">
      <dgm:prSet presAssocID="{65B1115D-836A-41A3-BFBD-E359C613E617}" presName="connTx" presStyleLbl="parChTrans1D2" presStyleIdx="3" presStyleCnt="4"/>
      <dgm:spPr/>
    </dgm:pt>
    <dgm:pt modelId="{3A0D7145-06B0-46A7-97C5-E1812033ABCF}" type="pres">
      <dgm:prSet presAssocID="{E02A2D26-9FE5-496E-9473-D90CB347F534}" presName="root2" presStyleCnt="0"/>
      <dgm:spPr/>
    </dgm:pt>
    <dgm:pt modelId="{69C247D1-1B62-4F61-A688-9E225BC8A62A}" type="pres">
      <dgm:prSet presAssocID="{E02A2D26-9FE5-496E-9473-D90CB347F534}" presName="LevelTwoTextNode" presStyleLbl="node2" presStyleIdx="3" presStyleCnt="4">
        <dgm:presLayoutVars>
          <dgm:chPref val="3"/>
        </dgm:presLayoutVars>
      </dgm:prSet>
      <dgm:spPr/>
    </dgm:pt>
    <dgm:pt modelId="{62FA9D4B-F3EB-47DE-8C91-AB1834B0C3F5}" type="pres">
      <dgm:prSet presAssocID="{E02A2D26-9FE5-496E-9473-D90CB347F534}" presName="level3hierChild" presStyleCnt="0"/>
      <dgm:spPr/>
    </dgm:pt>
  </dgm:ptLst>
  <dgm:cxnLst>
    <dgm:cxn modelId="{345CA101-641D-47B8-A233-3304850DEE92}" srcId="{C90555E7-C5B2-467E-B4F4-0BAB6C0FFD26}" destId="{E02A2D26-9FE5-496E-9473-D90CB347F534}" srcOrd="3" destOrd="0" parTransId="{65B1115D-836A-41A3-BFBD-E359C613E617}" sibTransId="{AD16BB5C-2200-413A-812C-0A6ED65A6D8C}"/>
    <dgm:cxn modelId="{C4813D20-102D-4C60-A22E-CFC7FF983BF6}" type="presOf" srcId="{40F08CBB-EF54-4FAB-A57F-73343C7195CF}" destId="{8773E9E2-1DF2-488E-8E83-67053FCDA527}" srcOrd="0" destOrd="0" presId="urn:microsoft.com/office/officeart/2008/layout/HorizontalMultiLevelHierarchy"/>
    <dgm:cxn modelId="{CE238631-A862-4F99-A41A-9B185FB85687}" srcId="{C90555E7-C5B2-467E-B4F4-0BAB6C0FFD26}" destId="{FCC86125-6764-4135-A78F-F24607C55825}" srcOrd="1" destOrd="0" parTransId="{1CDDE218-16AB-4267-A96B-15CE621BBFE1}" sibTransId="{55DBFFAF-4394-474F-AB02-0F308E30ED96}"/>
    <dgm:cxn modelId="{1510D436-0D5E-44D7-B411-98DABE0F7DDD}" type="presOf" srcId="{E57995C7-819A-4545-BD04-9149AF682F83}" destId="{3F25BCF0-5780-4F2E-AF63-ABB5062DEDD3}" srcOrd="0" destOrd="0" presId="urn:microsoft.com/office/officeart/2008/layout/HorizontalMultiLevelHierarchy"/>
    <dgm:cxn modelId="{7961CA37-953F-4440-B408-C5A14DC1C366}" srcId="{C90555E7-C5B2-467E-B4F4-0BAB6C0FFD26}" destId="{89EC97DC-CE20-4057-9153-9F540CA28DA8}" srcOrd="2" destOrd="0" parTransId="{40F08CBB-EF54-4FAB-A57F-73343C7195CF}" sibTransId="{26178DA2-754A-4D65-AD0F-5529EA8E8390}"/>
    <dgm:cxn modelId="{33C4F35E-53D3-4A37-9331-BACEFD6CD338}" type="presOf" srcId="{1CDDE218-16AB-4267-A96B-15CE621BBFE1}" destId="{270932F8-ADBC-4E07-BE2E-F86EEFE71F97}" srcOrd="1" destOrd="0" presId="urn:microsoft.com/office/officeart/2008/layout/HorizontalMultiLevelHierarchy"/>
    <dgm:cxn modelId="{13EA0945-D2F4-41D0-A262-BB242898AC9F}" type="presOf" srcId="{89EC97DC-CE20-4057-9153-9F540CA28DA8}" destId="{2443346B-311B-4EDA-85F3-D6DAB6609403}" srcOrd="0" destOrd="0" presId="urn:microsoft.com/office/officeart/2008/layout/HorizontalMultiLevelHierarchy"/>
    <dgm:cxn modelId="{963D7B49-7F11-48AB-B318-2ADD99F9D39A}" type="presOf" srcId="{40F08CBB-EF54-4FAB-A57F-73343C7195CF}" destId="{4C317EB5-44A2-4ED8-99A5-4447DD7E1D2E}" srcOrd="1" destOrd="0" presId="urn:microsoft.com/office/officeart/2008/layout/HorizontalMultiLevelHierarchy"/>
    <dgm:cxn modelId="{F3929850-4C7D-44C9-8069-733C60588C45}" type="presOf" srcId="{65B1115D-836A-41A3-BFBD-E359C613E617}" destId="{7AB56F5A-203D-4DF9-A6BE-F4D72B348BFB}" srcOrd="1" destOrd="0" presId="urn:microsoft.com/office/officeart/2008/layout/HorizontalMultiLevelHierarchy"/>
    <dgm:cxn modelId="{59FFDA7F-C28A-49A7-BB3A-EAA8B4E8F57F}" type="presOf" srcId="{1CDDE218-16AB-4267-A96B-15CE621BBFE1}" destId="{443701B5-20AD-4EA5-AEA7-BD14D4EE091A}" srcOrd="0" destOrd="0" presId="urn:microsoft.com/office/officeart/2008/layout/HorizontalMultiLevelHierarchy"/>
    <dgm:cxn modelId="{3EA2BE91-CFAF-4D8F-86ED-5718900646DA}" type="presOf" srcId="{1F1C4AA9-C103-4D09-8EBC-5CE8200ED3E9}" destId="{BD6CE2D2-470F-452B-B78E-112A39B3F47F}" srcOrd="0" destOrd="0" presId="urn:microsoft.com/office/officeart/2008/layout/HorizontalMultiLevelHierarchy"/>
    <dgm:cxn modelId="{401949A9-E409-4D9F-B639-930D6E5581B4}" type="presOf" srcId="{6ECFF93A-D14C-4445-8DBA-3B40B2AB36D5}" destId="{B576A3D4-275D-4CD1-B209-BEC201C15AD0}" srcOrd="1" destOrd="0" presId="urn:microsoft.com/office/officeart/2008/layout/HorizontalMultiLevelHierarchy"/>
    <dgm:cxn modelId="{AB58CBA9-B43C-4570-A7E9-219778D22430}" type="presOf" srcId="{E02A2D26-9FE5-496E-9473-D90CB347F534}" destId="{69C247D1-1B62-4F61-A688-9E225BC8A62A}" srcOrd="0" destOrd="0" presId="urn:microsoft.com/office/officeart/2008/layout/HorizontalMultiLevelHierarchy"/>
    <dgm:cxn modelId="{CFAADBAC-049D-4C56-B714-B511F670B065}" type="presOf" srcId="{FCC86125-6764-4135-A78F-F24607C55825}" destId="{9B983692-BE4C-489D-97E3-46857A7AE232}" srcOrd="0" destOrd="0" presId="urn:microsoft.com/office/officeart/2008/layout/HorizontalMultiLevelHierarchy"/>
    <dgm:cxn modelId="{93352EC1-824E-4794-8E3B-2B43016CC091}" srcId="{C90555E7-C5B2-467E-B4F4-0BAB6C0FFD26}" destId="{1F1C4AA9-C103-4D09-8EBC-5CE8200ED3E9}" srcOrd="0" destOrd="0" parTransId="{6ECFF93A-D14C-4445-8DBA-3B40B2AB36D5}" sibTransId="{EB877CDF-9374-4FAA-B314-0C832723A61D}"/>
    <dgm:cxn modelId="{DDE8CFCE-BB9E-4F4E-B315-AD20AEC5A8DB}" type="presOf" srcId="{6ECFF93A-D14C-4445-8DBA-3B40B2AB36D5}" destId="{A4A41D8A-8653-47FC-B6D6-650D92C62FDE}" srcOrd="0" destOrd="0" presId="urn:microsoft.com/office/officeart/2008/layout/HorizontalMultiLevelHierarchy"/>
    <dgm:cxn modelId="{BF1D1CD9-098C-44AA-968D-6AC0D1FC3A72}" type="presOf" srcId="{65B1115D-836A-41A3-BFBD-E359C613E617}" destId="{0E15366B-0D9D-4E24-B1E1-869DEFF8A019}" srcOrd="0" destOrd="0" presId="urn:microsoft.com/office/officeart/2008/layout/HorizontalMultiLevelHierarchy"/>
    <dgm:cxn modelId="{D111C8DB-3BA0-4D0C-95FD-C4926C36635B}" srcId="{E57995C7-819A-4545-BD04-9149AF682F83}" destId="{C90555E7-C5B2-467E-B4F4-0BAB6C0FFD26}" srcOrd="0" destOrd="0" parTransId="{52309B0F-54DB-4184-BCFD-8CE10A430DD0}" sibTransId="{B17D3357-7833-46F4-B2C0-025BB506F625}"/>
    <dgm:cxn modelId="{A1926BE2-4639-4812-AB88-88F8F1A19A2F}" type="presOf" srcId="{C90555E7-C5B2-467E-B4F4-0BAB6C0FFD26}" destId="{52537DB2-02D4-4387-8F8A-0597507FB82D}" srcOrd="0" destOrd="0" presId="urn:microsoft.com/office/officeart/2008/layout/HorizontalMultiLevelHierarchy"/>
    <dgm:cxn modelId="{683BC186-DE84-4637-B7D1-81B115DA409E}" type="presParOf" srcId="{3F25BCF0-5780-4F2E-AF63-ABB5062DEDD3}" destId="{8E75252C-80A5-431A-936B-68F4C667C08E}" srcOrd="0" destOrd="0" presId="urn:microsoft.com/office/officeart/2008/layout/HorizontalMultiLevelHierarchy"/>
    <dgm:cxn modelId="{390601E9-8851-4BCB-9BF6-DEB5D191C384}" type="presParOf" srcId="{8E75252C-80A5-431A-936B-68F4C667C08E}" destId="{52537DB2-02D4-4387-8F8A-0597507FB82D}" srcOrd="0" destOrd="0" presId="urn:microsoft.com/office/officeart/2008/layout/HorizontalMultiLevelHierarchy"/>
    <dgm:cxn modelId="{79B4068C-1082-4D13-8824-BF78760E294A}" type="presParOf" srcId="{8E75252C-80A5-431A-936B-68F4C667C08E}" destId="{D4AF6153-47AC-4546-A324-B2145C54A1EF}" srcOrd="1" destOrd="0" presId="urn:microsoft.com/office/officeart/2008/layout/HorizontalMultiLevelHierarchy"/>
    <dgm:cxn modelId="{A9918D2F-C0C1-4F54-B95C-97E7FEA83664}" type="presParOf" srcId="{D4AF6153-47AC-4546-A324-B2145C54A1EF}" destId="{A4A41D8A-8653-47FC-B6D6-650D92C62FDE}" srcOrd="0" destOrd="0" presId="urn:microsoft.com/office/officeart/2008/layout/HorizontalMultiLevelHierarchy"/>
    <dgm:cxn modelId="{C8FF2529-351F-45B0-B739-61864590AF59}" type="presParOf" srcId="{A4A41D8A-8653-47FC-B6D6-650D92C62FDE}" destId="{B576A3D4-275D-4CD1-B209-BEC201C15AD0}" srcOrd="0" destOrd="0" presId="urn:microsoft.com/office/officeart/2008/layout/HorizontalMultiLevelHierarchy"/>
    <dgm:cxn modelId="{B6678E88-EAC2-40B3-897C-266E63BC9A91}" type="presParOf" srcId="{D4AF6153-47AC-4546-A324-B2145C54A1EF}" destId="{36EA00DC-F30D-4FBB-A2C8-49EF937AB5AF}" srcOrd="1" destOrd="0" presId="urn:microsoft.com/office/officeart/2008/layout/HorizontalMultiLevelHierarchy"/>
    <dgm:cxn modelId="{B0E3F073-4722-41D9-AC94-BBE6BE913E4C}" type="presParOf" srcId="{36EA00DC-F30D-4FBB-A2C8-49EF937AB5AF}" destId="{BD6CE2D2-470F-452B-B78E-112A39B3F47F}" srcOrd="0" destOrd="0" presId="urn:microsoft.com/office/officeart/2008/layout/HorizontalMultiLevelHierarchy"/>
    <dgm:cxn modelId="{85CC61DC-96F6-4819-9388-58E0CE84F6D2}" type="presParOf" srcId="{36EA00DC-F30D-4FBB-A2C8-49EF937AB5AF}" destId="{23CF65EB-CC71-46A3-A81C-E10DAB3C1DFD}" srcOrd="1" destOrd="0" presId="urn:microsoft.com/office/officeart/2008/layout/HorizontalMultiLevelHierarchy"/>
    <dgm:cxn modelId="{8035FE14-67CA-4EBE-A28D-11966CB89152}" type="presParOf" srcId="{D4AF6153-47AC-4546-A324-B2145C54A1EF}" destId="{443701B5-20AD-4EA5-AEA7-BD14D4EE091A}" srcOrd="2" destOrd="0" presId="urn:microsoft.com/office/officeart/2008/layout/HorizontalMultiLevelHierarchy"/>
    <dgm:cxn modelId="{0D63EC4D-4B85-4670-B83D-E874B4BB3331}" type="presParOf" srcId="{443701B5-20AD-4EA5-AEA7-BD14D4EE091A}" destId="{270932F8-ADBC-4E07-BE2E-F86EEFE71F97}" srcOrd="0" destOrd="0" presId="urn:microsoft.com/office/officeart/2008/layout/HorizontalMultiLevelHierarchy"/>
    <dgm:cxn modelId="{80517828-A52C-41FA-87D2-17A3F894023D}" type="presParOf" srcId="{D4AF6153-47AC-4546-A324-B2145C54A1EF}" destId="{332ACCAC-59FF-4275-B22F-3418E6B4D61E}" srcOrd="3" destOrd="0" presId="urn:microsoft.com/office/officeart/2008/layout/HorizontalMultiLevelHierarchy"/>
    <dgm:cxn modelId="{F51670BC-53AF-4E26-8003-6490F870DFF7}" type="presParOf" srcId="{332ACCAC-59FF-4275-B22F-3418E6B4D61E}" destId="{9B983692-BE4C-489D-97E3-46857A7AE232}" srcOrd="0" destOrd="0" presId="urn:microsoft.com/office/officeart/2008/layout/HorizontalMultiLevelHierarchy"/>
    <dgm:cxn modelId="{160E84C3-61D6-4888-BB78-E841AC70C5A1}" type="presParOf" srcId="{332ACCAC-59FF-4275-B22F-3418E6B4D61E}" destId="{048C9518-6950-4795-926B-6092DE45197A}" srcOrd="1" destOrd="0" presId="urn:microsoft.com/office/officeart/2008/layout/HorizontalMultiLevelHierarchy"/>
    <dgm:cxn modelId="{02C2BB37-73D4-459D-A426-BD4869D7D908}" type="presParOf" srcId="{D4AF6153-47AC-4546-A324-B2145C54A1EF}" destId="{8773E9E2-1DF2-488E-8E83-67053FCDA527}" srcOrd="4" destOrd="0" presId="urn:microsoft.com/office/officeart/2008/layout/HorizontalMultiLevelHierarchy"/>
    <dgm:cxn modelId="{4EDC6D41-990C-438A-8A3D-3D56FB14945E}" type="presParOf" srcId="{8773E9E2-1DF2-488E-8E83-67053FCDA527}" destId="{4C317EB5-44A2-4ED8-99A5-4447DD7E1D2E}" srcOrd="0" destOrd="0" presId="urn:microsoft.com/office/officeart/2008/layout/HorizontalMultiLevelHierarchy"/>
    <dgm:cxn modelId="{FC64AB0D-248D-458C-BB6A-A93429D7BDDD}" type="presParOf" srcId="{D4AF6153-47AC-4546-A324-B2145C54A1EF}" destId="{11D51E57-0EA4-4D51-BACE-EA7D25CC4CA4}" srcOrd="5" destOrd="0" presId="urn:microsoft.com/office/officeart/2008/layout/HorizontalMultiLevelHierarchy"/>
    <dgm:cxn modelId="{F7CD4C9B-E33D-49DA-865D-5DF1B91564A6}" type="presParOf" srcId="{11D51E57-0EA4-4D51-BACE-EA7D25CC4CA4}" destId="{2443346B-311B-4EDA-85F3-D6DAB6609403}" srcOrd="0" destOrd="0" presId="urn:microsoft.com/office/officeart/2008/layout/HorizontalMultiLevelHierarchy"/>
    <dgm:cxn modelId="{A1A5DB8F-82AF-4AF5-B45F-38B7EF851EBA}" type="presParOf" srcId="{11D51E57-0EA4-4D51-BACE-EA7D25CC4CA4}" destId="{E11188B1-3C46-46AD-984F-3BCE1C154336}" srcOrd="1" destOrd="0" presId="urn:microsoft.com/office/officeart/2008/layout/HorizontalMultiLevelHierarchy"/>
    <dgm:cxn modelId="{F63BC3F6-99D2-43B5-88DC-477718DBAC25}" type="presParOf" srcId="{D4AF6153-47AC-4546-A324-B2145C54A1EF}" destId="{0E15366B-0D9D-4E24-B1E1-869DEFF8A019}" srcOrd="6" destOrd="0" presId="urn:microsoft.com/office/officeart/2008/layout/HorizontalMultiLevelHierarchy"/>
    <dgm:cxn modelId="{EC6CF695-1B30-41ED-9BBA-75F076B81F82}" type="presParOf" srcId="{0E15366B-0D9D-4E24-B1E1-869DEFF8A019}" destId="{7AB56F5A-203D-4DF9-A6BE-F4D72B348BFB}" srcOrd="0" destOrd="0" presId="urn:microsoft.com/office/officeart/2008/layout/HorizontalMultiLevelHierarchy"/>
    <dgm:cxn modelId="{9933221B-0CE8-4FD5-AF51-F60E4143B5B3}" type="presParOf" srcId="{D4AF6153-47AC-4546-A324-B2145C54A1EF}" destId="{3A0D7145-06B0-46A7-97C5-E1812033ABCF}" srcOrd="7" destOrd="0" presId="urn:microsoft.com/office/officeart/2008/layout/HorizontalMultiLevelHierarchy"/>
    <dgm:cxn modelId="{0F6D7B01-B346-4A4D-B46B-2443B900D73E}" type="presParOf" srcId="{3A0D7145-06B0-46A7-97C5-E1812033ABCF}" destId="{69C247D1-1B62-4F61-A688-9E225BC8A62A}" srcOrd="0" destOrd="0" presId="urn:microsoft.com/office/officeart/2008/layout/HorizontalMultiLevelHierarchy"/>
    <dgm:cxn modelId="{BB6AAA0C-11C2-443D-ADB5-986DB8DAE3C8}" type="presParOf" srcId="{3A0D7145-06B0-46A7-97C5-E1812033ABCF}" destId="{62FA9D4B-F3EB-47DE-8C91-AB1834B0C3F5}"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0648D4D-A109-428C-9A74-B05CA39C7A53}"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zh-TW" altLang="en-US"/>
        </a:p>
      </dgm:t>
    </dgm:pt>
    <dgm:pt modelId="{BEA2A9AC-68FB-4526-9772-48AFB86C7F39}">
      <dgm:prSet phldrT="[文字]" custT="1"/>
      <dgm:spPr>
        <a:solidFill>
          <a:schemeClr val="accent2">
            <a:lumMod val="60000"/>
            <a:lumOff val="40000"/>
          </a:schemeClr>
        </a:solidFill>
        <a:ln>
          <a:noFill/>
        </a:ln>
      </dgm:spPr>
      <dgm:t>
        <a:bodyPr/>
        <a:lstStyle/>
        <a:p>
          <a:r>
            <a:rPr lang="zh-TW" altLang="en-US" sz="2600" dirty="0">
              <a:solidFill>
                <a:schemeClr val="tx1"/>
              </a:solidFill>
              <a:latin typeface="標楷體" panose="03000509000000000000" pitchFamily="65" charset="-120"/>
              <a:ea typeface="標楷體" panose="03000509000000000000" pitchFamily="65" charset="-120"/>
            </a:rPr>
            <a:t>１、定期壽險：</a:t>
          </a:r>
        </a:p>
      </dgm:t>
    </dgm:pt>
    <dgm:pt modelId="{7ECA9806-3D92-462A-AECD-8312000F2453}" type="parTrans" cxnId="{5DB5F5E8-46D8-405E-9094-EC1FCEF46E36}">
      <dgm:prSet/>
      <dgm:spPr/>
      <dgm:t>
        <a:bodyPr/>
        <a:lstStyle/>
        <a:p>
          <a:endParaRPr lang="zh-TW" altLang="en-US" sz="2000">
            <a:latin typeface="標楷體" panose="03000509000000000000" pitchFamily="65" charset="-120"/>
            <a:ea typeface="標楷體" panose="03000509000000000000" pitchFamily="65" charset="-120"/>
          </a:endParaRPr>
        </a:p>
      </dgm:t>
    </dgm:pt>
    <dgm:pt modelId="{86DF36D0-FD8B-4273-A2D5-A2CAC1A46ECF}" type="sibTrans" cxnId="{5DB5F5E8-46D8-405E-9094-EC1FCEF46E36}">
      <dgm:prSet/>
      <dgm:spPr/>
      <dgm:t>
        <a:bodyPr/>
        <a:lstStyle/>
        <a:p>
          <a:endParaRPr lang="zh-TW" altLang="en-US" sz="2000">
            <a:latin typeface="標楷體" panose="03000509000000000000" pitchFamily="65" charset="-120"/>
            <a:ea typeface="標楷體" panose="03000509000000000000" pitchFamily="65" charset="-120"/>
          </a:endParaRPr>
        </a:p>
      </dgm:t>
    </dgm:pt>
    <dgm:pt modelId="{6DDB321E-4211-4C02-AE9A-1BBB1EFBDCBC}">
      <dgm:prSet custT="1"/>
      <dgm:spPr>
        <a:solidFill>
          <a:schemeClr val="accent3">
            <a:lumMod val="60000"/>
            <a:lumOff val="40000"/>
          </a:schemeClr>
        </a:solidFill>
        <a:ln>
          <a:noFill/>
        </a:ln>
      </dgm:spPr>
      <dgm:t>
        <a:bodyPr/>
        <a:lstStyle/>
        <a:p>
          <a:r>
            <a:rPr lang="zh-TW" altLang="en-US" sz="2600" dirty="0">
              <a:solidFill>
                <a:schemeClr val="tx1"/>
              </a:solidFill>
              <a:latin typeface="標楷體" panose="03000509000000000000" pitchFamily="65" charset="-120"/>
              <a:ea typeface="標楷體" panose="03000509000000000000" pitchFamily="65" charset="-120"/>
            </a:rPr>
            <a:t>２、生死合險：</a:t>
          </a:r>
        </a:p>
      </dgm:t>
    </dgm:pt>
    <dgm:pt modelId="{50CA911A-5653-4D54-AA23-EF26C37F6774}" type="parTrans" cxnId="{D159A46C-4FA4-4BCE-9929-90DF004A0F57}">
      <dgm:prSet/>
      <dgm:spPr/>
      <dgm:t>
        <a:bodyPr/>
        <a:lstStyle/>
        <a:p>
          <a:endParaRPr lang="zh-TW" altLang="en-US" sz="2000">
            <a:latin typeface="標楷體" panose="03000509000000000000" pitchFamily="65" charset="-120"/>
            <a:ea typeface="標楷體" panose="03000509000000000000" pitchFamily="65" charset="-120"/>
          </a:endParaRPr>
        </a:p>
      </dgm:t>
    </dgm:pt>
    <dgm:pt modelId="{A76591D0-7A7D-4F0F-AB73-27FC3FF2A004}" type="sibTrans" cxnId="{D159A46C-4FA4-4BCE-9929-90DF004A0F57}">
      <dgm:prSet/>
      <dgm:spPr/>
      <dgm:t>
        <a:bodyPr/>
        <a:lstStyle/>
        <a:p>
          <a:endParaRPr lang="zh-TW" altLang="en-US" sz="2000">
            <a:latin typeface="標楷體" panose="03000509000000000000" pitchFamily="65" charset="-120"/>
            <a:ea typeface="標楷體" panose="03000509000000000000" pitchFamily="65" charset="-120"/>
          </a:endParaRPr>
        </a:p>
      </dgm:t>
    </dgm:pt>
    <dgm:pt modelId="{DF08116F-5C42-45DC-B730-F2999994700A}">
      <dgm:prSet custT="1"/>
      <dgm:spPr>
        <a:solidFill>
          <a:schemeClr val="accent4">
            <a:lumMod val="40000"/>
            <a:lumOff val="60000"/>
          </a:schemeClr>
        </a:solidFill>
        <a:ln>
          <a:noFill/>
        </a:ln>
      </dgm:spPr>
      <dgm:t>
        <a:bodyPr/>
        <a:lstStyle/>
        <a:p>
          <a:r>
            <a:rPr lang="zh-TW" altLang="en-US" sz="2600" dirty="0">
              <a:solidFill>
                <a:schemeClr val="tx1"/>
              </a:solidFill>
              <a:latin typeface="標楷體" panose="03000509000000000000" pitchFamily="65" charset="-120"/>
              <a:ea typeface="標楷體" panose="03000509000000000000" pitchFamily="65" charset="-120"/>
            </a:rPr>
            <a:t>３、終身壽險：</a:t>
          </a:r>
        </a:p>
      </dgm:t>
    </dgm:pt>
    <dgm:pt modelId="{B369EE22-18C9-4442-A222-A24137E3599D}" type="parTrans" cxnId="{6E463E18-DAE2-48E2-A017-04E903BC9898}">
      <dgm:prSet/>
      <dgm:spPr/>
      <dgm:t>
        <a:bodyPr/>
        <a:lstStyle/>
        <a:p>
          <a:endParaRPr lang="zh-TW" altLang="en-US" sz="2000">
            <a:latin typeface="標楷體" panose="03000509000000000000" pitchFamily="65" charset="-120"/>
            <a:ea typeface="標楷體" panose="03000509000000000000" pitchFamily="65" charset="-120"/>
          </a:endParaRPr>
        </a:p>
      </dgm:t>
    </dgm:pt>
    <dgm:pt modelId="{8CF1BC1A-3619-49A6-9D6A-9383BCCB11F6}" type="sibTrans" cxnId="{6E463E18-DAE2-48E2-A017-04E903BC9898}">
      <dgm:prSet/>
      <dgm:spPr/>
      <dgm:t>
        <a:bodyPr/>
        <a:lstStyle/>
        <a:p>
          <a:endParaRPr lang="zh-TW" altLang="en-US" sz="2000">
            <a:latin typeface="標楷體" panose="03000509000000000000" pitchFamily="65" charset="-120"/>
            <a:ea typeface="標楷體" panose="03000509000000000000" pitchFamily="65" charset="-120"/>
          </a:endParaRPr>
        </a:p>
      </dgm:t>
    </dgm:pt>
    <dgm:pt modelId="{6BBD92D3-503F-4A60-94E8-C8ED7C53EF5B}">
      <dgm:prSet phldrT="[文字]" custT="1"/>
      <dgm:spPr/>
      <dgm:t>
        <a:bodyPr/>
        <a:lstStyle/>
        <a:p>
          <a:pPr marL="358775" indent="-358775" algn="l"/>
          <a:r>
            <a:rPr lang="zh-TW" altLang="en-US" sz="2400" dirty="0">
              <a:latin typeface="標楷體" panose="03000509000000000000" pitchFamily="65" charset="-120"/>
              <a:ea typeface="標楷體" panose="03000509000000000000" pitchFamily="65" charset="-120"/>
            </a:rPr>
            <a:t>顧名思義乃指提供「特定期間」死亡保障的人壽保險；定期壽險沒有儲蓄性，是一種純保障性的保險。</a:t>
          </a:r>
        </a:p>
      </dgm:t>
    </dgm:pt>
    <dgm:pt modelId="{607BB1B0-E411-45DA-9B61-8357BA118322}" type="parTrans" cxnId="{FEA168D8-5BA6-4125-B328-232031ACE447}">
      <dgm:prSet/>
      <dgm:spPr/>
      <dgm:t>
        <a:bodyPr/>
        <a:lstStyle/>
        <a:p>
          <a:endParaRPr lang="zh-TW" altLang="en-US" sz="2000">
            <a:latin typeface="標楷體" panose="03000509000000000000" pitchFamily="65" charset="-120"/>
            <a:ea typeface="標楷體" panose="03000509000000000000" pitchFamily="65" charset="-120"/>
          </a:endParaRPr>
        </a:p>
      </dgm:t>
    </dgm:pt>
    <dgm:pt modelId="{DA6139E7-D73E-4DDE-BC77-0FD928892E76}" type="sibTrans" cxnId="{FEA168D8-5BA6-4125-B328-232031ACE447}">
      <dgm:prSet/>
      <dgm:spPr/>
      <dgm:t>
        <a:bodyPr/>
        <a:lstStyle/>
        <a:p>
          <a:endParaRPr lang="zh-TW" altLang="en-US" sz="2000">
            <a:latin typeface="標楷體" panose="03000509000000000000" pitchFamily="65" charset="-120"/>
            <a:ea typeface="標楷體" panose="03000509000000000000" pitchFamily="65" charset="-120"/>
          </a:endParaRPr>
        </a:p>
      </dgm:t>
    </dgm:pt>
    <dgm:pt modelId="{173B169A-098C-4BBC-9904-F1FDA9BED967}">
      <dgm:prSet custT="1"/>
      <dgm:spPr/>
      <dgm:t>
        <a:bodyPr/>
        <a:lstStyle/>
        <a:p>
          <a:pPr marL="358775" indent="-358775"/>
          <a:r>
            <a:rPr lang="zh-TW" altLang="en-US" sz="2400" dirty="0">
              <a:latin typeface="標楷體" panose="03000509000000000000" pitchFamily="65" charset="-120"/>
              <a:ea typeface="標楷體" panose="03000509000000000000" pitchFamily="65" charset="-120"/>
            </a:rPr>
            <a:t>此乃指不論被保險人是在「保險期間」內死亡，或期間屆滿仍生存，保險公司皆須給付保險金的儲蓄性人壽保險。</a:t>
          </a:r>
        </a:p>
      </dgm:t>
    </dgm:pt>
    <dgm:pt modelId="{18B70E95-4A90-4F50-9446-95AD0CCFDED7}" type="parTrans" cxnId="{DE3B8E73-21A0-4A4A-8869-E8D35EF5243A}">
      <dgm:prSet/>
      <dgm:spPr/>
      <dgm:t>
        <a:bodyPr/>
        <a:lstStyle/>
        <a:p>
          <a:endParaRPr lang="zh-TW" altLang="en-US" sz="2000">
            <a:latin typeface="標楷體" panose="03000509000000000000" pitchFamily="65" charset="-120"/>
            <a:ea typeface="標楷體" panose="03000509000000000000" pitchFamily="65" charset="-120"/>
          </a:endParaRPr>
        </a:p>
      </dgm:t>
    </dgm:pt>
    <dgm:pt modelId="{59B1E372-1DF1-48C9-801A-3A7779E4EAC3}" type="sibTrans" cxnId="{DE3B8E73-21A0-4A4A-8869-E8D35EF5243A}">
      <dgm:prSet/>
      <dgm:spPr/>
      <dgm:t>
        <a:bodyPr/>
        <a:lstStyle/>
        <a:p>
          <a:endParaRPr lang="zh-TW" altLang="en-US" sz="2000">
            <a:latin typeface="標楷體" panose="03000509000000000000" pitchFamily="65" charset="-120"/>
            <a:ea typeface="標楷體" panose="03000509000000000000" pitchFamily="65" charset="-120"/>
          </a:endParaRPr>
        </a:p>
      </dgm:t>
    </dgm:pt>
    <dgm:pt modelId="{D220F5C0-FBAD-4D28-9BE9-FEA0F26845F9}">
      <dgm:prSet custT="1"/>
      <dgm:spPr/>
      <dgm:t>
        <a:bodyPr/>
        <a:lstStyle/>
        <a:p>
          <a:pPr marL="358775" indent="-358775"/>
          <a:r>
            <a:rPr lang="zh-TW" altLang="en-US" sz="2400" dirty="0">
              <a:latin typeface="標楷體" panose="03000509000000000000" pitchFamily="65" charset="-120"/>
              <a:ea typeface="標楷體" panose="03000509000000000000" pitchFamily="65" charset="-120"/>
            </a:rPr>
            <a:t>乃指提供終生保障的人壽保險，該保險無論「被保險人」何時身故，保險公司都要承擔給付保險金的責任。</a:t>
          </a:r>
        </a:p>
      </dgm:t>
    </dgm:pt>
    <dgm:pt modelId="{EA31562E-F2E5-4B1B-B097-9509B1D1D53D}" type="parTrans" cxnId="{DAB138FB-8372-46E9-8113-573A76A135C0}">
      <dgm:prSet/>
      <dgm:spPr/>
      <dgm:t>
        <a:bodyPr/>
        <a:lstStyle/>
        <a:p>
          <a:endParaRPr lang="zh-TW" altLang="en-US" sz="2000">
            <a:latin typeface="標楷體" panose="03000509000000000000" pitchFamily="65" charset="-120"/>
            <a:ea typeface="標楷體" panose="03000509000000000000" pitchFamily="65" charset="-120"/>
          </a:endParaRPr>
        </a:p>
      </dgm:t>
    </dgm:pt>
    <dgm:pt modelId="{FF93E291-9856-4D23-9635-BD852FB46502}" type="sibTrans" cxnId="{DAB138FB-8372-46E9-8113-573A76A135C0}">
      <dgm:prSet/>
      <dgm:spPr/>
      <dgm:t>
        <a:bodyPr/>
        <a:lstStyle/>
        <a:p>
          <a:endParaRPr lang="zh-TW" altLang="en-US" sz="2000">
            <a:latin typeface="標楷體" panose="03000509000000000000" pitchFamily="65" charset="-120"/>
            <a:ea typeface="標楷體" panose="03000509000000000000" pitchFamily="65" charset="-120"/>
          </a:endParaRPr>
        </a:p>
      </dgm:t>
    </dgm:pt>
    <dgm:pt modelId="{7A300E5F-DCF5-4605-A3FF-89DC70877458}" type="pres">
      <dgm:prSet presAssocID="{90648D4D-A109-428C-9A74-B05CA39C7A53}" presName="linear" presStyleCnt="0">
        <dgm:presLayoutVars>
          <dgm:dir/>
          <dgm:animLvl val="lvl"/>
          <dgm:resizeHandles val="exact"/>
        </dgm:presLayoutVars>
      </dgm:prSet>
      <dgm:spPr/>
    </dgm:pt>
    <dgm:pt modelId="{65CFEE47-97B7-472E-A473-9992F646A69B}" type="pres">
      <dgm:prSet presAssocID="{BEA2A9AC-68FB-4526-9772-48AFB86C7F39}" presName="parentLin" presStyleCnt="0"/>
      <dgm:spPr/>
    </dgm:pt>
    <dgm:pt modelId="{FAD6A49F-658D-4548-A608-203F659160F2}" type="pres">
      <dgm:prSet presAssocID="{BEA2A9AC-68FB-4526-9772-48AFB86C7F39}" presName="parentLeftMargin" presStyleLbl="node1" presStyleIdx="0" presStyleCnt="3"/>
      <dgm:spPr/>
    </dgm:pt>
    <dgm:pt modelId="{950A9EE2-B7B4-4FB9-B18B-744C06EF6E7D}" type="pres">
      <dgm:prSet presAssocID="{BEA2A9AC-68FB-4526-9772-48AFB86C7F39}" presName="parentText" presStyleLbl="node1" presStyleIdx="0" presStyleCnt="3" custScaleY="155289">
        <dgm:presLayoutVars>
          <dgm:chMax val="0"/>
          <dgm:bulletEnabled val="1"/>
        </dgm:presLayoutVars>
      </dgm:prSet>
      <dgm:spPr/>
    </dgm:pt>
    <dgm:pt modelId="{2A4D7AA7-FAD7-44D6-B22F-EF46EBC64E77}" type="pres">
      <dgm:prSet presAssocID="{BEA2A9AC-68FB-4526-9772-48AFB86C7F39}" presName="negativeSpace" presStyleCnt="0"/>
      <dgm:spPr/>
    </dgm:pt>
    <dgm:pt modelId="{E22317ED-3C33-494F-90D2-41CF61D2BFA9}" type="pres">
      <dgm:prSet presAssocID="{BEA2A9AC-68FB-4526-9772-48AFB86C7F39}" presName="childText" presStyleLbl="conFgAcc1" presStyleIdx="0" presStyleCnt="3">
        <dgm:presLayoutVars>
          <dgm:bulletEnabled val="1"/>
        </dgm:presLayoutVars>
      </dgm:prSet>
      <dgm:spPr/>
    </dgm:pt>
    <dgm:pt modelId="{F250A1D7-964C-4855-B384-605BA4F4D8AB}" type="pres">
      <dgm:prSet presAssocID="{86DF36D0-FD8B-4273-A2D5-A2CAC1A46ECF}" presName="spaceBetweenRectangles" presStyleCnt="0"/>
      <dgm:spPr/>
    </dgm:pt>
    <dgm:pt modelId="{DDE6A396-C492-489F-BE82-0CE584350F66}" type="pres">
      <dgm:prSet presAssocID="{6DDB321E-4211-4C02-AE9A-1BBB1EFBDCBC}" presName="parentLin" presStyleCnt="0"/>
      <dgm:spPr/>
    </dgm:pt>
    <dgm:pt modelId="{114EB109-64E5-4690-BB7B-814F76B14165}" type="pres">
      <dgm:prSet presAssocID="{6DDB321E-4211-4C02-AE9A-1BBB1EFBDCBC}" presName="parentLeftMargin" presStyleLbl="node1" presStyleIdx="0" presStyleCnt="3"/>
      <dgm:spPr/>
    </dgm:pt>
    <dgm:pt modelId="{D3D41947-6190-4C8B-8D1E-03695FA53D73}" type="pres">
      <dgm:prSet presAssocID="{6DDB321E-4211-4C02-AE9A-1BBB1EFBDCBC}" presName="parentText" presStyleLbl="node1" presStyleIdx="1" presStyleCnt="3" custScaleY="155289">
        <dgm:presLayoutVars>
          <dgm:chMax val="0"/>
          <dgm:bulletEnabled val="1"/>
        </dgm:presLayoutVars>
      </dgm:prSet>
      <dgm:spPr/>
    </dgm:pt>
    <dgm:pt modelId="{07AE1CAF-5E71-4A30-8041-B5B5CCFF0939}" type="pres">
      <dgm:prSet presAssocID="{6DDB321E-4211-4C02-AE9A-1BBB1EFBDCBC}" presName="negativeSpace" presStyleCnt="0"/>
      <dgm:spPr/>
    </dgm:pt>
    <dgm:pt modelId="{1550B3C5-7546-45E5-BA8D-83711B83F40A}" type="pres">
      <dgm:prSet presAssocID="{6DDB321E-4211-4C02-AE9A-1BBB1EFBDCBC}" presName="childText" presStyleLbl="conFgAcc1" presStyleIdx="1" presStyleCnt="3">
        <dgm:presLayoutVars>
          <dgm:bulletEnabled val="1"/>
        </dgm:presLayoutVars>
      </dgm:prSet>
      <dgm:spPr/>
    </dgm:pt>
    <dgm:pt modelId="{50758A4C-793D-40BA-9211-86E68DE7F6A5}" type="pres">
      <dgm:prSet presAssocID="{A76591D0-7A7D-4F0F-AB73-27FC3FF2A004}" presName="spaceBetweenRectangles" presStyleCnt="0"/>
      <dgm:spPr/>
    </dgm:pt>
    <dgm:pt modelId="{A70A5065-2F05-477C-AFF1-058E61B70886}" type="pres">
      <dgm:prSet presAssocID="{DF08116F-5C42-45DC-B730-F2999994700A}" presName="parentLin" presStyleCnt="0"/>
      <dgm:spPr/>
    </dgm:pt>
    <dgm:pt modelId="{16885A43-8DAF-4989-ACA4-08783841BB90}" type="pres">
      <dgm:prSet presAssocID="{DF08116F-5C42-45DC-B730-F2999994700A}" presName="parentLeftMargin" presStyleLbl="node1" presStyleIdx="1" presStyleCnt="3"/>
      <dgm:spPr/>
    </dgm:pt>
    <dgm:pt modelId="{0FE640BA-0EB5-4898-B62B-F09C657C7C0C}" type="pres">
      <dgm:prSet presAssocID="{DF08116F-5C42-45DC-B730-F2999994700A}" presName="parentText" presStyleLbl="node1" presStyleIdx="2" presStyleCnt="3" custScaleY="155289">
        <dgm:presLayoutVars>
          <dgm:chMax val="0"/>
          <dgm:bulletEnabled val="1"/>
        </dgm:presLayoutVars>
      </dgm:prSet>
      <dgm:spPr/>
    </dgm:pt>
    <dgm:pt modelId="{48A5E1DA-7465-49C7-8843-8B3DDB28643D}" type="pres">
      <dgm:prSet presAssocID="{DF08116F-5C42-45DC-B730-F2999994700A}" presName="negativeSpace" presStyleCnt="0"/>
      <dgm:spPr/>
    </dgm:pt>
    <dgm:pt modelId="{D3362A0B-6239-4B32-8A3D-B74AEF2A6321}" type="pres">
      <dgm:prSet presAssocID="{DF08116F-5C42-45DC-B730-F2999994700A}" presName="childText" presStyleLbl="conFgAcc1" presStyleIdx="2" presStyleCnt="3">
        <dgm:presLayoutVars>
          <dgm:bulletEnabled val="1"/>
        </dgm:presLayoutVars>
      </dgm:prSet>
      <dgm:spPr/>
    </dgm:pt>
  </dgm:ptLst>
  <dgm:cxnLst>
    <dgm:cxn modelId="{7799B802-966D-4629-A6D2-ADC9B9DEA46B}" type="presOf" srcId="{173B169A-098C-4BBC-9904-F1FDA9BED967}" destId="{1550B3C5-7546-45E5-BA8D-83711B83F40A}" srcOrd="0" destOrd="0" presId="urn:microsoft.com/office/officeart/2005/8/layout/list1"/>
    <dgm:cxn modelId="{2F36C70F-B0E9-4BC8-8753-DF6A2151C89C}" type="presOf" srcId="{90648D4D-A109-428C-9A74-B05CA39C7A53}" destId="{7A300E5F-DCF5-4605-A3FF-89DC70877458}" srcOrd="0" destOrd="0" presId="urn:microsoft.com/office/officeart/2005/8/layout/list1"/>
    <dgm:cxn modelId="{FF78FB14-7441-4D9A-9217-179087605EAA}" type="presOf" srcId="{6BBD92D3-503F-4A60-94E8-C8ED7C53EF5B}" destId="{E22317ED-3C33-494F-90D2-41CF61D2BFA9}" srcOrd="0" destOrd="0" presId="urn:microsoft.com/office/officeart/2005/8/layout/list1"/>
    <dgm:cxn modelId="{6E463E18-DAE2-48E2-A017-04E903BC9898}" srcId="{90648D4D-A109-428C-9A74-B05CA39C7A53}" destId="{DF08116F-5C42-45DC-B730-F2999994700A}" srcOrd="2" destOrd="0" parTransId="{B369EE22-18C9-4442-A222-A24137E3599D}" sibTransId="{8CF1BC1A-3619-49A6-9D6A-9383BCCB11F6}"/>
    <dgm:cxn modelId="{D159A46C-4FA4-4BCE-9929-90DF004A0F57}" srcId="{90648D4D-A109-428C-9A74-B05CA39C7A53}" destId="{6DDB321E-4211-4C02-AE9A-1BBB1EFBDCBC}" srcOrd="1" destOrd="0" parTransId="{50CA911A-5653-4D54-AA23-EF26C37F6774}" sibTransId="{A76591D0-7A7D-4F0F-AB73-27FC3FF2A004}"/>
    <dgm:cxn modelId="{DE3B8E73-21A0-4A4A-8869-E8D35EF5243A}" srcId="{6DDB321E-4211-4C02-AE9A-1BBB1EFBDCBC}" destId="{173B169A-098C-4BBC-9904-F1FDA9BED967}" srcOrd="0" destOrd="0" parTransId="{18B70E95-4A90-4F50-9446-95AD0CCFDED7}" sibTransId="{59B1E372-1DF1-48C9-801A-3A7779E4EAC3}"/>
    <dgm:cxn modelId="{3A8C09B6-EE5F-4EC5-AC53-7E2EE4697305}" type="presOf" srcId="{BEA2A9AC-68FB-4526-9772-48AFB86C7F39}" destId="{FAD6A49F-658D-4548-A608-203F659160F2}" srcOrd="0" destOrd="0" presId="urn:microsoft.com/office/officeart/2005/8/layout/list1"/>
    <dgm:cxn modelId="{5FD979BD-9FCC-4EE1-8C72-FC24F3780CD5}" type="presOf" srcId="{BEA2A9AC-68FB-4526-9772-48AFB86C7F39}" destId="{950A9EE2-B7B4-4FB9-B18B-744C06EF6E7D}" srcOrd="1" destOrd="0" presId="urn:microsoft.com/office/officeart/2005/8/layout/list1"/>
    <dgm:cxn modelId="{25B78ECD-E14D-49EB-AB41-3D15D0A42E2F}" type="presOf" srcId="{DF08116F-5C42-45DC-B730-F2999994700A}" destId="{0FE640BA-0EB5-4898-B62B-F09C657C7C0C}" srcOrd="1" destOrd="0" presId="urn:microsoft.com/office/officeart/2005/8/layout/list1"/>
    <dgm:cxn modelId="{A3CACDD3-75A0-4C32-BC22-7865AC21B0B1}" type="presOf" srcId="{6DDB321E-4211-4C02-AE9A-1BBB1EFBDCBC}" destId="{114EB109-64E5-4690-BB7B-814F76B14165}" srcOrd="0" destOrd="0" presId="urn:microsoft.com/office/officeart/2005/8/layout/list1"/>
    <dgm:cxn modelId="{FEA168D8-5BA6-4125-B328-232031ACE447}" srcId="{BEA2A9AC-68FB-4526-9772-48AFB86C7F39}" destId="{6BBD92D3-503F-4A60-94E8-C8ED7C53EF5B}" srcOrd="0" destOrd="0" parTransId="{607BB1B0-E411-45DA-9B61-8357BA118322}" sibTransId="{DA6139E7-D73E-4DDE-BC77-0FD928892E76}"/>
    <dgm:cxn modelId="{0BD607DF-5470-49CF-99B5-EC06BB80637C}" type="presOf" srcId="{DF08116F-5C42-45DC-B730-F2999994700A}" destId="{16885A43-8DAF-4989-ACA4-08783841BB90}" srcOrd="0" destOrd="0" presId="urn:microsoft.com/office/officeart/2005/8/layout/list1"/>
    <dgm:cxn modelId="{B2AD40E1-12AE-49EF-AC80-2187D4AB4986}" type="presOf" srcId="{D220F5C0-FBAD-4D28-9BE9-FEA0F26845F9}" destId="{D3362A0B-6239-4B32-8A3D-B74AEF2A6321}" srcOrd="0" destOrd="0" presId="urn:microsoft.com/office/officeart/2005/8/layout/list1"/>
    <dgm:cxn modelId="{5DB5F5E8-46D8-405E-9094-EC1FCEF46E36}" srcId="{90648D4D-A109-428C-9A74-B05CA39C7A53}" destId="{BEA2A9AC-68FB-4526-9772-48AFB86C7F39}" srcOrd="0" destOrd="0" parTransId="{7ECA9806-3D92-462A-AECD-8312000F2453}" sibTransId="{86DF36D0-FD8B-4273-A2D5-A2CAC1A46ECF}"/>
    <dgm:cxn modelId="{E0F9B7F6-E73E-4EFC-B933-8AE4F43BA17E}" type="presOf" srcId="{6DDB321E-4211-4C02-AE9A-1BBB1EFBDCBC}" destId="{D3D41947-6190-4C8B-8D1E-03695FA53D73}" srcOrd="1" destOrd="0" presId="urn:microsoft.com/office/officeart/2005/8/layout/list1"/>
    <dgm:cxn modelId="{DAB138FB-8372-46E9-8113-573A76A135C0}" srcId="{DF08116F-5C42-45DC-B730-F2999994700A}" destId="{D220F5C0-FBAD-4D28-9BE9-FEA0F26845F9}" srcOrd="0" destOrd="0" parTransId="{EA31562E-F2E5-4B1B-B097-9509B1D1D53D}" sibTransId="{FF93E291-9856-4D23-9635-BD852FB46502}"/>
    <dgm:cxn modelId="{20280689-3F8C-4013-A0D4-7D686F93013B}" type="presParOf" srcId="{7A300E5F-DCF5-4605-A3FF-89DC70877458}" destId="{65CFEE47-97B7-472E-A473-9992F646A69B}" srcOrd="0" destOrd="0" presId="urn:microsoft.com/office/officeart/2005/8/layout/list1"/>
    <dgm:cxn modelId="{E7C2751F-5D7E-444E-8FD4-EBB847587CCF}" type="presParOf" srcId="{65CFEE47-97B7-472E-A473-9992F646A69B}" destId="{FAD6A49F-658D-4548-A608-203F659160F2}" srcOrd="0" destOrd="0" presId="urn:microsoft.com/office/officeart/2005/8/layout/list1"/>
    <dgm:cxn modelId="{FDA835E8-3808-410E-97DD-C188DD527ACF}" type="presParOf" srcId="{65CFEE47-97B7-472E-A473-9992F646A69B}" destId="{950A9EE2-B7B4-4FB9-B18B-744C06EF6E7D}" srcOrd="1" destOrd="0" presId="urn:microsoft.com/office/officeart/2005/8/layout/list1"/>
    <dgm:cxn modelId="{E7B4A813-63B4-4F9B-ADC9-31530B8F1D33}" type="presParOf" srcId="{7A300E5F-DCF5-4605-A3FF-89DC70877458}" destId="{2A4D7AA7-FAD7-44D6-B22F-EF46EBC64E77}" srcOrd="1" destOrd="0" presId="urn:microsoft.com/office/officeart/2005/8/layout/list1"/>
    <dgm:cxn modelId="{D2359A73-3822-4028-B7A9-F5D8C2DA0026}" type="presParOf" srcId="{7A300E5F-DCF5-4605-A3FF-89DC70877458}" destId="{E22317ED-3C33-494F-90D2-41CF61D2BFA9}" srcOrd="2" destOrd="0" presId="urn:microsoft.com/office/officeart/2005/8/layout/list1"/>
    <dgm:cxn modelId="{BB1955DE-1797-40C8-B129-9C2C71F8EAE8}" type="presParOf" srcId="{7A300E5F-DCF5-4605-A3FF-89DC70877458}" destId="{F250A1D7-964C-4855-B384-605BA4F4D8AB}" srcOrd="3" destOrd="0" presId="urn:microsoft.com/office/officeart/2005/8/layout/list1"/>
    <dgm:cxn modelId="{9BCAFF39-DE00-444F-8024-ABB741329A23}" type="presParOf" srcId="{7A300E5F-DCF5-4605-A3FF-89DC70877458}" destId="{DDE6A396-C492-489F-BE82-0CE584350F66}" srcOrd="4" destOrd="0" presId="urn:microsoft.com/office/officeart/2005/8/layout/list1"/>
    <dgm:cxn modelId="{6E9FAE36-4F59-4C16-958F-59D64998682F}" type="presParOf" srcId="{DDE6A396-C492-489F-BE82-0CE584350F66}" destId="{114EB109-64E5-4690-BB7B-814F76B14165}" srcOrd="0" destOrd="0" presId="urn:microsoft.com/office/officeart/2005/8/layout/list1"/>
    <dgm:cxn modelId="{6A5043BA-549F-4F03-97CB-189E4EDCD344}" type="presParOf" srcId="{DDE6A396-C492-489F-BE82-0CE584350F66}" destId="{D3D41947-6190-4C8B-8D1E-03695FA53D73}" srcOrd="1" destOrd="0" presId="urn:microsoft.com/office/officeart/2005/8/layout/list1"/>
    <dgm:cxn modelId="{C0FD07D9-1123-48B2-AB6B-19D921627152}" type="presParOf" srcId="{7A300E5F-DCF5-4605-A3FF-89DC70877458}" destId="{07AE1CAF-5E71-4A30-8041-B5B5CCFF0939}" srcOrd="5" destOrd="0" presId="urn:microsoft.com/office/officeart/2005/8/layout/list1"/>
    <dgm:cxn modelId="{8CD6245D-21D3-4C05-89B0-FF143DCED43A}" type="presParOf" srcId="{7A300E5F-DCF5-4605-A3FF-89DC70877458}" destId="{1550B3C5-7546-45E5-BA8D-83711B83F40A}" srcOrd="6" destOrd="0" presId="urn:microsoft.com/office/officeart/2005/8/layout/list1"/>
    <dgm:cxn modelId="{BD4A6890-4214-4C60-8931-4EB9DF1A20E3}" type="presParOf" srcId="{7A300E5F-DCF5-4605-A3FF-89DC70877458}" destId="{50758A4C-793D-40BA-9211-86E68DE7F6A5}" srcOrd="7" destOrd="0" presId="urn:microsoft.com/office/officeart/2005/8/layout/list1"/>
    <dgm:cxn modelId="{555EFCDD-CFB6-4DB8-B4A9-F0F09C1921EE}" type="presParOf" srcId="{7A300E5F-DCF5-4605-A3FF-89DC70877458}" destId="{A70A5065-2F05-477C-AFF1-058E61B70886}" srcOrd="8" destOrd="0" presId="urn:microsoft.com/office/officeart/2005/8/layout/list1"/>
    <dgm:cxn modelId="{12801D29-5A15-4747-9E47-FB3632F350F3}" type="presParOf" srcId="{A70A5065-2F05-477C-AFF1-058E61B70886}" destId="{16885A43-8DAF-4989-ACA4-08783841BB90}" srcOrd="0" destOrd="0" presId="urn:microsoft.com/office/officeart/2005/8/layout/list1"/>
    <dgm:cxn modelId="{230CDAF6-5659-4DB7-82ED-ECA4F82456FB}" type="presParOf" srcId="{A70A5065-2F05-477C-AFF1-058E61B70886}" destId="{0FE640BA-0EB5-4898-B62B-F09C657C7C0C}" srcOrd="1" destOrd="0" presId="urn:microsoft.com/office/officeart/2005/8/layout/list1"/>
    <dgm:cxn modelId="{A90C107A-1321-48E0-9A77-5AB815BEBC43}" type="presParOf" srcId="{7A300E5F-DCF5-4605-A3FF-89DC70877458}" destId="{48A5E1DA-7465-49C7-8843-8B3DDB28643D}" srcOrd="9" destOrd="0" presId="urn:microsoft.com/office/officeart/2005/8/layout/list1"/>
    <dgm:cxn modelId="{D5AA3FAC-8F0A-4F90-BE37-0B31F0D363ED}" type="presParOf" srcId="{7A300E5F-DCF5-4605-A3FF-89DC70877458}" destId="{D3362A0B-6239-4B32-8A3D-B74AEF2A632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D64A8A2-F917-4926-8DDA-7D353E3918BA}" type="doc">
      <dgm:prSet loTypeId="urn:microsoft.com/office/officeart/2005/8/layout/cycle6" loCatId="relationship" qsTypeId="urn:microsoft.com/office/officeart/2005/8/quickstyle/simple5" qsCatId="simple" csTypeId="urn:microsoft.com/office/officeart/2005/8/colors/accent0_3" csCatId="mainScheme" phldr="1"/>
      <dgm:spPr/>
      <dgm:t>
        <a:bodyPr/>
        <a:lstStyle/>
        <a:p>
          <a:endParaRPr lang="zh-TW" altLang="en-US"/>
        </a:p>
      </dgm:t>
    </dgm:pt>
    <dgm:pt modelId="{4A178147-4846-4C6A-84CB-ACEF9D64D072}">
      <dgm:prSet phldrT="[文字]">
        <dgm:style>
          <a:lnRef idx="2">
            <a:schemeClr val="accent6">
              <a:shade val="50000"/>
            </a:schemeClr>
          </a:lnRef>
          <a:fillRef idx="1">
            <a:schemeClr val="accent6"/>
          </a:fillRef>
          <a:effectRef idx="0">
            <a:schemeClr val="accent6"/>
          </a:effectRef>
          <a:fontRef idx="minor">
            <a:schemeClr val="lt1"/>
          </a:fontRef>
        </dgm:style>
      </dgm:prSet>
      <dgm:spPr>
        <a:solidFill>
          <a:schemeClr val="accent6">
            <a:lumMod val="40000"/>
            <a:lumOff val="60000"/>
          </a:schemeClr>
        </a:solidFill>
        <a:ln>
          <a:noFill/>
        </a:ln>
      </dgm:spPr>
      <dgm:t>
        <a:bodyPr/>
        <a:lstStyle/>
        <a:p>
          <a:r>
            <a:rPr lang="zh-TW" altLang="en-US" dirty="0">
              <a:solidFill>
                <a:schemeClr val="tx1"/>
              </a:solidFill>
              <a:latin typeface="標楷體" panose="03000509000000000000" pitchFamily="65" charset="-120"/>
              <a:ea typeface="標楷體" panose="03000509000000000000" pitchFamily="65" charset="-120"/>
            </a:rPr>
            <a:t>預留稅源</a:t>
          </a:r>
        </a:p>
      </dgm:t>
    </dgm:pt>
    <dgm:pt modelId="{EA357EDC-B982-4FAB-B28F-A09281B1C3D5}" type="parTrans" cxnId="{148B5DD4-6B45-46D6-9617-544445742E57}">
      <dgm:prSet/>
      <dgm:spPr/>
      <dgm:t>
        <a:bodyPr/>
        <a:lstStyle/>
        <a:p>
          <a:endParaRPr lang="zh-TW" altLang="en-US"/>
        </a:p>
      </dgm:t>
    </dgm:pt>
    <dgm:pt modelId="{AC15CD8C-E66D-44DF-BB11-DB78E06C60A4}" type="sibTrans" cxnId="{148B5DD4-6B45-46D6-9617-544445742E57}">
      <dgm:prSet/>
      <dgm:spPr>
        <a:ln w="38100">
          <a:solidFill>
            <a:schemeClr val="accent1">
              <a:lumMod val="60000"/>
              <a:lumOff val="40000"/>
            </a:schemeClr>
          </a:solidFill>
        </a:ln>
      </dgm:spPr>
      <dgm:t>
        <a:bodyPr/>
        <a:lstStyle/>
        <a:p>
          <a:endParaRPr lang="zh-TW" altLang="en-US" sz="3600" b="0"/>
        </a:p>
      </dgm:t>
    </dgm:pt>
    <dgm:pt modelId="{A017E7E4-1684-4448-81BE-BCEBDF3326D5}">
      <dgm:prSet phldrT="[文字]">
        <dgm:style>
          <a:lnRef idx="2">
            <a:schemeClr val="accent2">
              <a:shade val="50000"/>
            </a:schemeClr>
          </a:lnRef>
          <a:fillRef idx="1">
            <a:schemeClr val="accent2"/>
          </a:fillRef>
          <a:effectRef idx="0">
            <a:schemeClr val="accent2"/>
          </a:effectRef>
          <a:fontRef idx="minor">
            <a:schemeClr val="lt1"/>
          </a:fontRef>
        </dgm:style>
      </dgm:prSet>
      <dgm:spPr>
        <a:solidFill>
          <a:schemeClr val="accent2">
            <a:lumMod val="60000"/>
            <a:lumOff val="40000"/>
          </a:schemeClr>
        </a:solidFill>
        <a:ln>
          <a:noFill/>
        </a:ln>
      </dgm:spPr>
      <dgm:t>
        <a:bodyPr/>
        <a:lstStyle/>
        <a:p>
          <a:r>
            <a:rPr lang="zh-TW" altLang="en-US" dirty="0">
              <a:solidFill>
                <a:schemeClr val="tx1"/>
              </a:solidFill>
              <a:latin typeface="標楷體" panose="03000509000000000000" pitchFamily="65" charset="-120"/>
              <a:ea typeface="標楷體" panose="03000509000000000000" pitchFamily="65" charset="-120"/>
            </a:rPr>
            <a:t>不受特留分限制</a:t>
          </a:r>
        </a:p>
      </dgm:t>
    </dgm:pt>
    <dgm:pt modelId="{91582EEB-F15F-4B1E-9810-16D6E29F42E5}" type="parTrans" cxnId="{096022E8-1700-4748-8239-1E442F359DB9}">
      <dgm:prSet/>
      <dgm:spPr/>
      <dgm:t>
        <a:bodyPr/>
        <a:lstStyle/>
        <a:p>
          <a:endParaRPr lang="zh-TW" altLang="en-US"/>
        </a:p>
      </dgm:t>
    </dgm:pt>
    <dgm:pt modelId="{57CD0E6F-823F-4ABC-BD58-168268C57DC7}" type="sibTrans" cxnId="{096022E8-1700-4748-8239-1E442F359DB9}">
      <dgm:prSet/>
      <dgm:spPr>
        <a:ln w="38100">
          <a:solidFill>
            <a:schemeClr val="accent1">
              <a:lumMod val="60000"/>
              <a:lumOff val="40000"/>
            </a:schemeClr>
          </a:solidFill>
        </a:ln>
      </dgm:spPr>
      <dgm:t>
        <a:bodyPr/>
        <a:lstStyle/>
        <a:p>
          <a:endParaRPr lang="zh-TW" altLang="en-US"/>
        </a:p>
      </dgm:t>
    </dgm:pt>
    <dgm:pt modelId="{36155415-FBF8-4B59-BC67-BA13E2A7002B}">
      <dgm:prSet phldrT="[文字]" custT="1">
        <dgm:style>
          <a:lnRef idx="2">
            <a:schemeClr val="accent4">
              <a:shade val="50000"/>
            </a:schemeClr>
          </a:lnRef>
          <a:fillRef idx="1">
            <a:schemeClr val="accent4"/>
          </a:fillRef>
          <a:effectRef idx="0">
            <a:schemeClr val="accent4"/>
          </a:effectRef>
          <a:fontRef idx="minor">
            <a:schemeClr val="lt1"/>
          </a:fontRef>
        </dgm:style>
      </dgm:prSet>
      <dgm:spPr>
        <a:solidFill>
          <a:schemeClr val="accent4">
            <a:lumMod val="60000"/>
            <a:lumOff val="40000"/>
          </a:schemeClr>
        </a:solidFill>
        <a:ln>
          <a:solidFill>
            <a:schemeClr val="accent4">
              <a:lumMod val="60000"/>
              <a:lumOff val="40000"/>
            </a:schemeClr>
          </a:solidFill>
        </a:ln>
      </dgm:spPr>
      <dgm:t>
        <a:bodyPr/>
        <a:lstStyle/>
        <a:p>
          <a:r>
            <a:rPr lang="zh-TW" altLang="en-US" sz="3600" dirty="0">
              <a:solidFill>
                <a:schemeClr val="tx1"/>
              </a:solidFill>
              <a:latin typeface="標楷體" panose="03000509000000000000" pitchFamily="65" charset="-120"/>
              <a:ea typeface="標楷體" panose="03000509000000000000" pitchFamily="65" charset="-120"/>
            </a:rPr>
            <a:t>節稅功能</a:t>
          </a:r>
        </a:p>
      </dgm:t>
    </dgm:pt>
    <dgm:pt modelId="{94BDDD4D-0DF0-4E5C-9624-456E1AF67907}" type="parTrans" cxnId="{79B729FB-A9B1-44D7-9FED-A206B7770B78}">
      <dgm:prSet/>
      <dgm:spPr/>
      <dgm:t>
        <a:bodyPr/>
        <a:lstStyle/>
        <a:p>
          <a:endParaRPr lang="zh-TW" altLang="en-US"/>
        </a:p>
      </dgm:t>
    </dgm:pt>
    <dgm:pt modelId="{345EDE3E-1B23-4726-8C0D-83B82F795F7C}" type="sibTrans" cxnId="{79B729FB-A9B1-44D7-9FED-A206B7770B78}">
      <dgm:prSet/>
      <dgm:spPr>
        <a:solidFill>
          <a:schemeClr val="accent2">
            <a:lumMod val="60000"/>
            <a:lumOff val="40000"/>
          </a:schemeClr>
        </a:solidFill>
        <a:ln w="38100">
          <a:solidFill>
            <a:schemeClr val="accent1">
              <a:lumMod val="60000"/>
              <a:lumOff val="40000"/>
            </a:schemeClr>
          </a:solidFill>
        </a:ln>
      </dgm:spPr>
      <dgm:t>
        <a:bodyPr/>
        <a:lstStyle/>
        <a:p>
          <a:endParaRPr lang="zh-TW" altLang="en-US"/>
        </a:p>
      </dgm:t>
    </dgm:pt>
    <dgm:pt modelId="{95D0F6AB-77A6-4169-AF31-F4FC8AEF130B}" type="pres">
      <dgm:prSet presAssocID="{AD64A8A2-F917-4926-8DDA-7D353E3918BA}" presName="cycle" presStyleCnt="0">
        <dgm:presLayoutVars>
          <dgm:dir/>
          <dgm:resizeHandles val="exact"/>
        </dgm:presLayoutVars>
      </dgm:prSet>
      <dgm:spPr/>
    </dgm:pt>
    <dgm:pt modelId="{7C31F979-F36F-47D7-AB90-7F9692A65FA7}" type="pres">
      <dgm:prSet presAssocID="{4A178147-4846-4C6A-84CB-ACEF9D64D072}" presName="node" presStyleLbl="node1" presStyleIdx="0" presStyleCnt="3">
        <dgm:presLayoutVars>
          <dgm:bulletEnabled val="1"/>
        </dgm:presLayoutVars>
      </dgm:prSet>
      <dgm:spPr/>
    </dgm:pt>
    <dgm:pt modelId="{C6B2DFBE-3426-4DE0-831F-E5C29573679E}" type="pres">
      <dgm:prSet presAssocID="{4A178147-4846-4C6A-84CB-ACEF9D64D072}" presName="spNode" presStyleCnt="0"/>
      <dgm:spPr/>
    </dgm:pt>
    <dgm:pt modelId="{02500274-94CA-4895-9E6E-4F511A2B7883}" type="pres">
      <dgm:prSet presAssocID="{AC15CD8C-E66D-44DF-BB11-DB78E06C60A4}" presName="sibTrans" presStyleLbl="sibTrans1D1" presStyleIdx="0" presStyleCnt="3"/>
      <dgm:spPr/>
    </dgm:pt>
    <dgm:pt modelId="{973AA2FB-2688-4DD3-A709-07EF7C2BFC9C}" type="pres">
      <dgm:prSet presAssocID="{A017E7E4-1684-4448-81BE-BCEBDF3326D5}" presName="node" presStyleLbl="node1" presStyleIdx="1" presStyleCnt="3">
        <dgm:presLayoutVars>
          <dgm:bulletEnabled val="1"/>
        </dgm:presLayoutVars>
      </dgm:prSet>
      <dgm:spPr/>
    </dgm:pt>
    <dgm:pt modelId="{A0A51B42-0A6A-4400-8D6B-D614441F0F1C}" type="pres">
      <dgm:prSet presAssocID="{A017E7E4-1684-4448-81BE-BCEBDF3326D5}" presName="spNode" presStyleCnt="0"/>
      <dgm:spPr/>
    </dgm:pt>
    <dgm:pt modelId="{3F53DDF4-6421-43B7-BDDD-61049B57179B}" type="pres">
      <dgm:prSet presAssocID="{57CD0E6F-823F-4ABC-BD58-168268C57DC7}" presName="sibTrans" presStyleLbl="sibTrans1D1" presStyleIdx="1" presStyleCnt="3"/>
      <dgm:spPr/>
    </dgm:pt>
    <dgm:pt modelId="{D17BD4F8-AC28-4E03-9C54-E94C56B1205D}" type="pres">
      <dgm:prSet presAssocID="{36155415-FBF8-4B59-BC67-BA13E2A7002B}" presName="node" presStyleLbl="node1" presStyleIdx="2" presStyleCnt="3">
        <dgm:presLayoutVars>
          <dgm:bulletEnabled val="1"/>
        </dgm:presLayoutVars>
      </dgm:prSet>
      <dgm:spPr/>
    </dgm:pt>
    <dgm:pt modelId="{DA32BA86-53A7-4F77-98C0-2FF161112C75}" type="pres">
      <dgm:prSet presAssocID="{36155415-FBF8-4B59-BC67-BA13E2A7002B}" presName="spNode" presStyleCnt="0"/>
      <dgm:spPr/>
    </dgm:pt>
    <dgm:pt modelId="{D3965E67-92B8-468A-B299-F18A24469C59}" type="pres">
      <dgm:prSet presAssocID="{345EDE3E-1B23-4726-8C0D-83B82F795F7C}" presName="sibTrans" presStyleLbl="sibTrans1D1" presStyleIdx="2" presStyleCnt="3"/>
      <dgm:spPr/>
    </dgm:pt>
  </dgm:ptLst>
  <dgm:cxnLst>
    <dgm:cxn modelId="{9681030E-2C72-43B0-B96C-65EE79147095}" type="presOf" srcId="{4A178147-4846-4C6A-84CB-ACEF9D64D072}" destId="{7C31F979-F36F-47D7-AB90-7F9692A65FA7}" srcOrd="0" destOrd="0" presId="urn:microsoft.com/office/officeart/2005/8/layout/cycle6"/>
    <dgm:cxn modelId="{BCC2DC17-74B9-4A1C-94F3-67C05629C8FD}" type="presOf" srcId="{AC15CD8C-E66D-44DF-BB11-DB78E06C60A4}" destId="{02500274-94CA-4895-9E6E-4F511A2B7883}" srcOrd="0" destOrd="0" presId="urn:microsoft.com/office/officeart/2005/8/layout/cycle6"/>
    <dgm:cxn modelId="{75B6022F-FDDB-402C-A366-04DFA0A3632E}" type="presOf" srcId="{AD64A8A2-F917-4926-8DDA-7D353E3918BA}" destId="{95D0F6AB-77A6-4169-AF31-F4FC8AEF130B}" srcOrd="0" destOrd="0" presId="urn:microsoft.com/office/officeart/2005/8/layout/cycle6"/>
    <dgm:cxn modelId="{B21F1F34-54E5-4765-94B3-2A9B24D53E0C}" type="presOf" srcId="{345EDE3E-1B23-4726-8C0D-83B82F795F7C}" destId="{D3965E67-92B8-468A-B299-F18A24469C59}" srcOrd="0" destOrd="0" presId="urn:microsoft.com/office/officeart/2005/8/layout/cycle6"/>
    <dgm:cxn modelId="{29846940-BA8E-4A23-8348-F5D0BAFD5644}" type="presOf" srcId="{57CD0E6F-823F-4ABC-BD58-168268C57DC7}" destId="{3F53DDF4-6421-43B7-BDDD-61049B57179B}" srcOrd="0" destOrd="0" presId="urn:microsoft.com/office/officeart/2005/8/layout/cycle6"/>
    <dgm:cxn modelId="{F0A79D68-1048-4659-86AC-670F8CBAD39E}" type="presOf" srcId="{A017E7E4-1684-4448-81BE-BCEBDF3326D5}" destId="{973AA2FB-2688-4DD3-A709-07EF7C2BFC9C}" srcOrd="0" destOrd="0" presId="urn:microsoft.com/office/officeart/2005/8/layout/cycle6"/>
    <dgm:cxn modelId="{EFBDC397-2874-4E40-A4A5-B9EADDDC64C1}" type="presOf" srcId="{36155415-FBF8-4B59-BC67-BA13E2A7002B}" destId="{D17BD4F8-AC28-4E03-9C54-E94C56B1205D}" srcOrd="0" destOrd="0" presId="urn:microsoft.com/office/officeart/2005/8/layout/cycle6"/>
    <dgm:cxn modelId="{148B5DD4-6B45-46D6-9617-544445742E57}" srcId="{AD64A8A2-F917-4926-8DDA-7D353E3918BA}" destId="{4A178147-4846-4C6A-84CB-ACEF9D64D072}" srcOrd="0" destOrd="0" parTransId="{EA357EDC-B982-4FAB-B28F-A09281B1C3D5}" sibTransId="{AC15CD8C-E66D-44DF-BB11-DB78E06C60A4}"/>
    <dgm:cxn modelId="{096022E8-1700-4748-8239-1E442F359DB9}" srcId="{AD64A8A2-F917-4926-8DDA-7D353E3918BA}" destId="{A017E7E4-1684-4448-81BE-BCEBDF3326D5}" srcOrd="1" destOrd="0" parTransId="{91582EEB-F15F-4B1E-9810-16D6E29F42E5}" sibTransId="{57CD0E6F-823F-4ABC-BD58-168268C57DC7}"/>
    <dgm:cxn modelId="{79B729FB-A9B1-44D7-9FED-A206B7770B78}" srcId="{AD64A8A2-F917-4926-8DDA-7D353E3918BA}" destId="{36155415-FBF8-4B59-BC67-BA13E2A7002B}" srcOrd="2" destOrd="0" parTransId="{94BDDD4D-0DF0-4E5C-9624-456E1AF67907}" sibTransId="{345EDE3E-1B23-4726-8C0D-83B82F795F7C}"/>
    <dgm:cxn modelId="{3EEB047F-BB02-4A77-A374-CAB70FF020CD}" type="presParOf" srcId="{95D0F6AB-77A6-4169-AF31-F4FC8AEF130B}" destId="{7C31F979-F36F-47D7-AB90-7F9692A65FA7}" srcOrd="0" destOrd="0" presId="urn:microsoft.com/office/officeart/2005/8/layout/cycle6"/>
    <dgm:cxn modelId="{6BCF566C-3DEC-462B-B48F-8EB54D298B94}" type="presParOf" srcId="{95D0F6AB-77A6-4169-AF31-F4FC8AEF130B}" destId="{C6B2DFBE-3426-4DE0-831F-E5C29573679E}" srcOrd="1" destOrd="0" presId="urn:microsoft.com/office/officeart/2005/8/layout/cycle6"/>
    <dgm:cxn modelId="{5DC86C2A-A4CC-4E95-A330-EEB147CAD7CE}" type="presParOf" srcId="{95D0F6AB-77A6-4169-AF31-F4FC8AEF130B}" destId="{02500274-94CA-4895-9E6E-4F511A2B7883}" srcOrd="2" destOrd="0" presId="urn:microsoft.com/office/officeart/2005/8/layout/cycle6"/>
    <dgm:cxn modelId="{66DB6D50-1889-45F1-A05D-4405A356A4B5}" type="presParOf" srcId="{95D0F6AB-77A6-4169-AF31-F4FC8AEF130B}" destId="{973AA2FB-2688-4DD3-A709-07EF7C2BFC9C}" srcOrd="3" destOrd="0" presId="urn:microsoft.com/office/officeart/2005/8/layout/cycle6"/>
    <dgm:cxn modelId="{BF476C95-FF61-47D7-BD25-F370FE360333}" type="presParOf" srcId="{95D0F6AB-77A6-4169-AF31-F4FC8AEF130B}" destId="{A0A51B42-0A6A-4400-8D6B-D614441F0F1C}" srcOrd="4" destOrd="0" presId="urn:microsoft.com/office/officeart/2005/8/layout/cycle6"/>
    <dgm:cxn modelId="{D75CECE6-D46F-4EC8-A457-5E2949442C1E}" type="presParOf" srcId="{95D0F6AB-77A6-4169-AF31-F4FC8AEF130B}" destId="{3F53DDF4-6421-43B7-BDDD-61049B57179B}" srcOrd="5" destOrd="0" presId="urn:microsoft.com/office/officeart/2005/8/layout/cycle6"/>
    <dgm:cxn modelId="{12E1B980-68FB-4324-83E1-ECC42169A819}" type="presParOf" srcId="{95D0F6AB-77A6-4169-AF31-F4FC8AEF130B}" destId="{D17BD4F8-AC28-4E03-9C54-E94C56B1205D}" srcOrd="6" destOrd="0" presId="urn:microsoft.com/office/officeart/2005/8/layout/cycle6"/>
    <dgm:cxn modelId="{FE2AE4B3-1A5B-46D4-9FD8-E64E8EC46893}" type="presParOf" srcId="{95D0F6AB-77A6-4169-AF31-F4FC8AEF130B}" destId="{DA32BA86-53A7-4F77-98C0-2FF161112C75}" srcOrd="7" destOrd="0" presId="urn:microsoft.com/office/officeart/2005/8/layout/cycle6"/>
    <dgm:cxn modelId="{CE0AD6DF-A988-42C8-ACE7-38CB801ACCD7}" type="presParOf" srcId="{95D0F6AB-77A6-4169-AF31-F4FC8AEF130B}" destId="{D3965E67-92B8-468A-B299-F18A24469C59}" srcOrd="8"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65B232-97C5-4172-B617-01800D048618}">
      <dsp:nvSpPr>
        <dsp:cNvPr id="0" name=""/>
        <dsp:cNvSpPr/>
      </dsp:nvSpPr>
      <dsp:spPr>
        <a:xfrm>
          <a:off x="4361665" y="3681386"/>
          <a:ext cx="2788518" cy="2162271"/>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just" defTabSz="1600200">
            <a:lnSpc>
              <a:spcPct val="90000"/>
            </a:lnSpc>
            <a:spcBef>
              <a:spcPct val="0"/>
            </a:spcBef>
            <a:spcAft>
              <a:spcPct val="35000"/>
            </a:spcAft>
            <a:buNone/>
          </a:pPr>
          <a:r>
            <a:rPr lang="zh-TW" altLang="en-US" sz="3600" b="1" kern="1200" dirty="0">
              <a:latin typeface="標楷體" panose="03000509000000000000" pitchFamily="65" charset="-120"/>
              <a:ea typeface="標楷體" panose="03000509000000000000" pitchFamily="65" charset="-120"/>
            </a:rPr>
            <a:t>常見的繼承糾紛</a:t>
          </a:r>
          <a:endParaRPr lang="zh-TW" altLang="en-US" sz="3600" kern="1200" dirty="0">
            <a:latin typeface="標楷體" panose="03000509000000000000" pitchFamily="65" charset="-120"/>
            <a:ea typeface="標楷體" panose="03000509000000000000" pitchFamily="65" charset="-120"/>
          </a:endParaRPr>
        </a:p>
      </dsp:txBody>
      <dsp:txXfrm>
        <a:off x="4770034" y="3998043"/>
        <a:ext cx="1971780" cy="1528957"/>
      </dsp:txXfrm>
    </dsp:sp>
    <dsp:sp modelId="{F2997C35-F07F-4E95-8FDE-883AA8DD4BCB}">
      <dsp:nvSpPr>
        <dsp:cNvPr id="0" name=""/>
        <dsp:cNvSpPr/>
      </dsp:nvSpPr>
      <dsp:spPr>
        <a:xfrm rot="10800000">
          <a:off x="1680516" y="4379007"/>
          <a:ext cx="2533685" cy="767030"/>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EB9FB19-B4B9-4F4E-88F2-A1201E2EDDBA}">
      <dsp:nvSpPr>
        <dsp:cNvPr id="0" name=""/>
        <dsp:cNvSpPr/>
      </dsp:nvSpPr>
      <dsp:spPr>
        <a:xfrm>
          <a:off x="738549" y="4008949"/>
          <a:ext cx="1883933" cy="150714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just" defTabSz="1022350">
            <a:lnSpc>
              <a:spcPct val="90000"/>
            </a:lnSpc>
            <a:spcBef>
              <a:spcPct val="0"/>
            </a:spcBef>
            <a:spcAft>
              <a:spcPct val="35000"/>
            </a:spcAft>
            <a:buNone/>
          </a:pPr>
          <a:r>
            <a:rPr lang="zh-TW" sz="2300" kern="1200" dirty="0">
              <a:latin typeface="標楷體" panose="03000509000000000000" pitchFamily="65" charset="-120"/>
              <a:ea typeface="標楷體" panose="03000509000000000000" pitchFamily="65" charset="-120"/>
            </a:rPr>
            <a:t>一、</a:t>
          </a:r>
          <a:r>
            <a:rPr lang="x-none" sz="2300" kern="1200" dirty="0">
              <a:latin typeface="標楷體" panose="03000509000000000000" pitchFamily="65" charset="-120"/>
              <a:ea typeface="標楷體" panose="03000509000000000000" pitchFamily="65" charset="-120"/>
            </a:rPr>
            <a:t>何人有繼承權？</a:t>
          </a:r>
          <a:endParaRPr lang="zh-TW" sz="2300" kern="1200" dirty="0">
            <a:latin typeface="標楷體" panose="03000509000000000000" pitchFamily="65" charset="-120"/>
            <a:ea typeface="標楷體" panose="03000509000000000000" pitchFamily="65" charset="-120"/>
          </a:endParaRPr>
        </a:p>
      </dsp:txBody>
      <dsp:txXfrm>
        <a:off x="782692" y="4053092"/>
        <a:ext cx="1795647" cy="1418861"/>
      </dsp:txXfrm>
    </dsp:sp>
    <dsp:sp modelId="{6CFDB160-12A9-4ABE-8AA3-5B5541C8BFCE}">
      <dsp:nvSpPr>
        <dsp:cNvPr id="0" name=""/>
        <dsp:cNvSpPr/>
      </dsp:nvSpPr>
      <dsp:spPr>
        <a:xfrm rot="12960000">
          <a:off x="2204574" y="2766123"/>
          <a:ext cx="2662811" cy="767030"/>
        </a:xfrm>
        <a:prstGeom prst="leftArrow">
          <a:avLst>
            <a:gd name="adj1" fmla="val 60000"/>
            <a:gd name="adj2" fmla="val 50000"/>
          </a:avLst>
        </a:prstGeom>
        <a:solidFill>
          <a:schemeClr val="accent3">
            <a:hueOff val="2250053"/>
            <a:satOff val="-3376"/>
            <a:lumOff val="-54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1866226-9175-4CD9-BEA5-4400DB35E4C6}">
      <dsp:nvSpPr>
        <dsp:cNvPr id="0" name=""/>
        <dsp:cNvSpPr/>
      </dsp:nvSpPr>
      <dsp:spPr>
        <a:xfrm>
          <a:off x="1516883" y="1613484"/>
          <a:ext cx="1883933" cy="1507147"/>
        </a:xfrm>
        <a:prstGeom prst="roundRect">
          <a:avLst>
            <a:gd name="adj" fmla="val 10000"/>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just" defTabSz="1022350">
            <a:lnSpc>
              <a:spcPct val="90000"/>
            </a:lnSpc>
            <a:spcBef>
              <a:spcPct val="0"/>
            </a:spcBef>
            <a:spcAft>
              <a:spcPct val="35000"/>
            </a:spcAft>
            <a:buNone/>
          </a:pPr>
          <a:r>
            <a:rPr lang="zh-TW" sz="2300" kern="1200" dirty="0">
              <a:latin typeface="標楷體" panose="03000509000000000000" pitchFamily="65" charset="-120"/>
              <a:ea typeface="標楷體" panose="03000509000000000000" pitchFamily="65" charset="-120"/>
            </a:rPr>
            <a:t>二、</a:t>
          </a:r>
          <a:r>
            <a:rPr lang="x-none" sz="2300" kern="1200" dirty="0">
              <a:latin typeface="標楷體" panose="03000509000000000000" pitchFamily="65" charset="-120"/>
              <a:ea typeface="標楷體" panose="03000509000000000000" pitchFamily="65" charset="-120"/>
            </a:rPr>
            <a:t>遺產如何分配？遺囑有無侵害特留分？</a:t>
          </a:r>
          <a:endParaRPr lang="zh-TW" sz="2300" kern="1200" dirty="0">
            <a:latin typeface="標楷體" panose="03000509000000000000" pitchFamily="65" charset="-120"/>
            <a:ea typeface="標楷體" panose="03000509000000000000" pitchFamily="65" charset="-120"/>
          </a:endParaRPr>
        </a:p>
      </dsp:txBody>
      <dsp:txXfrm>
        <a:off x="1561026" y="1657627"/>
        <a:ext cx="1795647" cy="1418861"/>
      </dsp:txXfrm>
    </dsp:sp>
    <dsp:sp modelId="{274CC08A-C48B-46B1-8D58-2C0F0E7252B6}">
      <dsp:nvSpPr>
        <dsp:cNvPr id="0" name=""/>
        <dsp:cNvSpPr/>
      </dsp:nvSpPr>
      <dsp:spPr>
        <a:xfrm rot="15120000">
          <a:off x="3525874" y="1839090"/>
          <a:ext cx="2809563" cy="767030"/>
        </a:xfrm>
        <a:prstGeom prst="leftArrow">
          <a:avLst>
            <a:gd name="adj1" fmla="val 60000"/>
            <a:gd name="adj2" fmla="val 50000"/>
          </a:avLst>
        </a:prstGeom>
        <a:solidFill>
          <a:schemeClr val="accent3">
            <a:hueOff val="4500106"/>
            <a:satOff val="-6752"/>
            <a:lumOff val="-109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B0FBDE0-5113-49B8-8F7A-BB7B4AFAF773}">
      <dsp:nvSpPr>
        <dsp:cNvPr id="0" name=""/>
        <dsp:cNvSpPr/>
      </dsp:nvSpPr>
      <dsp:spPr>
        <a:xfrm>
          <a:off x="3554587" y="133005"/>
          <a:ext cx="1883933" cy="1507147"/>
        </a:xfrm>
        <a:prstGeom prst="roundRect">
          <a:avLst>
            <a:gd name="adj" fmla="val 10000"/>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just" defTabSz="1022350">
            <a:lnSpc>
              <a:spcPct val="90000"/>
            </a:lnSpc>
            <a:spcBef>
              <a:spcPct val="0"/>
            </a:spcBef>
            <a:spcAft>
              <a:spcPct val="35000"/>
            </a:spcAft>
            <a:buNone/>
          </a:pPr>
          <a:r>
            <a:rPr lang="zh-TW" sz="2300" kern="1200" dirty="0">
              <a:latin typeface="標楷體" panose="03000509000000000000" pitchFamily="65" charset="-120"/>
              <a:ea typeface="標楷體" panose="03000509000000000000" pitchFamily="65" charset="-120"/>
            </a:rPr>
            <a:t>三、</a:t>
          </a:r>
          <a:r>
            <a:rPr lang="x-none" sz="2300" kern="1200" dirty="0">
              <a:latin typeface="標楷體" panose="03000509000000000000" pitchFamily="65" charset="-120"/>
              <a:ea typeface="標楷體" panose="03000509000000000000" pitchFamily="65" charset="-120"/>
            </a:rPr>
            <a:t>繼承權之喪失與回復繼承權；</a:t>
          </a:r>
          <a:endParaRPr lang="zh-TW" sz="2300" kern="1200" dirty="0">
            <a:latin typeface="標楷體" panose="03000509000000000000" pitchFamily="65" charset="-120"/>
            <a:ea typeface="標楷體" panose="03000509000000000000" pitchFamily="65" charset="-120"/>
          </a:endParaRPr>
        </a:p>
      </dsp:txBody>
      <dsp:txXfrm>
        <a:off x="3598730" y="177148"/>
        <a:ext cx="1795647" cy="1418861"/>
      </dsp:txXfrm>
    </dsp:sp>
    <dsp:sp modelId="{4D5A4DB7-4877-4E0C-A25D-A2A209B27F60}">
      <dsp:nvSpPr>
        <dsp:cNvPr id="0" name=""/>
        <dsp:cNvSpPr/>
      </dsp:nvSpPr>
      <dsp:spPr>
        <a:xfrm rot="17280000">
          <a:off x="5176411" y="1839090"/>
          <a:ext cx="2809563" cy="767030"/>
        </a:xfrm>
        <a:prstGeom prst="leftArrow">
          <a:avLst>
            <a:gd name="adj1" fmla="val 60000"/>
            <a:gd name="adj2" fmla="val 50000"/>
          </a:avLst>
        </a:prstGeom>
        <a:solidFill>
          <a:schemeClr val="accent3">
            <a:hueOff val="6750158"/>
            <a:satOff val="-10128"/>
            <a:lumOff val="-164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F0A7B55-0199-43AA-804D-7A7DFCBDDF6F}">
      <dsp:nvSpPr>
        <dsp:cNvPr id="0" name=""/>
        <dsp:cNvSpPr/>
      </dsp:nvSpPr>
      <dsp:spPr>
        <a:xfrm>
          <a:off x="6073328" y="133005"/>
          <a:ext cx="1883933" cy="1507147"/>
        </a:xfrm>
        <a:prstGeom prst="roundRect">
          <a:avLst>
            <a:gd name="adj" fmla="val 10000"/>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35000"/>
            </a:spcAft>
            <a:buNone/>
          </a:pPr>
          <a:r>
            <a:rPr lang="zh-TW" altLang="en-US" sz="2300" kern="1200" dirty="0">
              <a:latin typeface="標楷體" panose="03000509000000000000" pitchFamily="65" charset="-120"/>
              <a:ea typeface="標楷體" panose="03000509000000000000" pitchFamily="65" charset="-120"/>
            </a:rPr>
            <a:t>四、遺囑的效力？</a:t>
          </a:r>
        </a:p>
      </dsp:txBody>
      <dsp:txXfrm>
        <a:off x="6117471" y="177148"/>
        <a:ext cx="1795647" cy="1418861"/>
      </dsp:txXfrm>
    </dsp:sp>
    <dsp:sp modelId="{D6C6663E-331F-42D2-AB83-5EB9D7849A01}">
      <dsp:nvSpPr>
        <dsp:cNvPr id="0" name=""/>
        <dsp:cNvSpPr/>
      </dsp:nvSpPr>
      <dsp:spPr>
        <a:xfrm rot="19440000">
          <a:off x="6644463" y="2766123"/>
          <a:ext cx="2662811" cy="767030"/>
        </a:xfrm>
        <a:prstGeom prst="leftArrow">
          <a:avLst>
            <a:gd name="adj1" fmla="val 60000"/>
            <a:gd name="adj2" fmla="val 50000"/>
          </a:avLst>
        </a:prstGeom>
        <a:solidFill>
          <a:schemeClr val="accent3">
            <a:hueOff val="9000211"/>
            <a:satOff val="-13504"/>
            <a:lumOff val="-219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7170CAD-675A-4ABA-B655-0AE85BF8B7BD}">
      <dsp:nvSpPr>
        <dsp:cNvPr id="0" name=""/>
        <dsp:cNvSpPr/>
      </dsp:nvSpPr>
      <dsp:spPr>
        <a:xfrm>
          <a:off x="7957585" y="1613484"/>
          <a:ext cx="2190826" cy="1507147"/>
        </a:xfrm>
        <a:prstGeom prst="roundRect">
          <a:avLst>
            <a:gd name="adj" fmla="val 10000"/>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35000"/>
            </a:spcAft>
            <a:buNone/>
          </a:pPr>
          <a:r>
            <a:rPr lang="zh-TW" altLang="en-US" sz="2300" kern="1200" dirty="0">
              <a:latin typeface="標楷體" panose="03000509000000000000" pitchFamily="65" charset="-120"/>
              <a:ea typeface="標楷體" panose="03000509000000000000" pitchFamily="65" charset="-120"/>
            </a:rPr>
            <a:t>五、遺產分割與配偶之剩餘財產分配？</a:t>
          </a:r>
        </a:p>
      </dsp:txBody>
      <dsp:txXfrm>
        <a:off x="8001728" y="1657627"/>
        <a:ext cx="2102540" cy="1418861"/>
      </dsp:txXfrm>
    </dsp:sp>
    <dsp:sp modelId="{0938676D-C149-4993-AAB4-74791B0F63A4}">
      <dsp:nvSpPr>
        <dsp:cNvPr id="0" name=""/>
        <dsp:cNvSpPr/>
      </dsp:nvSpPr>
      <dsp:spPr>
        <a:xfrm>
          <a:off x="7297647" y="4379007"/>
          <a:ext cx="2533685" cy="767030"/>
        </a:xfrm>
        <a:prstGeom prst="leftArrow">
          <a:avLst>
            <a:gd name="adj1" fmla="val 600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B40D737-228D-4EC6-AC01-31E2D5BC2E21}">
      <dsp:nvSpPr>
        <dsp:cNvPr id="0" name=""/>
        <dsp:cNvSpPr/>
      </dsp:nvSpPr>
      <dsp:spPr>
        <a:xfrm>
          <a:off x="8735919" y="4008949"/>
          <a:ext cx="2190826" cy="1507147"/>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35000"/>
            </a:spcAft>
            <a:buNone/>
          </a:pPr>
          <a:r>
            <a:rPr lang="zh-TW" altLang="en-US" sz="2300" kern="1200" dirty="0">
              <a:latin typeface="標楷體" panose="03000509000000000000" pitchFamily="65" charset="-120"/>
              <a:ea typeface="標楷體" panose="03000509000000000000" pitchFamily="65" charset="-120"/>
            </a:rPr>
            <a:t>六、繼承人名下財產是否為被繼承人借名登記之財產？</a:t>
          </a:r>
        </a:p>
      </dsp:txBody>
      <dsp:txXfrm>
        <a:off x="8780062" y="4053092"/>
        <a:ext cx="2102540" cy="141886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10AE9A-C9EA-4BFC-B19B-252DFC0D809E}">
      <dsp:nvSpPr>
        <dsp:cNvPr id="0" name=""/>
        <dsp:cNvSpPr/>
      </dsp:nvSpPr>
      <dsp:spPr>
        <a:xfrm>
          <a:off x="1071348" y="0"/>
          <a:ext cx="5256583" cy="5256583"/>
        </a:xfrm>
        <a:prstGeom prst="triangle">
          <a:avLst/>
        </a:prstGeom>
        <a:solidFill>
          <a:schemeClr val="accent5">
            <a:lumMod val="60000"/>
            <a:lumOff val="40000"/>
            <a:alpha val="4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58C1B6-32B4-4394-8CBD-38DD274766A0}">
      <dsp:nvSpPr>
        <dsp:cNvPr id="0" name=""/>
        <dsp:cNvSpPr/>
      </dsp:nvSpPr>
      <dsp:spPr>
        <a:xfrm>
          <a:off x="2526369" y="526171"/>
          <a:ext cx="5763321" cy="934275"/>
        </a:xfrm>
        <a:prstGeom prst="round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just" defTabSz="1111250">
            <a:lnSpc>
              <a:spcPct val="90000"/>
            </a:lnSpc>
            <a:spcBef>
              <a:spcPct val="0"/>
            </a:spcBef>
            <a:spcAft>
              <a:spcPct val="35000"/>
            </a:spcAft>
            <a:buNone/>
          </a:pPr>
          <a:r>
            <a:rPr lang="en-US" sz="2500" b="0" i="0" kern="1200" dirty="0">
              <a:latin typeface="Times New Roman" panose="02020603050405020304" pitchFamily="18" charset="0"/>
              <a:ea typeface="標楷體" panose="03000509000000000000" pitchFamily="65" charset="-120"/>
              <a:cs typeface="Times New Roman" panose="02020603050405020304" pitchFamily="18" charset="0"/>
            </a:rPr>
            <a:t>1</a:t>
          </a:r>
          <a:r>
            <a:rPr lang="zh-TW" sz="2500" b="0" i="0" kern="1200" dirty="0">
              <a:latin typeface="Times New Roman" panose="02020603050405020304" pitchFamily="18" charset="0"/>
              <a:ea typeface="標楷體" panose="03000509000000000000" pitchFamily="65" charset="-120"/>
              <a:cs typeface="Times New Roman" panose="02020603050405020304" pitchFamily="18" charset="0"/>
            </a:rPr>
            <a:t>、為了規避法律規定的資格限制</a:t>
          </a:r>
          <a:endParaRPr lang="zh-TW" sz="25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2571977" y="571779"/>
        <a:ext cx="5672105" cy="843059"/>
      </dsp:txXfrm>
    </dsp:sp>
    <dsp:sp modelId="{4481CFD2-BE2C-4615-A572-01CB780331B0}">
      <dsp:nvSpPr>
        <dsp:cNvPr id="0" name=""/>
        <dsp:cNvSpPr/>
      </dsp:nvSpPr>
      <dsp:spPr>
        <a:xfrm>
          <a:off x="2526369" y="1577231"/>
          <a:ext cx="5763321" cy="934275"/>
        </a:xfrm>
        <a:prstGeom prst="roundRect">
          <a:avLst/>
        </a:prstGeom>
        <a:solidFill>
          <a:schemeClr val="lt1">
            <a:alpha val="90000"/>
            <a:hueOff val="0"/>
            <a:satOff val="0"/>
            <a:lumOff val="0"/>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just" defTabSz="1111250">
            <a:lnSpc>
              <a:spcPct val="90000"/>
            </a:lnSpc>
            <a:spcBef>
              <a:spcPct val="0"/>
            </a:spcBef>
            <a:spcAft>
              <a:spcPct val="35000"/>
            </a:spcAft>
            <a:buNone/>
          </a:pPr>
          <a:r>
            <a:rPr lang="en-US" sz="2500" b="0" i="0" kern="1200" dirty="0">
              <a:latin typeface="Times New Roman" panose="02020603050405020304" pitchFamily="18" charset="0"/>
              <a:ea typeface="標楷體" panose="03000509000000000000" pitchFamily="65" charset="-120"/>
              <a:cs typeface="Times New Roman" panose="02020603050405020304" pitchFamily="18" charset="0"/>
            </a:rPr>
            <a:t>2</a:t>
          </a:r>
          <a:r>
            <a:rPr lang="zh-TW" sz="2500" b="0" i="0" kern="1200" dirty="0">
              <a:latin typeface="Times New Roman" panose="02020603050405020304" pitchFamily="18" charset="0"/>
              <a:ea typeface="標楷體" panose="03000509000000000000" pitchFamily="65" charset="-120"/>
              <a:cs typeface="Times New Roman" panose="02020603050405020304" pitchFamily="18" charset="0"/>
            </a:rPr>
            <a:t>、為了規避稅賦或者節稅</a:t>
          </a:r>
          <a:endParaRPr lang="zh-TW" sz="25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2571977" y="1622839"/>
        <a:ext cx="5672105" cy="843059"/>
      </dsp:txXfrm>
    </dsp:sp>
    <dsp:sp modelId="{DCB7DE73-7F54-4597-A128-6B18EDDCB5FF}">
      <dsp:nvSpPr>
        <dsp:cNvPr id="0" name=""/>
        <dsp:cNvSpPr/>
      </dsp:nvSpPr>
      <dsp:spPr>
        <a:xfrm>
          <a:off x="2526369" y="2628291"/>
          <a:ext cx="5763321" cy="934275"/>
        </a:xfrm>
        <a:prstGeom prst="roundRect">
          <a:avLst/>
        </a:prstGeom>
        <a:solidFill>
          <a:schemeClr val="lt1">
            <a:alpha val="90000"/>
            <a:hueOff val="0"/>
            <a:satOff val="0"/>
            <a:lumOff val="0"/>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just" defTabSz="1111250">
            <a:lnSpc>
              <a:spcPct val="90000"/>
            </a:lnSpc>
            <a:spcBef>
              <a:spcPct val="0"/>
            </a:spcBef>
            <a:spcAft>
              <a:spcPct val="35000"/>
            </a:spcAft>
            <a:buNone/>
          </a:pPr>
          <a:r>
            <a:rPr lang="en-US" sz="2500" b="0" i="0" kern="1200" dirty="0">
              <a:latin typeface="Times New Roman" panose="02020603050405020304" pitchFamily="18" charset="0"/>
              <a:ea typeface="標楷體" panose="03000509000000000000" pitchFamily="65" charset="-120"/>
              <a:cs typeface="Times New Roman" panose="02020603050405020304" pitchFamily="18" charset="0"/>
            </a:rPr>
            <a:t>3</a:t>
          </a:r>
          <a:r>
            <a:rPr lang="zh-TW" sz="2500" b="0" i="0" kern="1200" dirty="0">
              <a:latin typeface="Times New Roman" panose="02020603050405020304" pitchFamily="18" charset="0"/>
              <a:ea typeface="標楷體" panose="03000509000000000000" pitchFamily="65" charset="-120"/>
              <a:cs typeface="Times New Roman" panose="02020603050405020304" pitchFamily="18" charset="0"/>
            </a:rPr>
            <a:t>、為了規避債權人的強制執行</a:t>
          </a:r>
          <a:endParaRPr lang="zh-TW" sz="25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2571977" y="2673899"/>
        <a:ext cx="5672105" cy="843059"/>
      </dsp:txXfrm>
    </dsp:sp>
    <dsp:sp modelId="{383DBE95-5D07-4C0C-9433-8BFE21C58995}">
      <dsp:nvSpPr>
        <dsp:cNvPr id="0" name=""/>
        <dsp:cNvSpPr/>
      </dsp:nvSpPr>
      <dsp:spPr>
        <a:xfrm>
          <a:off x="2526369" y="3679352"/>
          <a:ext cx="5763321" cy="934275"/>
        </a:xfrm>
        <a:prstGeom prst="round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just" defTabSz="1111250">
            <a:lnSpc>
              <a:spcPct val="90000"/>
            </a:lnSpc>
            <a:spcBef>
              <a:spcPct val="0"/>
            </a:spcBef>
            <a:spcAft>
              <a:spcPct val="35000"/>
            </a:spcAft>
            <a:buNone/>
          </a:pPr>
          <a:r>
            <a:rPr lang="en-US" sz="2500" b="0" i="0" kern="1200">
              <a:latin typeface="Times New Roman" panose="02020603050405020304" pitchFamily="18" charset="0"/>
              <a:ea typeface="標楷體" panose="03000509000000000000" pitchFamily="65" charset="-120"/>
              <a:cs typeface="Times New Roman" panose="02020603050405020304" pitchFamily="18" charset="0"/>
            </a:rPr>
            <a:t>4</a:t>
          </a:r>
          <a:r>
            <a:rPr lang="zh-TW" sz="2500" b="0" i="0" kern="1200">
              <a:latin typeface="Times New Roman" panose="02020603050405020304" pitchFamily="18" charset="0"/>
              <a:ea typeface="標楷體" panose="03000509000000000000" pitchFamily="65" charset="-120"/>
              <a:cs typeface="Times New Roman" panose="02020603050405020304" pitchFamily="18" charset="0"/>
            </a:rPr>
            <a:t>、親屬間或合夥投資的借名</a:t>
          </a:r>
          <a:endParaRPr lang="zh-TW" sz="2500" kern="1200">
            <a:latin typeface="Times New Roman" panose="02020603050405020304" pitchFamily="18" charset="0"/>
            <a:ea typeface="標楷體" panose="03000509000000000000" pitchFamily="65" charset="-120"/>
            <a:cs typeface="Times New Roman" panose="02020603050405020304" pitchFamily="18" charset="0"/>
          </a:endParaRPr>
        </a:p>
      </dsp:txBody>
      <dsp:txXfrm>
        <a:off x="2571977" y="3724960"/>
        <a:ext cx="5672105" cy="84305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0EFBAC-4889-4223-B742-3AE0451A262F}">
      <dsp:nvSpPr>
        <dsp:cNvPr id="0" name=""/>
        <dsp:cNvSpPr/>
      </dsp:nvSpPr>
      <dsp:spPr>
        <a:xfrm>
          <a:off x="794942" y="1129401"/>
          <a:ext cx="1961425" cy="98071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just" defTabSz="1289050">
            <a:lnSpc>
              <a:spcPct val="90000"/>
            </a:lnSpc>
            <a:spcBef>
              <a:spcPct val="0"/>
            </a:spcBef>
            <a:spcAft>
              <a:spcPct val="35000"/>
            </a:spcAft>
            <a:buNone/>
          </a:pPr>
          <a:r>
            <a:rPr lang="zh-TW" sz="2900" kern="1200" dirty="0">
              <a:latin typeface="DFKai-SB" panose="03000509000000000000" pitchFamily="65" charset="-120"/>
              <a:ea typeface="DFKai-SB" panose="03000509000000000000" pitchFamily="65" charset="-120"/>
            </a:rPr>
            <a:t>夫妻財產制</a:t>
          </a:r>
          <a:endParaRPr lang="zh-TW" altLang="en-US" sz="2900" kern="1200" dirty="0">
            <a:latin typeface="DFKai-SB" panose="03000509000000000000" pitchFamily="65" charset="-120"/>
            <a:ea typeface="DFKai-SB" panose="03000509000000000000" pitchFamily="65" charset="-120"/>
          </a:endParaRPr>
        </a:p>
      </dsp:txBody>
      <dsp:txXfrm>
        <a:off x="823666" y="1158125"/>
        <a:ext cx="1903977" cy="923264"/>
      </dsp:txXfrm>
    </dsp:sp>
    <dsp:sp modelId="{AC039CB2-9BFE-47BF-8448-26D448AD8DDE}">
      <dsp:nvSpPr>
        <dsp:cNvPr id="0" name=""/>
        <dsp:cNvSpPr/>
      </dsp:nvSpPr>
      <dsp:spPr>
        <a:xfrm rot="18289469">
          <a:off x="2461716" y="1028602"/>
          <a:ext cx="1373873" cy="54492"/>
        </a:xfrm>
        <a:custGeom>
          <a:avLst/>
          <a:gdLst/>
          <a:ahLst/>
          <a:cxnLst/>
          <a:rect l="0" t="0" r="0" b="0"/>
          <a:pathLst>
            <a:path>
              <a:moveTo>
                <a:pt x="0" y="27246"/>
              </a:moveTo>
              <a:lnTo>
                <a:pt x="1373873" y="2724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3114306" y="1021501"/>
        <a:ext cx="68693" cy="68693"/>
      </dsp:txXfrm>
    </dsp:sp>
    <dsp:sp modelId="{2AE9B345-7314-4353-9108-4D51F0FB97B6}">
      <dsp:nvSpPr>
        <dsp:cNvPr id="0" name=""/>
        <dsp:cNvSpPr/>
      </dsp:nvSpPr>
      <dsp:spPr>
        <a:xfrm>
          <a:off x="3540938" y="1581"/>
          <a:ext cx="1961425" cy="98071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just" defTabSz="1289050">
            <a:lnSpc>
              <a:spcPct val="90000"/>
            </a:lnSpc>
            <a:spcBef>
              <a:spcPct val="0"/>
            </a:spcBef>
            <a:spcAft>
              <a:spcPct val="35000"/>
            </a:spcAft>
            <a:buNone/>
          </a:pPr>
          <a:r>
            <a:rPr lang="zh-TW" sz="2900" kern="1200" dirty="0">
              <a:latin typeface="DFKai-SB" panose="03000509000000000000" pitchFamily="65" charset="-120"/>
              <a:ea typeface="DFKai-SB" panose="03000509000000000000" pitchFamily="65" charset="-120"/>
            </a:rPr>
            <a:t>法定財產制</a:t>
          </a:r>
          <a:endParaRPr lang="zh-TW" altLang="en-US" sz="2900" kern="1200" dirty="0">
            <a:latin typeface="DFKai-SB" panose="03000509000000000000" pitchFamily="65" charset="-120"/>
            <a:ea typeface="DFKai-SB" panose="03000509000000000000" pitchFamily="65" charset="-120"/>
          </a:endParaRPr>
        </a:p>
      </dsp:txBody>
      <dsp:txXfrm>
        <a:off x="3569662" y="30305"/>
        <a:ext cx="1903977" cy="923264"/>
      </dsp:txXfrm>
    </dsp:sp>
    <dsp:sp modelId="{AE18A10E-6789-4EAC-A991-84A7DE699ECC}">
      <dsp:nvSpPr>
        <dsp:cNvPr id="0" name=""/>
        <dsp:cNvSpPr/>
      </dsp:nvSpPr>
      <dsp:spPr>
        <a:xfrm>
          <a:off x="2756368" y="1592511"/>
          <a:ext cx="784570" cy="54492"/>
        </a:xfrm>
        <a:custGeom>
          <a:avLst/>
          <a:gdLst/>
          <a:ahLst/>
          <a:cxnLst/>
          <a:rect l="0" t="0" r="0" b="0"/>
          <a:pathLst>
            <a:path>
              <a:moveTo>
                <a:pt x="0" y="27246"/>
              </a:moveTo>
              <a:lnTo>
                <a:pt x="784570" y="2724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3129039" y="1600143"/>
        <a:ext cx="39228" cy="39228"/>
      </dsp:txXfrm>
    </dsp:sp>
    <dsp:sp modelId="{8282DA1B-0208-4D04-ADCC-3ABDD42A7B6C}">
      <dsp:nvSpPr>
        <dsp:cNvPr id="0" name=""/>
        <dsp:cNvSpPr/>
      </dsp:nvSpPr>
      <dsp:spPr>
        <a:xfrm>
          <a:off x="3540938" y="1129401"/>
          <a:ext cx="1961425" cy="98071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just" defTabSz="1289050">
            <a:lnSpc>
              <a:spcPct val="90000"/>
            </a:lnSpc>
            <a:spcBef>
              <a:spcPct val="0"/>
            </a:spcBef>
            <a:spcAft>
              <a:spcPct val="35000"/>
            </a:spcAft>
            <a:buNone/>
          </a:pPr>
          <a:r>
            <a:rPr lang="zh-TW" sz="2900" kern="1200" dirty="0">
              <a:latin typeface="DFKai-SB" panose="03000509000000000000" pitchFamily="65" charset="-120"/>
              <a:ea typeface="DFKai-SB" panose="03000509000000000000" pitchFamily="65" charset="-120"/>
            </a:rPr>
            <a:t>共同財產制</a:t>
          </a:r>
          <a:endParaRPr lang="zh-TW" altLang="en-US" sz="2900" kern="1200" dirty="0">
            <a:latin typeface="DFKai-SB" panose="03000509000000000000" pitchFamily="65" charset="-120"/>
            <a:ea typeface="DFKai-SB" panose="03000509000000000000" pitchFamily="65" charset="-120"/>
          </a:endParaRPr>
        </a:p>
      </dsp:txBody>
      <dsp:txXfrm>
        <a:off x="3569662" y="1158125"/>
        <a:ext cx="1903977" cy="923264"/>
      </dsp:txXfrm>
    </dsp:sp>
    <dsp:sp modelId="{DD52D2FF-801A-4CDD-9FFB-799D9F37CDB0}">
      <dsp:nvSpPr>
        <dsp:cNvPr id="0" name=""/>
        <dsp:cNvSpPr/>
      </dsp:nvSpPr>
      <dsp:spPr>
        <a:xfrm rot="3310531">
          <a:off x="2461716" y="2156421"/>
          <a:ext cx="1373873" cy="54492"/>
        </a:xfrm>
        <a:custGeom>
          <a:avLst/>
          <a:gdLst/>
          <a:ahLst/>
          <a:cxnLst/>
          <a:rect l="0" t="0" r="0" b="0"/>
          <a:pathLst>
            <a:path>
              <a:moveTo>
                <a:pt x="0" y="27246"/>
              </a:moveTo>
              <a:lnTo>
                <a:pt x="1373873" y="2724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3114306" y="2149321"/>
        <a:ext cx="68693" cy="68693"/>
      </dsp:txXfrm>
    </dsp:sp>
    <dsp:sp modelId="{880AD8FE-BE96-433A-8C40-23D2FBE0FEC9}">
      <dsp:nvSpPr>
        <dsp:cNvPr id="0" name=""/>
        <dsp:cNvSpPr/>
      </dsp:nvSpPr>
      <dsp:spPr>
        <a:xfrm>
          <a:off x="3540938" y="2257221"/>
          <a:ext cx="1961425" cy="98071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just" defTabSz="1289050">
            <a:lnSpc>
              <a:spcPct val="90000"/>
            </a:lnSpc>
            <a:spcBef>
              <a:spcPct val="0"/>
            </a:spcBef>
            <a:spcAft>
              <a:spcPct val="35000"/>
            </a:spcAft>
            <a:buNone/>
          </a:pPr>
          <a:r>
            <a:rPr lang="zh-TW" sz="2900" kern="1200" dirty="0">
              <a:latin typeface="DFKai-SB" panose="03000509000000000000" pitchFamily="65" charset="-120"/>
              <a:ea typeface="DFKai-SB" panose="03000509000000000000" pitchFamily="65" charset="-120"/>
            </a:rPr>
            <a:t>分別財產制</a:t>
          </a:r>
          <a:endParaRPr lang="zh-TW" altLang="en-US" sz="2900" kern="1200" dirty="0">
            <a:latin typeface="DFKai-SB" panose="03000509000000000000" pitchFamily="65" charset="-120"/>
            <a:ea typeface="DFKai-SB" panose="03000509000000000000" pitchFamily="65" charset="-120"/>
          </a:endParaRPr>
        </a:p>
      </dsp:txBody>
      <dsp:txXfrm>
        <a:off x="3569662" y="2285945"/>
        <a:ext cx="1903977" cy="9232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E4B79E-24EF-4828-9002-71B4716359DF}">
      <dsp:nvSpPr>
        <dsp:cNvPr id="0" name=""/>
        <dsp:cNvSpPr/>
      </dsp:nvSpPr>
      <dsp:spPr>
        <a:xfrm>
          <a:off x="5272864" y="2132700"/>
          <a:ext cx="1119220" cy="1119220"/>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zh-TW" altLang="en-US" sz="2500" kern="1200" dirty="0">
              <a:latin typeface="標楷體" panose="03000509000000000000" pitchFamily="65" charset="-120"/>
              <a:ea typeface="標楷體" panose="03000509000000000000" pitchFamily="65" charset="-120"/>
            </a:rPr>
            <a:t>規劃工具</a:t>
          </a:r>
        </a:p>
      </dsp:txBody>
      <dsp:txXfrm>
        <a:off x="5436770" y="2296606"/>
        <a:ext cx="791408" cy="791408"/>
      </dsp:txXfrm>
    </dsp:sp>
    <dsp:sp modelId="{664552D5-4654-4F5F-B704-E78E5886C9C4}">
      <dsp:nvSpPr>
        <dsp:cNvPr id="0" name=""/>
        <dsp:cNvSpPr/>
      </dsp:nvSpPr>
      <dsp:spPr>
        <a:xfrm rot="16200000">
          <a:off x="5327471" y="1619061"/>
          <a:ext cx="1010007" cy="17270"/>
        </a:xfrm>
        <a:custGeom>
          <a:avLst/>
          <a:gdLst/>
          <a:ahLst/>
          <a:cxnLst/>
          <a:rect l="0" t="0" r="0" b="0"/>
          <a:pathLst>
            <a:path>
              <a:moveTo>
                <a:pt x="0" y="8635"/>
              </a:moveTo>
              <a:lnTo>
                <a:pt x="1010007" y="863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latin typeface="標楷體" panose="03000509000000000000" pitchFamily="65" charset="-120"/>
            <a:ea typeface="標楷體" panose="03000509000000000000" pitchFamily="65" charset="-120"/>
          </a:endParaRPr>
        </a:p>
      </dsp:txBody>
      <dsp:txXfrm>
        <a:off x="5807224" y="1602446"/>
        <a:ext cx="50500" cy="50500"/>
      </dsp:txXfrm>
    </dsp:sp>
    <dsp:sp modelId="{A6651558-BDDA-4389-AA33-B3E655A1DB43}">
      <dsp:nvSpPr>
        <dsp:cNvPr id="0" name=""/>
        <dsp:cNvSpPr/>
      </dsp:nvSpPr>
      <dsp:spPr>
        <a:xfrm>
          <a:off x="5272864" y="3472"/>
          <a:ext cx="1119220" cy="1119220"/>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zh-TW" altLang="en-US" sz="1700" kern="1200" dirty="0">
              <a:latin typeface="標楷體" panose="03000509000000000000" pitchFamily="65" charset="-120"/>
              <a:ea typeface="標楷體" panose="03000509000000000000" pitchFamily="65" charset="-120"/>
            </a:rPr>
            <a:t>閉鎖性公司</a:t>
          </a:r>
        </a:p>
      </dsp:txBody>
      <dsp:txXfrm>
        <a:off x="5436770" y="167378"/>
        <a:ext cx="791408" cy="791408"/>
      </dsp:txXfrm>
    </dsp:sp>
    <dsp:sp modelId="{9308E774-F8A9-4259-91E8-84344C4D10B2}">
      <dsp:nvSpPr>
        <dsp:cNvPr id="0" name=""/>
        <dsp:cNvSpPr/>
      </dsp:nvSpPr>
      <dsp:spPr>
        <a:xfrm rot="18600000">
          <a:off x="6011791" y="1868133"/>
          <a:ext cx="1010007" cy="17270"/>
        </a:xfrm>
        <a:custGeom>
          <a:avLst/>
          <a:gdLst/>
          <a:ahLst/>
          <a:cxnLst/>
          <a:rect l="0" t="0" r="0" b="0"/>
          <a:pathLst>
            <a:path>
              <a:moveTo>
                <a:pt x="0" y="8635"/>
              </a:moveTo>
              <a:lnTo>
                <a:pt x="1010007" y="863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latin typeface="標楷體" panose="03000509000000000000" pitchFamily="65" charset="-120"/>
            <a:ea typeface="標楷體" panose="03000509000000000000" pitchFamily="65" charset="-120"/>
          </a:endParaRPr>
        </a:p>
      </dsp:txBody>
      <dsp:txXfrm>
        <a:off x="6491545" y="1851518"/>
        <a:ext cx="50500" cy="50500"/>
      </dsp:txXfrm>
    </dsp:sp>
    <dsp:sp modelId="{C2F72AC1-7C67-4C91-8574-5434DAB76C65}">
      <dsp:nvSpPr>
        <dsp:cNvPr id="0" name=""/>
        <dsp:cNvSpPr/>
      </dsp:nvSpPr>
      <dsp:spPr>
        <a:xfrm>
          <a:off x="6641506" y="501617"/>
          <a:ext cx="1119220" cy="1119220"/>
        </a:xfrm>
        <a:prstGeom prst="ellipse">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zh-TW" altLang="en-US" sz="1700" kern="1200" dirty="0">
              <a:latin typeface="標楷體" panose="03000509000000000000" pitchFamily="65" charset="-120"/>
              <a:ea typeface="標楷體" panose="03000509000000000000" pitchFamily="65" charset="-120"/>
            </a:rPr>
            <a:t>保險</a:t>
          </a:r>
        </a:p>
      </dsp:txBody>
      <dsp:txXfrm>
        <a:off x="6805412" y="665523"/>
        <a:ext cx="791408" cy="791408"/>
      </dsp:txXfrm>
    </dsp:sp>
    <dsp:sp modelId="{AB15354E-468E-4E59-8C15-DB3A705367AC}">
      <dsp:nvSpPr>
        <dsp:cNvPr id="0" name=""/>
        <dsp:cNvSpPr/>
      </dsp:nvSpPr>
      <dsp:spPr>
        <a:xfrm rot="21000000">
          <a:off x="6375911" y="2498807"/>
          <a:ext cx="1010007" cy="17270"/>
        </a:xfrm>
        <a:custGeom>
          <a:avLst/>
          <a:gdLst/>
          <a:ahLst/>
          <a:cxnLst/>
          <a:rect l="0" t="0" r="0" b="0"/>
          <a:pathLst>
            <a:path>
              <a:moveTo>
                <a:pt x="0" y="8635"/>
              </a:moveTo>
              <a:lnTo>
                <a:pt x="1010007" y="863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latin typeface="標楷體" panose="03000509000000000000" pitchFamily="65" charset="-120"/>
            <a:ea typeface="標楷體" panose="03000509000000000000" pitchFamily="65" charset="-120"/>
          </a:endParaRPr>
        </a:p>
      </dsp:txBody>
      <dsp:txXfrm>
        <a:off x="6855664" y="2482192"/>
        <a:ext cx="50500" cy="50500"/>
      </dsp:txXfrm>
    </dsp:sp>
    <dsp:sp modelId="{33294BF8-EB6A-4C75-9A96-4FBB416B0B5A}">
      <dsp:nvSpPr>
        <dsp:cNvPr id="0" name=""/>
        <dsp:cNvSpPr/>
      </dsp:nvSpPr>
      <dsp:spPr>
        <a:xfrm>
          <a:off x="7369745" y="1762964"/>
          <a:ext cx="1119220" cy="1119220"/>
        </a:xfrm>
        <a:prstGeom prst="ellipse">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zh-TW" altLang="en-US" sz="1700" kern="1200" dirty="0">
              <a:latin typeface="標楷體" panose="03000509000000000000" pitchFamily="65" charset="-120"/>
              <a:ea typeface="標楷體" panose="03000509000000000000" pitchFamily="65" charset="-120"/>
            </a:rPr>
            <a:t>贈與</a:t>
          </a:r>
        </a:p>
      </dsp:txBody>
      <dsp:txXfrm>
        <a:off x="7533651" y="1926870"/>
        <a:ext cx="791408" cy="791408"/>
      </dsp:txXfrm>
    </dsp:sp>
    <dsp:sp modelId="{11C66780-5B04-4507-B941-4B5367275A5D}">
      <dsp:nvSpPr>
        <dsp:cNvPr id="0" name=""/>
        <dsp:cNvSpPr/>
      </dsp:nvSpPr>
      <dsp:spPr>
        <a:xfrm rot="1800000">
          <a:off x="6249453" y="3215982"/>
          <a:ext cx="1010007" cy="17270"/>
        </a:xfrm>
        <a:custGeom>
          <a:avLst/>
          <a:gdLst/>
          <a:ahLst/>
          <a:cxnLst/>
          <a:rect l="0" t="0" r="0" b="0"/>
          <a:pathLst>
            <a:path>
              <a:moveTo>
                <a:pt x="0" y="8635"/>
              </a:moveTo>
              <a:lnTo>
                <a:pt x="1010007" y="863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latin typeface="標楷體" panose="03000509000000000000" pitchFamily="65" charset="-120"/>
            <a:ea typeface="標楷體" panose="03000509000000000000" pitchFamily="65" charset="-120"/>
          </a:endParaRPr>
        </a:p>
      </dsp:txBody>
      <dsp:txXfrm>
        <a:off x="6729207" y="3199367"/>
        <a:ext cx="50500" cy="50500"/>
      </dsp:txXfrm>
    </dsp:sp>
    <dsp:sp modelId="{257F8439-198B-4BF4-9D08-20C9DEB5DB6F}">
      <dsp:nvSpPr>
        <dsp:cNvPr id="0" name=""/>
        <dsp:cNvSpPr/>
      </dsp:nvSpPr>
      <dsp:spPr>
        <a:xfrm>
          <a:off x="7116830" y="3197314"/>
          <a:ext cx="1119220" cy="1119220"/>
        </a:xfrm>
        <a:prstGeom prst="ellipse">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zh-TW" altLang="en-US" sz="1700" kern="1200" dirty="0">
              <a:latin typeface="標楷體" panose="03000509000000000000" pitchFamily="65" charset="-120"/>
              <a:ea typeface="標楷體" panose="03000509000000000000" pitchFamily="65" charset="-120"/>
            </a:rPr>
            <a:t>遺囑</a:t>
          </a:r>
        </a:p>
      </dsp:txBody>
      <dsp:txXfrm>
        <a:off x="7280736" y="3361220"/>
        <a:ext cx="791408" cy="791408"/>
      </dsp:txXfrm>
    </dsp:sp>
    <dsp:sp modelId="{C9E32146-B5A4-4722-B955-54A166972376}">
      <dsp:nvSpPr>
        <dsp:cNvPr id="0" name=""/>
        <dsp:cNvSpPr/>
      </dsp:nvSpPr>
      <dsp:spPr>
        <a:xfrm rot="4200000">
          <a:off x="5691590" y="3684085"/>
          <a:ext cx="1010007" cy="17270"/>
        </a:xfrm>
        <a:custGeom>
          <a:avLst/>
          <a:gdLst/>
          <a:ahLst/>
          <a:cxnLst/>
          <a:rect l="0" t="0" r="0" b="0"/>
          <a:pathLst>
            <a:path>
              <a:moveTo>
                <a:pt x="0" y="8635"/>
              </a:moveTo>
              <a:lnTo>
                <a:pt x="1010007" y="863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latin typeface="標楷體" panose="03000509000000000000" pitchFamily="65" charset="-120"/>
            <a:ea typeface="標楷體" panose="03000509000000000000" pitchFamily="65" charset="-120"/>
          </a:endParaRPr>
        </a:p>
      </dsp:txBody>
      <dsp:txXfrm>
        <a:off x="6171344" y="3667470"/>
        <a:ext cx="50500" cy="50500"/>
      </dsp:txXfrm>
    </dsp:sp>
    <dsp:sp modelId="{4E6F83D5-0F2E-49BC-8309-FBA3CEDAFE92}">
      <dsp:nvSpPr>
        <dsp:cNvPr id="0" name=""/>
        <dsp:cNvSpPr/>
      </dsp:nvSpPr>
      <dsp:spPr>
        <a:xfrm>
          <a:off x="6001103" y="4133520"/>
          <a:ext cx="1119220" cy="1119220"/>
        </a:xfrm>
        <a:prstGeom prst="ellipse">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zh-TW" altLang="en-US" sz="1700" kern="1200" dirty="0">
              <a:latin typeface="標楷體" panose="03000509000000000000" pitchFamily="65" charset="-120"/>
              <a:ea typeface="標楷體" panose="03000509000000000000" pitchFamily="65" charset="-120"/>
            </a:rPr>
            <a:t>婚前契約</a:t>
          </a:r>
        </a:p>
      </dsp:txBody>
      <dsp:txXfrm>
        <a:off x="6165009" y="4297426"/>
        <a:ext cx="791408" cy="791408"/>
      </dsp:txXfrm>
    </dsp:sp>
    <dsp:sp modelId="{D0100993-E2C5-4537-99BA-026231D17C92}">
      <dsp:nvSpPr>
        <dsp:cNvPr id="0" name=""/>
        <dsp:cNvSpPr/>
      </dsp:nvSpPr>
      <dsp:spPr>
        <a:xfrm rot="6600000">
          <a:off x="4963351" y="3684085"/>
          <a:ext cx="1010007" cy="17270"/>
        </a:xfrm>
        <a:custGeom>
          <a:avLst/>
          <a:gdLst/>
          <a:ahLst/>
          <a:cxnLst/>
          <a:rect l="0" t="0" r="0" b="0"/>
          <a:pathLst>
            <a:path>
              <a:moveTo>
                <a:pt x="0" y="8635"/>
              </a:moveTo>
              <a:lnTo>
                <a:pt x="1010007" y="863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latin typeface="標楷體" panose="03000509000000000000" pitchFamily="65" charset="-120"/>
            <a:ea typeface="標楷體" panose="03000509000000000000" pitchFamily="65" charset="-120"/>
          </a:endParaRPr>
        </a:p>
      </dsp:txBody>
      <dsp:txXfrm rot="10800000">
        <a:off x="5443105" y="3667470"/>
        <a:ext cx="50500" cy="50500"/>
      </dsp:txXfrm>
    </dsp:sp>
    <dsp:sp modelId="{49EDA2A8-D4A2-409E-BBE0-3F901F0566DB}">
      <dsp:nvSpPr>
        <dsp:cNvPr id="0" name=""/>
        <dsp:cNvSpPr/>
      </dsp:nvSpPr>
      <dsp:spPr>
        <a:xfrm>
          <a:off x="4544626" y="4133520"/>
          <a:ext cx="1119220" cy="1119220"/>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zh-TW" altLang="en-US" sz="1700" kern="1200" dirty="0">
              <a:latin typeface="標楷體" panose="03000509000000000000" pitchFamily="65" charset="-120"/>
              <a:ea typeface="標楷體" panose="03000509000000000000" pitchFamily="65" charset="-120"/>
            </a:rPr>
            <a:t>夫妻財產制</a:t>
          </a:r>
        </a:p>
      </dsp:txBody>
      <dsp:txXfrm>
        <a:off x="4708532" y="4297426"/>
        <a:ext cx="791408" cy="791408"/>
      </dsp:txXfrm>
    </dsp:sp>
    <dsp:sp modelId="{7CD872FB-BEB7-4B9A-A87C-667B8CD80B5A}">
      <dsp:nvSpPr>
        <dsp:cNvPr id="0" name=""/>
        <dsp:cNvSpPr/>
      </dsp:nvSpPr>
      <dsp:spPr>
        <a:xfrm rot="9000000">
          <a:off x="4405488" y="3215982"/>
          <a:ext cx="1010007" cy="17270"/>
        </a:xfrm>
        <a:custGeom>
          <a:avLst/>
          <a:gdLst/>
          <a:ahLst/>
          <a:cxnLst/>
          <a:rect l="0" t="0" r="0" b="0"/>
          <a:pathLst>
            <a:path>
              <a:moveTo>
                <a:pt x="0" y="8635"/>
              </a:moveTo>
              <a:lnTo>
                <a:pt x="1010007" y="863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latin typeface="標楷體" panose="03000509000000000000" pitchFamily="65" charset="-120"/>
            <a:ea typeface="標楷體" panose="03000509000000000000" pitchFamily="65" charset="-120"/>
          </a:endParaRPr>
        </a:p>
      </dsp:txBody>
      <dsp:txXfrm rot="10800000">
        <a:off x="4885242" y="3199367"/>
        <a:ext cx="50500" cy="50500"/>
      </dsp:txXfrm>
    </dsp:sp>
    <dsp:sp modelId="{C2592F8C-C2A7-4ED4-97A3-1BBFDC8B0B04}">
      <dsp:nvSpPr>
        <dsp:cNvPr id="0" name=""/>
        <dsp:cNvSpPr/>
      </dsp:nvSpPr>
      <dsp:spPr>
        <a:xfrm>
          <a:off x="3428899" y="3197314"/>
          <a:ext cx="1119220" cy="1119220"/>
        </a:xfrm>
        <a:prstGeom prst="ellipse">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zh-TW" altLang="en-US" sz="1700" kern="1200" dirty="0">
              <a:latin typeface="標楷體" panose="03000509000000000000" pitchFamily="65" charset="-120"/>
              <a:ea typeface="標楷體" panose="03000509000000000000" pitchFamily="65" charset="-120"/>
            </a:rPr>
            <a:t>法定或意定監護</a:t>
          </a:r>
        </a:p>
      </dsp:txBody>
      <dsp:txXfrm>
        <a:off x="3592805" y="3361220"/>
        <a:ext cx="791408" cy="791408"/>
      </dsp:txXfrm>
    </dsp:sp>
    <dsp:sp modelId="{76E274C6-DCA9-43DE-8C4C-B551892FA0B5}">
      <dsp:nvSpPr>
        <dsp:cNvPr id="0" name=""/>
        <dsp:cNvSpPr/>
      </dsp:nvSpPr>
      <dsp:spPr>
        <a:xfrm rot="11400000">
          <a:off x="4279031" y="2498807"/>
          <a:ext cx="1010007" cy="17270"/>
        </a:xfrm>
        <a:custGeom>
          <a:avLst/>
          <a:gdLst/>
          <a:ahLst/>
          <a:cxnLst/>
          <a:rect l="0" t="0" r="0" b="0"/>
          <a:pathLst>
            <a:path>
              <a:moveTo>
                <a:pt x="0" y="8635"/>
              </a:moveTo>
              <a:lnTo>
                <a:pt x="1010007" y="863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latin typeface="標楷體" panose="03000509000000000000" pitchFamily="65" charset="-120"/>
            <a:ea typeface="標楷體" panose="03000509000000000000" pitchFamily="65" charset="-120"/>
          </a:endParaRPr>
        </a:p>
      </dsp:txBody>
      <dsp:txXfrm rot="10800000">
        <a:off x="4758784" y="2482192"/>
        <a:ext cx="50500" cy="50500"/>
      </dsp:txXfrm>
    </dsp:sp>
    <dsp:sp modelId="{7AE62754-9384-4399-8071-00E135F027EF}">
      <dsp:nvSpPr>
        <dsp:cNvPr id="0" name=""/>
        <dsp:cNvSpPr/>
      </dsp:nvSpPr>
      <dsp:spPr>
        <a:xfrm>
          <a:off x="3175984" y="1762964"/>
          <a:ext cx="1119220" cy="1119220"/>
        </a:xfrm>
        <a:prstGeom prst="ellipse">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zh-TW" altLang="en-US" sz="1700" kern="1200" dirty="0">
              <a:latin typeface="標楷體" panose="03000509000000000000" pitchFamily="65" charset="-120"/>
              <a:ea typeface="標楷體" panose="03000509000000000000" pitchFamily="65" charset="-120"/>
            </a:rPr>
            <a:t>信託</a:t>
          </a:r>
        </a:p>
      </dsp:txBody>
      <dsp:txXfrm>
        <a:off x="3339890" y="1926870"/>
        <a:ext cx="791408" cy="791408"/>
      </dsp:txXfrm>
    </dsp:sp>
    <dsp:sp modelId="{3BFE9473-C17B-4A1E-94EB-D7F202D994B3}">
      <dsp:nvSpPr>
        <dsp:cNvPr id="0" name=""/>
        <dsp:cNvSpPr/>
      </dsp:nvSpPr>
      <dsp:spPr>
        <a:xfrm rot="13800000">
          <a:off x="4643150" y="1868133"/>
          <a:ext cx="1010007" cy="17270"/>
        </a:xfrm>
        <a:custGeom>
          <a:avLst/>
          <a:gdLst/>
          <a:ahLst/>
          <a:cxnLst/>
          <a:rect l="0" t="0" r="0" b="0"/>
          <a:pathLst>
            <a:path>
              <a:moveTo>
                <a:pt x="0" y="8635"/>
              </a:moveTo>
              <a:lnTo>
                <a:pt x="1010007" y="863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latin typeface="標楷體" panose="03000509000000000000" pitchFamily="65" charset="-120"/>
            <a:ea typeface="標楷體" panose="03000509000000000000" pitchFamily="65" charset="-120"/>
          </a:endParaRPr>
        </a:p>
      </dsp:txBody>
      <dsp:txXfrm rot="10800000">
        <a:off x="5122904" y="1851518"/>
        <a:ext cx="50500" cy="50500"/>
      </dsp:txXfrm>
    </dsp:sp>
    <dsp:sp modelId="{6CE70626-24D1-4518-861E-655885AA66FC}">
      <dsp:nvSpPr>
        <dsp:cNvPr id="0" name=""/>
        <dsp:cNvSpPr/>
      </dsp:nvSpPr>
      <dsp:spPr>
        <a:xfrm>
          <a:off x="3904223" y="501617"/>
          <a:ext cx="1119220" cy="1119220"/>
        </a:xfrm>
        <a:prstGeom prst="ellipse">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zh-TW" altLang="en-US" sz="1700" kern="1200" dirty="0">
              <a:latin typeface="標楷體" panose="03000509000000000000" pitchFamily="65" charset="-120"/>
              <a:ea typeface="標楷體" panose="03000509000000000000" pitchFamily="65" charset="-120"/>
            </a:rPr>
            <a:t>家族憲章</a:t>
          </a:r>
        </a:p>
      </dsp:txBody>
      <dsp:txXfrm>
        <a:off x="4068129" y="665523"/>
        <a:ext cx="791408" cy="7914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D4F3C9-A867-42B2-8C2B-4ECF38C889F2}">
      <dsp:nvSpPr>
        <dsp:cNvPr id="0" name=""/>
        <dsp:cNvSpPr/>
      </dsp:nvSpPr>
      <dsp:spPr>
        <a:xfrm>
          <a:off x="2736318" y="0"/>
          <a:ext cx="5040560" cy="5040560"/>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D4DD41-2FC7-486C-85E5-86B9E5305FC2}">
      <dsp:nvSpPr>
        <dsp:cNvPr id="0" name=""/>
        <dsp:cNvSpPr/>
      </dsp:nvSpPr>
      <dsp:spPr>
        <a:xfrm>
          <a:off x="3251161" y="478853"/>
          <a:ext cx="1965818" cy="196581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zh-TW" altLang="en-US" sz="3300" kern="1200" dirty="0">
              <a:latin typeface="Times New Roman" panose="02020603050405020304" pitchFamily="18" charset="0"/>
              <a:ea typeface="標楷體" panose="03000509000000000000" pitchFamily="65" charset="-120"/>
              <a:cs typeface="Times New Roman" panose="02020603050405020304" pitchFamily="18" charset="0"/>
            </a:rPr>
            <a:t>遺囑知識的普及</a:t>
          </a:r>
          <a:endParaRPr lang="zh-TW" altLang="en-US" sz="3300" kern="1200" dirty="0">
            <a:latin typeface="標楷體" panose="03000509000000000000" pitchFamily="65" charset="-120"/>
            <a:ea typeface="標楷體" panose="03000509000000000000" pitchFamily="65" charset="-120"/>
          </a:endParaRPr>
        </a:p>
      </dsp:txBody>
      <dsp:txXfrm>
        <a:off x="3347124" y="574816"/>
        <a:ext cx="1773892" cy="1773892"/>
      </dsp:txXfrm>
    </dsp:sp>
    <dsp:sp modelId="{E529BDCD-5D52-451F-9BE4-0F736744ADFA}">
      <dsp:nvSpPr>
        <dsp:cNvPr id="0" name=""/>
        <dsp:cNvSpPr/>
      </dsp:nvSpPr>
      <dsp:spPr>
        <a:xfrm>
          <a:off x="5328585" y="504054"/>
          <a:ext cx="1965818" cy="196581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zh-TW" altLang="en-US" sz="3300" kern="1200" dirty="0">
              <a:latin typeface="Times New Roman" panose="02020603050405020304" pitchFamily="18" charset="0"/>
              <a:ea typeface="標楷體" panose="03000509000000000000" pitchFamily="65" charset="-120"/>
              <a:cs typeface="Times New Roman" panose="02020603050405020304" pitchFamily="18" charset="0"/>
            </a:rPr>
            <a:t>遺囑價值的高價化</a:t>
          </a:r>
          <a:endParaRPr lang="zh-TW" altLang="en-US" sz="3300" kern="1200" dirty="0"/>
        </a:p>
      </dsp:txBody>
      <dsp:txXfrm>
        <a:off x="5424548" y="600017"/>
        <a:ext cx="1773892" cy="1773892"/>
      </dsp:txXfrm>
    </dsp:sp>
    <dsp:sp modelId="{BD51100B-EE12-4585-A765-1C22F137E59F}">
      <dsp:nvSpPr>
        <dsp:cNvPr id="0" name=""/>
        <dsp:cNvSpPr/>
      </dsp:nvSpPr>
      <dsp:spPr>
        <a:xfrm>
          <a:off x="3251161" y="2595888"/>
          <a:ext cx="1965818" cy="196581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zh-TW" altLang="en-US" sz="3300" kern="1200" dirty="0">
              <a:latin typeface="Times New Roman" panose="02020603050405020304" pitchFamily="18" charset="0"/>
              <a:ea typeface="標楷體" panose="03000509000000000000" pitchFamily="65" charset="-120"/>
              <a:cs typeface="Times New Roman" panose="02020603050405020304" pitchFamily="18" charset="0"/>
            </a:rPr>
            <a:t>遺產稅的對策問題</a:t>
          </a:r>
          <a:endParaRPr lang="zh-TW" altLang="en-US" sz="3300" kern="1200" dirty="0"/>
        </a:p>
      </dsp:txBody>
      <dsp:txXfrm>
        <a:off x="3347124" y="2691851"/>
        <a:ext cx="1773892" cy="1773892"/>
      </dsp:txXfrm>
    </dsp:sp>
    <dsp:sp modelId="{AC0FF207-3AB8-403F-B01A-C1983A604851}">
      <dsp:nvSpPr>
        <dsp:cNvPr id="0" name=""/>
        <dsp:cNvSpPr/>
      </dsp:nvSpPr>
      <dsp:spPr>
        <a:xfrm>
          <a:off x="5368196" y="2595888"/>
          <a:ext cx="1965818" cy="196581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zh-TW" altLang="en-US" sz="3300" kern="1200" dirty="0">
              <a:latin typeface="Times New Roman" panose="02020603050405020304" pitchFamily="18" charset="0"/>
              <a:ea typeface="標楷體" panose="03000509000000000000" pitchFamily="65" charset="-120"/>
              <a:cs typeface="Times New Roman" panose="02020603050405020304" pitchFamily="18" charset="0"/>
            </a:rPr>
            <a:t>預防遺產分割的紛爭</a:t>
          </a:r>
          <a:endParaRPr lang="zh-TW" altLang="en-US" sz="3300" kern="1200" dirty="0"/>
        </a:p>
      </dsp:txBody>
      <dsp:txXfrm>
        <a:off x="5464159" y="2691851"/>
        <a:ext cx="1773892" cy="17738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93AA78-92C6-43E5-87EF-84D39BB1DA01}">
      <dsp:nvSpPr>
        <dsp:cNvPr id="0" name=""/>
        <dsp:cNvSpPr/>
      </dsp:nvSpPr>
      <dsp:spPr>
        <a:xfrm>
          <a:off x="1041876" y="208"/>
          <a:ext cx="3156686" cy="1894011"/>
        </a:xfrm>
        <a:prstGeom prst="rect">
          <a:avLst/>
        </a:prstGeom>
        <a:solidFill>
          <a:schemeClr val="accent3">
            <a:hueOff val="0"/>
            <a:satOff val="0"/>
            <a:lumOff val="0"/>
            <a:alpha val="76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just" defTabSz="1600200">
            <a:lnSpc>
              <a:spcPct val="90000"/>
            </a:lnSpc>
            <a:spcBef>
              <a:spcPct val="0"/>
            </a:spcBef>
            <a:spcAft>
              <a:spcPct val="35000"/>
            </a:spcAft>
            <a:buNone/>
          </a:pPr>
          <a:r>
            <a:rPr lang="en-US" sz="3600" kern="1200" dirty="0">
              <a:latin typeface="Times New Roman" panose="02020603050405020304" pitchFamily="18" charset="0"/>
              <a:ea typeface="標楷體" panose="03000509000000000000" pitchFamily="65" charset="-120"/>
              <a:cs typeface="Times New Roman" panose="02020603050405020304" pitchFamily="18" charset="0"/>
            </a:rPr>
            <a:t>1</a:t>
          </a:r>
          <a:r>
            <a:rPr lang="zh-TW" sz="3600" kern="1200" dirty="0">
              <a:latin typeface="Times New Roman" panose="02020603050405020304" pitchFamily="18" charset="0"/>
              <a:ea typeface="標楷體" panose="03000509000000000000" pitchFamily="65" charset="-120"/>
              <a:cs typeface="Times New Roman" panose="02020603050405020304" pitchFamily="18" charset="0"/>
            </a:rPr>
            <a:t>、遺囑知識的普及；</a:t>
          </a:r>
          <a:endParaRPr lang="zh-TW" altLang="en-US" sz="36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1041876" y="208"/>
        <a:ext cx="3156686" cy="1894011"/>
      </dsp:txXfrm>
    </dsp:sp>
    <dsp:sp modelId="{025A885D-083E-4C4D-820D-E87A62947CA3}">
      <dsp:nvSpPr>
        <dsp:cNvPr id="0" name=""/>
        <dsp:cNvSpPr/>
      </dsp:nvSpPr>
      <dsp:spPr>
        <a:xfrm>
          <a:off x="4514231" y="208"/>
          <a:ext cx="3156686" cy="1894011"/>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just" defTabSz="1600200">
            <a:lnSpc>
              <a:spcPct val="90000"/>
            </a:lnSpc>
            <a:spcBef>
              <a:spcPct val="0"/>
            </a:spcBef>
            <a:spcAft>
              <a:spcPct val="35000"/>
            </a:spcAft>
            <a:buNone/>
          </a:pPr>
          <a:r>
            <a:rPr lang="en-US" sz="3600" kern="1200" dirty="0">
              <a:latin typeface="Times New Roman" panose="02020603050405020304" pitchFamily="18" charset="0"/>
              <a:ea typeface="標楷體" panose="03000509000000000000" pitchFamily="65" charset="-120"/>
              <a:cs typeface="Times New Roman" panose="02020603050405020304" pitchFamily="18" charset="0"/>
            </a:rPr>
            <a:t>2</a:t>
          </a:r>
          <a:r>
            <a:rPr lang="zh-TW" sz="3600" kern="1200" dirty="0">
              <a:latin typeface="Times New Roman" panose="02020603050405020304" pitchFamily="18" charset="0"/>
              <a:ea typeface="標楷體" panose="03000509000000000000" pitchFamily="65" charset="-120"/>
              <a:cs typeface="Times New Roman" panose="02020603050405020304" pitchFamily="18" charset="0"/>
            </a:rPr>
            <a:t>、遺囑價值的高價化；</a:t>
          </a:r>
          <a:endParaRPr lang="zh-TW" altLang="en-US" sz="36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4514231" y="208"/>
        <a:ext cx="3156686" cy="1894011"/>
      </dsp:txXfrm>
    </dsp:sp>
    <dsp:sp modelId="{CD5B365C-54D8-4B33-B4DC-414424B37F69}">
      <dsp:nvSpPr>
        <dsp:cNvPr id="0" name=""/>
        <dsp:cNvSpPr/>
      </dsp:nvSpPr>
      <dsp:spPr>
        <a:xfrm>
          <a:off x="1041876" y="2209888"/>
          <a:ext cx="3156686" cy="1894011"/>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just" defTabSz="1600200">
            <a:lnSpc>
              <a:spcPct val="90000"/>
            </a:lnSpc>
            <a:spcBef>
              <a:spcPct val="0"/>
            </a:spcBef>
            <a:spcAft>
              <a:spcPct val="35000"/>
            </a:spcAft>
            <a:buNone/>
          </a:pPr>
          <a:r>
            <a:rPr lang="en-US" sz="3600" kern="1200" dirty="0">
              <a:latin typeface="Times New Roman" panose="02020603050405020304" pitchFamily="18" charset="0"/>
              <a:ea typeface="標楷體" panose="03000509000000000000" pitchFamily="65" charset="-120"/>
              <a:cs typeface="Times New Roman" panose="02020603050405020304" pitchFamily="18" charset="0"/>
            </a:rPr>
            <a:t>3</a:t>
          </a:r>
          <a:r>
            <a:rPr lang="zh-TW" sz="3600" kern="1200" dirty="0">
              <a:latin typeface="Times New Roman" panose="02020603050405020304" pitchFamily="18" charset="0"/>
              <a:ea typeface="標楷體" panose="03000509000000000000" pitchFamily="65" charset="-120"/>
              <a:cs typeface="Times New Roman" panose="02020603050405020304" pitchFamily="18" charset="0"/>
            </a:rPr>
            <a:t>、遺產稅的對策問題；</a:t>
          </a:r>
          <a:endParaRPr lang="zh-TW" altLang="en-US" sz="36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1041876" y="2209888"/>
        <a:ext cx="3156686" cy="1894011"/>
      </dsp:txXfrm>
    </dsp:sp>
    <dsp:sp modelId="{4EB0D6E6-1B9D-4F98-B3C7-5D0010605869}">
      <dsp:nvSpPr>
        <dsp:cNvPr id="0" name=""/>
        <dsp:cNvSpPr/>
      </dsp:nvSpPr>
      <dsp:spPr>
        <a:xfrm>
          <a:off x="4514231" y="2209888"/>
          <a:ext cx="3156686" cy="1894011"/>
        </a:xfrm>
        <a:prstGeom prst="rect">
          <a:avLst/>
        </a:prstGeom>
        <a:solidFill>
          <a:schemeClr val="accent4">
            <a:lumMod val="75000"/>
            <a:alpha val="5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just" defTabSz="1600200">
            <a:lnSpc>
              <a:spcPct val="90000"/>
            </a:lnSpc>
            <a:spcBef>
              <a:spcPct val="0"/>
            </a:spcBef>
            <a:spcAft>
              <a:spcPct val="35000"/>
            </a:spcAft>
            <a:buNone/>
          </a:pPr>
          <a:r>
            <a:rPr lang="en-US" sz="3600" kern="1200" dirty="0">
              <a:latin typeface="Times New Roman" panose="02020603050405020304" pitchFamily="18" charset="0"/>
              <a:ea typeface="標楷體" panose="03000509000000000000" pitchFamily="65" charset="-120"/>
              <a:cs typeface="Times New Roman" panose="02020603050405020304" pitchFamily="18" charset="0"/>
            </a:rPr>
            <a:t>4</a:t>
          </a:r>
          <a:r>
            <a:rPr lang="zh-TW" sz="3600" kern="1200" dirty="0">
              <a:latin typeface="Times New Roman" panose="02020603050405020304" pitchFamily="18" charset="0"/>
              <a:ea typeface="標楷體" panose="03000509000000000000" pitchFamily="65" charset="-120"/>
              <a:cs typeface="Times New Roman" panose="02020603050405020304" pitchFamily="18" charset="0"/>
            </a:rPr>
            <a:t>、預防遺產分割的紛爭。</a:t>
          </a:r>
          <a:endParaRPr lang="zh-TW" altLang="en-US" sz="36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4514231" y="2209888"/>
        <a:ext cx="3156686" cy="18940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2317ED-3C33-494F-90D2-41CF61D2BFA9}">
      <dsp:nvSpPr>
        <dsp:cNvPr id="0" name=""/>
        <dsp:cNvSpPr/>
      </dsp:nvSpPr>
      <dsp:spPr>
        <a:xfrm>
          <a:off x="0" y="257308"/>
          <a:ext cx="10945216" cy="1008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49470" tIns="166624" rIns="849470" bIns="156464" numCol="1" spcCol="1270" anchor="t" anchorCtr="0">
          <a:noAutofit/>
        </a:bodyPr>
        <a:lstStyle/>
        <a:p>
          <a:pPr marL="228600" lvl="1" indent="-228600" algn="l" defTabSz="977900">
            <a:lnSpc>
              <a:spcPct val="90000"/>
            </a:lnSpc>
            <a:spcBef>
              <a:spcPct val="0"/>
            </a:spcBef>
            <a:spcAft>
              <a:spcPct val="15000"/>
            </a:spcAft>
            <a:buChar char="•"/>
          </a:pPr>
          <a:r>
            <a:rPr lang="zh-TW" altLang="en-US" sz="2200" kern="1200" dirty="0">
              <a:latin typeface="標楷體" panose="03000509000000000000" pitchFamily="65" charset="-120"/>
              <a:ea typeface="標楷體" panose="03000509000000000000" pitchFamily="65" charset="-120"/>
            </a:rPr>
            <a:t>繼承份額、指定（或委託他人代定）遺產分割方法、遺產分割的禁止（以十年為限）、聲明特定繼承人喪失繼承權</a:t>
          </a:r>
          <a:r>
            <a:rPr lang="en-US" altLang="en-US" sz="2200" kern="1200" dirty="0">
              <a:latin typeface="標楷體" panose="03000509000000000000" pitchFamily="65" charset="-120"/>
              <a:ea typeface="標楷體" panose="03000509000000000000" pitchFamily="65" charset="-120"/>
            </a:rPr>
            <a:t>…</a:t>
          </a:r>
          <a:r>
            <a:rPr lang="zh-TW" altLang="en-US" sz="2200" kern="1200" dirty="0">
              <a:latin typeface="標楷體" panose="03000509000000000000" pitchFamily="65" charset="-120"/>
              <a:ea typeface="標楷體" panose="03000509000000000000" pitchFamily="65" charset="-120"/>
            </a:rPr>
            <a:t>等；</a:t>
          </a:r>
        </a:p>
      </dsp:txBody>
      <dsp:txXfrm>
        <a:off x="0" y="257308"/>
        <a:ext cx="10945216" cy="1008000"/>
      </dsp:txXfrm>
    </dsp:sp>
    <dsp:sp modelId="{950A9EE2-B7B4-4FB9-B18B-744C06EF6E7D}">
      <dsp:nvSpPr>
        <dsp:cNvPr id="0" name=""/>
        <dsp:cNvSpPr/>
      </dsp:nvSpPr>
      <dsp:spPr>
        <a:xfrm>
          <a:off x="547260" y="8657"/>
          <a:ext cx="7661651" cy="3667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592" tIns="0" rIns="289592" bIns="0" numCol="1" spcCol="1270" anchor="ctr" anchorCtr="0">
          <a:noAutofit/>
        </a:bodyPr>
        <a:lstStyle/>
        <a:p>
          <a:pPr marL="0" lvl="0" indent="0" algn="l" defTabSz="977900">
            <a:lnSpc>
              <a:spcPct val="90000"/>
            </a:lnSpc>
            <a:spcBef>
              <a:spcPct val="0"/>
            </a:spcBef>
            <a:spcAft>
              <a:spcPct val="35000"/>
            </a:spcAft>
            <a:buNone/>
          </a:pPr>
          <a:r>
            <a:rPr lang="zh-TW" altLang="en-US" sz="2200" kern="1200" dirty="0">
              <a:latin typeface="標楷體" panose="03000509000000000000" pitchFamily="65" charset="-120"/>
              <a:ea typeface="標楷體" panose="03000509000000000000" pitchFamily="65" charset="-120"/>
            </a:rPr>
            <a:t>（１）關於繼承的事項：</a:t>
          </a:r>
        </a:p>
      </dsp:txBody>
      <dsp:txXfrm>
        <a:off x="565162" y="26559"/>
        <a:ext cx="7625847" cy="330926"/>
      </dsp:txXfrm>
    </dsp:sp>
    <dsp:sp modelId="{1550B3C5-7546-45E5-BA8D-83711B83F40A}">
      <dsp:nvSpPr>
        <dsp:cNvPr id="0" name=""/>
        <dsp:cNvSpPr/>
      </dsp:nvSpPr>
      <dsp:spPr>
        <a:xfrm>
          <a:off x="0" y="1557158"/>
          <a:ext cx="10945216" cy="667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49470" tIns="166624" rIns="849470" bIns="156464" numCol="1" spcCol="1270" anchor="t" anchorCtr="0">
          <a:noAutofit/>
        </a:bodyPr>
        <a:lstStyle/>
        <a:p>
          <a:pPr marL="228600" lvl="1" indent="-228600" algn="l" defTabSz="977900">
            <a:lnSpc>
              <a:spcPct val="90000"/>
            </a:lnSpc>
            <a:spcBef>
              <a:spcPct val="0"/>
            </a:spcBef>
            <a:spcAft>
              <a:spcPct val="15000"/>
            </a:spcAft>
            <a:buChar char="•"/>
          </a:pPr>
          <a:r>
            <a:rPr lang="zh-TW" altLang="en-US" sz="2200" kern="1200">
              <a:latin typeface="標楷體" panose="03000509000000000000" pitchFamily="65" charset="-120"/>
              <a:ea typeface="標楷體" panose="03000509000000000000" pitchFamily="65" charset="-120"/>
            </a:rPr>
            <a:t>遺贈</a:t>
          </a:r>
          <a:r>
            <a:rPr lang="zh-TW" altLang="en-US" sz="2200" kern="1200" dirty="0">
              <a:latin typeface="標楷體" panose="03000509000000000000" pitchFamily="65" charset="-120"/>
              <a:ea typeface="標楷體" panose="03000509000000000000" pitchFamily="65" charset="-120"/>
            </a:rPr>
            <a:t>、遺囑信託、捐助成立財團法人</a:t>
          </a:r>
          <a:r>
            <a:rPr lang="en-US" altLang="en-US" sz="2200" kern="1200" dirty="0">
              <a:latin typeface="標楷體" panose="03000509000000000000" pitchFamily="65" charset="-120"/>
              <a:ea typeface="標楷體" panose="03000509000000000000" pitchFamily="65" charset="-120"/>
            </a:rPr>
            <a:t>…</a:t>
          </a:r>
          <a:r>
            <a:rPr lang="zh-TW" altLang="en-US" sz="2200" kern="1200" dirty="0">
              <a:latin typeface="標楷體" panose="03000509000000000000" pitchFamily="65" charset="-120"/>
              <a:ea typeface="標楷體" panose="03000509000000000000" pitchFamily="65" charset="-120"/>
            </a:rPr>
            <a:t>等；</a:t>
          </a:r>
        </a:p>
      </dsp:txBody>
      <dsp:txXfrm>
        <a:off x="0" y="1557158"/>
        <a:ext cx="10945216" cy="667800"/>
      </dsp:txXfrm>
    </dsp:sp>
    <dsp:sp modelId="{D3D41947-6190-4C8B-8D1E-03695FA53D73}">
      <dsp:nvSpPr>
        <dsp:cNvPr id="0" name=""/>
        <dsp:cNvSpPr/>
      </dsp:nvSpPr>
      <dsp:spPr>
        <a:xfrm>
          <a:off x="547260" y="1308508"/>
          <a:ext cx="7661651" cy="36673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592" tIns="0" rIns="289592" bIns="0" numCol="1" spcCol="1270" anchor="ctr" anchorCtr="0">
          <a:noAutofit/>
        </a:bodyPr>
        <a:lstStyle/>
        <a:p>
          <a:pPr marL="0" lvl="0" indent="0" algn="l" defTabSz="977900">
            <a:lnSpc>
              <a:spcPct val="90000"/>
            </a:lnSpc>
            <a:spcBef>
              <a:spcPct val="0"/>
            </a:spcBef>
            <a:spcAft>
              <a:spcPct val="35000"/>
            </a:spcAft>
            <a:buNone/>
          </a:pPr>
          <a:r>
            <a:rPr lang="zh-TW" altLang="en-US" sz="2200" kern="1200" dirty="0">
              <a:latin typeface="標楷體" panose="03000509000000000000" pitchFamily="65" charset="-120"/>
              <a:ea typeface="標楷體" panose="03000509000000000000" pitchFamily="65" charset="-120"/>
            </a:rPr>
            <a:t>（２）關於遺產的處分：</a:t>
          </a:r>
        </a:p>
      </dsp:txBody>
      <dsp:txXfrm>
        <a:off x="565162" y="1326410"/>
        <a:ext cx="7625847" cy="330926"/>
      </dsp:txXfrm>
    </dsp:sp>
    <dsp:sp modelId="{D3362A0B-6239-4B32-8A3D-B74AEF2A6321}">
      <dsp:nvSpPr>
        <dsp:cNvPr id="0" name=""/>
        <dsp:cNvSpPr/>
      </dsp:nvSpPr>
      <dsp:spPr>
        <a:xfrm>
          <a:off x="0" y="2516809"/>
          <a:ext cx="10945216" cy="667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49470" tIns="166624" rIns="849470" bIns="156464" numCol="1" spcCol="1270" anchor="t" anchorCtr="0">
          <a:noAutofit/>
        </a:bodyPr>
        <a:lstStyle/>
        <a:p>
          <a:pPr marL="228600" lvl="1" indent="-228600" algn="l" defTabSz="977900">
            <a:lnSpc>
              <a:spcPct val="90000"/>
            </a:lnSpc>
            <a:spcBef>
              <a:spcPct val="0"/>
            </a:spcBef>
            <a:spcAft>
              <a:spcPct val="15000"/>
            </a:spcAft>
            <a:buChar char="•"/>
          </a:pPr>
          <a:r>
            <a:rPr lang="zh-TW" altLang="en-US" sz="2200" kern="1200">
              <a:latin typeface="標楷體" panose="03000509000000000000" pitchFamily="65" charset="-120"/>
              <a:ea typeface="標楷體" panose="03000509000000000000" pitchFamily="65" charset="-120"/>
            </a:rPr>
            <a:t>對</a:t>
          </a:r>
          <a:r>
            <a:rPr lang="zh-TW" altLang="en-US" sz="2200" kern="1200" dirty="0">
              <a:latin typeface="標楷體" panose="03000509000000000000" pitchFamily="65" charset="-120"/>
              <a:ea typeface="標楷體" panose="03000509000000000000" pitchFamily="65" charset="-120"/>
            </a:rPr>
            <a:t>私生子的認領、指定未成年子女的監護人</a:t>
          </a:r>
          <a:r>
            <a:rPr lang="en-US" altLang="en-US" sz="2200" kern="1200" dirty="0">
              <a:latin typeface="標楷體" panose="03000509000000000000" pitchFamily="65" charset="-120"/>
              <a:ea typeface="標楷體" panose="03000509000000000000" pitchFamily="65" charset="-120"/>
            </a:rPr>
            <a:t>…</a:t>
          </a:r>
          <a:r>
            <a:rPr lang="zh-TW" altLang="en-US" sz="2200" kern="1200" dirty="0">
              <a:latin typeface="標楷體" panose="03000509000000000000" pitchFamily="65" charset="-120"/>
              <a:ea typeface="標楷體" panose="03000509000000000000" pitchFamily="65" charset="-120"/>
            </a:rPr>
            <a:t>等；</a:t>
          </a:r>
        </a:p>
      </dsp:txBody>
      <dsp:txXfrm>
        <a:off x="0" y="2516809"/>
        <a:ext cx="10945216" cy="667800"/>
      </dsp:txXfrm>
    </dsp:sp>
    <dsp:sp modelId="{0FE640BA-0EB5-4898-B62B-F09C657C7C0C}">
      <dsp:nvSpPr>
        <dsp:cNvPr id="0" name=""/>
        <dsp:cNvSpPr/>
      </dsp:nvSpPr>
      <dsp:spPr>
        <a:xfrm>
          <a:off x="547260" y="2268158"/>
          <a:ext cx="7661651" cy="36673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592" tIns="0" rIns="289592" bIns="0" numCol="1" spcCol="1270" anchor="ctr" anchorCtr="0">
          <a:noAutofit/>
        </a:bodyPr>
        <a:lstStyle/>
        <a:p>
          <a:pPr marL="0" lvl="0" indent="0" algn="l" defTabSz="977900">
            <a:lnSpc>
              <a:spcPct val="90000"/>
            </a:lnSpc>
            <a:spcBef>
              <a:spcPct val="0"/>
            </a:spcBef>
            <a:spcAft>
              <a:spcPct val="35000"/>
            </a:spcAft>
            <a:buNone/>
          </a:pPr>
          <a:r>
            <a:rPr lang="zh-TW" altLang="en-US" sz="2200" kern="1200" dirty="0">
              <a:latin typeface="標楷體" panose="03000509000000000000" pitchFamily="65" charset="-120"/>
              <a:ea typeface="標楷體" panose="03000509000000000000" pitchFamily="65" charset="-120"/>
            </a:rPr>
            <a:t>（３）關於身分的事項：</a:t>
          </a:r>
        </a:p>
      </dsp:txBody>
      <dsp:txXfrm>
        <a:off x="565162" y="2286060"/>
        <a:ext cx="7625847" cy="330926"/>
      </dsp:txXfrm>
    </dsp:sp>
    <dsp:sp modelId="{A4A9E1AF-8C7C-40FB-B639-2F5BC3073CAC}">
      <dsp:nvSpPr>
        <dsp:cNvPr id="0" name=""/>
        <dsp:cNvSpPr/>
      </dsp:nvSpPr>
      <dsp:spPr>
        <a:xfrm>
          <a:off x="0" y="3476459"/>
          <a:ext cx="10945216" cy="6678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49470" tIns="166624" rIns="849470" bIns="156464" numCol="1" spcCol="1270" anchor="t" anchorCtr="0">
          <a:noAutofit/>
        </a:bodyPr>
        <a:lstStyle/>
        <a:p>
          <a:pPr marL="228600" lvl="1" indent="-228600" algn="l" defTabSz="977900">
            <a:lnSpc>
              <a:spcPct val="90000"/>
            </a:lnSpc>
            <a:spcBef>
              <a:spcPct val="0"/>
            </a:spcBef>
            <a:spcAft>
              <a:spcPct val="15000"/>
            </a:spcAft>
            <a:buChar char="•"/>
          </a:pPr>
          <a:r>
            <a:rPr lang="zh-TW" altLang="en-US" sz="2200" kern="1200">
              <a:latin typeface="標楷體" panose="03000509000000000000" pitchFamily="65" charset="-120"/>
              <a:ea typeface="標楷體" panose="03000509000000000000" pitchFamily="65" charset="-120"/>
            </a:rPr>
            <a:t>如</a:t>
          </a:r>
          <a:r>
            <a:rPr lang="zh-TW" altLang="en-US" sz="2200" kern="1200" dirty="0">
              <a:latin typeface="標楷體" panose="03000509000000000000" pitchFamily="65" charset="-120"/>
              <a:ea typeface="標楷體" panose="03000509000000000000" pitchFamily="65" charset="-120"/>
            </a:rPr>
            <a:t>指定或委託指定遺囑執行人、遺囑執行人的職務內容</a:t>
          </a:r>
          <a:r>
            <a:rPr lang="en-US" altLang="en-US" sz="2200" kern="1200" dirty="0">
              <a:latin typeface="標楷體" panose="03000509000000000000" pitchFamily="65" charset="-120"/>
              <a:ea typeface="標楷體" panose="03000509000000000000" pitchFamily="65" charset="-120"/>
            </a:rPr>
            <a:t>…</a:t>
          </a:r>
          <a:r>
            <a:rPr lang="zh-TW" altLang="en-US" sz="2200" kern="1200" dirty="0">
              <a:latin typeface="標楷體" panose="03000509000000000000" pitchFamily="65" charset="-120"/>
              <a:ea typeface="標楷體" panose="03000509000000000000" pitchFamily="65" charset="-120"/>
            </a:rPr>
            <a:t>等；</a:t>
          </a:r>
        </a:p>
      </dsp:txBody>
      <dsp:txXfrm>
        <a:off x="0" y="3476459"/>
        <a:ext cx="10945216" cy="667800"/>
      </dsp:txXfrm>
    </dsp:sp>
    <dsp:sp modelId="{9F22587A-37A8-4A4D-AF73-0326398339EA}">
      <dsp:nvSpPr>
        <dsp:cNvPr id="0" name=""/>
        <dsp:cNvSpPr/>
      </dsp:nvSpPr>
      <dsp:spPr>
        <a:xfrm>
          <a:off x="547260" y="3227809"/>
          <a:ext cx="7661651" cy="36673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592" tIns="0" rIns="289592" bIns="0" numCol="1" spcCol="1270" anchor="ctr" anchorCtr="0">
          <a:noAutofit/>
        </a:bodyPr>
        <a:lstStyle/>
        <a:p>
          <a:pPr marL="0" lvl="0" indent="0" algn="l" defTabSz="977900">
            <a:lnSpc>
              <a:spcPct val="90000"/>
            </a:lnSpc>
            <a:spcBef>
              <a:spcPct val="0"/>
            </a:spcBef>
            <a:spcAft>
              <a:spcPct val="35000"/>
            </a:spcAft>
            <a:buNone/>
          </a:pPr>
          <a:r>
            <a:rPr lang="zh-TW" altLang="en-US" sz="2200" kern="1200" dirty="0">
              <a:latin typeface="標楷體" panose="03000509000000000000" pitchFamily="65" charset="-120"/>
              <a:ea typeface="標楷體" panose="03000509000000000000" pitchFamily="65" charset="-120"/>
            </a:rPr>
            <a:t>（４）關於遺囑執行的事項：</a:t>
          </a:r>
        </a:p>
      </dsp:txBody>
      <dsp:txXfrm>
        <a:off x="565162" y="3245711"/>
        <a:ext cx="7625847" cy="330926"/>
      </dsp:txXfrm>
    </dsp:sp>
    <dsp:sp modelId="{A551C314-3DEA-4B96-A7ED-F7353825112D}">
      <dsp:nvSpPr>
        <dsp:cNvPr id="0" name=""/>
        <dsp:cNvSpPr/>
      </dsp:nvSpPr>
      <dsp:spPr>
        <a:xfrm>
          <a:off x="0" y="4436110"/>
          <a:ext cx="10945216" cy="667800"/>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49470" tIns="166624" rIns="849470" bIns="156464" numCol="1" spcCol="1270" anchor="t" anchorCtr="0">
          <a:noAutofit/>
        </a:bodyPr>
        <a:lstStyle/>
        <a:p>
          <a:pPr marL="228600" lvl="1" indent="-228600" algn="l" defTabSz="977900">
            <a:lnSpc>
              <a:spcPct val="90000"/>
            </a:lnSpc>
            <a:spcBef>
              <a:spcPct val="0"/>
            </a:spcBef>
            <a:spcAft>
              <a:spcPct val="15000"/>
            </a:spcAft>
            <a:buChar char="•"/>
          </a:pPr>
          <a:r>
            <a:rPr lang="zh-TW" altLang="en-US" sz="2200" kern="1200" dirty="0">
              <a:latin typeface="標楷體" panose="03000509000000000000" pitchFamily="65" charset="-120"/>
              <a:ea typeface="標楷體" panose="03000509000000000000" pitchFamily="65" charset="-120"/>
            </a:rPr>
            <a:t>如器官捐贈、大體捐贈、喪禮儀式、埋葬的方法、地點、寵物</a:t>
          </a:r>
          <a:r>
            <a:rPr lang="en-US" altLang="en-US" sz="2200" kern="1200" dirty="0">
              <a:latin typeface="標楷體" panose="03000509000000000000" pitchFamily="65" charset="-120"/>
              <a:ea typeface="標楷體" panose="03000509000000000000" pitchFamily="65" charset="-120"/>
            </a:rPr>
            <a:t>…</a:t>
          </a:r>
          <a:r>
            <a:rPr lang="zh-TW" altLang="en-US" sz="2200" kern="1200" dirty="0">
              <a:latin typeface="標楷體" panose="03000509000000000000" pitchFamily="65" charset="-120"/>
              <a:ea typeface="標楷體" panose="03000509000000000000" pitchFamily="65" charset="-120"/>
            </a:rPr>
            <a:t>等。</a:t>
          </a:r>
        </a:p>
      </dsp:txBody>
      <dsp:txXfrm>
        <a:off x="0" y="4436110"/>
        <a:ext cx="10945216" cy="667800"/>
      </dsp:txXfrm>
    </dsp:sp>
    <dsp:sp modelId="{5CAC8310-CA27-485B-A0C9-B22DD02C710D}">
      <dsp:nvSpPr>
        <dsp:cNvPr id="0" name=""/>
        <dsp:cNvSpPr/>
      </dsp:nvSpPr>
      <dsp:spPr>
        <a:xfrm>
          <a:off x="547260" y="4187459"/>
          <a:ext cx="7661651" cy="36673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592" tIns="0" rIns="289592" bIns="0" numCol="1" spcCol="1270" anchor="ctr" anchorCtr="0">
          <a:noAutofit/>
        </a:bodyPr>
        <a:lstStyle/>
        <a:p>
          <a:pPr marL="0" lvl="0" indent="0" algn="l" defTabSz="977900">
            <a:lnSpc>
              <a:spcPct val="90000"/>
            </a:lnSpc>
            <a:spcBef>
              <a:spcPct val="0"/>
            </a:spcBef>
            <a:spcAft>
              <a:spcPct val="35000"/>
            </a:spcAft>
            <a:buNone/>
          </a:pPr>
          <a:r>
            <a:rPr lang="zh-TW" altLang="en-US" sz="2200" kern="1200" dirty="0">
              <a:latin typeface="標楷體" panose="03000509000000000000" pitchFamily="65" charset="-120"/>
              <a:ea typeface="標楷體" panose="03000509000000000000" pitchFamily="65" charset="-120"/>
            </a:rPr>
            <a:t>（５）其他事項：</a:t>
          </a:r>
        </a:p>
      </dsp:txBody>
      <dsp:txXfrm>
        <a:off x="565162" y="4205361"/>
        <a:ext cx="7625847" cy="3309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C148F5-A4F9-4509-A040-5417A02941A7}">
      <dsp:nvSpPr>
        <dsp:cNvPr id="0" name=""/>
        <dsp:cNvSpPr/>
      </dsp:nvSpPr>
      <dsp:spPr>
        <a:xfrm>
          <a:off x="0" y="353748"/>
          <a:ext cx="9609674" cy="15876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5817" tIns="374904" rIns="745817" bIns="128016" numCol="1" spcCol="1270" anchor="t" anchorCtr="0">
          <a:noAutofit/>
        </a:bodyPr>
        <a:lstStyle/>
        <a:p>
          <a:pPr marL="171450" lvl="1" indent="-171450" algn="just" defTabSz="800100">
            <a:lnSpc>
              <a:spcPct val="90000"/>
            </a:lnSpc>
            <a:spcBef>
              <a:spcPct val="0"/>
            </a:spcBef>
            <a:spcAft>
              <a:spcPct val="15000"/>
            </a:spcAft>
            <a:buChar char="•"/>
          </a:pPr>
          <a:r>
            <a:rPr lang="zh-TW" altLang="zh-TW" sz="1800" kern="1200">
              <a:latin typeface="標楷體" panose="03000509000000000000" pitchFamily="65" charset="-120"/>
              <a:ea typeface="標楷體" panose="03000509000000000000" pitchFamily="65" charset="-120"/>
            </a:rPr>
            <a:t>遺囑人以遺囑，將其財產權之全部或一部為受益人利益或</a:t>
          </a:r>
          <a:r>
            <a:rPr lang="zh-TW" altLang="en-US" sz="1800" kern="1200">
              <a:latin typeface="標楷體" panose="03000509000000000000" pitchFamily="65" charset="-120"/>
              <a:ea typeface="標楷體" panose="03000509000000000000" pitchFamily="65" charset="-120"/>
            </a:rPr>
            <a:t>特</a:t>
          </a:r>
          <a:r>
            <a:rPr lang="zh-TW" altLang="zh-TW" sz="1800" kern="1200">
              <a:latin typeface="標楷體" panose="03000509000000000000" pitchFamily="65" charset="-120"/>
              <a:ea typeface="標楷體" panose="03000509000000000000" pitchFamily="65" charset="-120"/>
            </a:rPr>
            <a:t>定目的設立的信託，稱遺囑信託。因此，信託人可以用「</a:t>
          </a:r>
          <a:r>
            <a:rPr lang="zh-TW" altLang="en-US" sz="1800" kern="1200">
              <a:latin typeface="標楷體" panose="03000509000000000000" pitchFamily="65" charset="-120"/>
              <a:ea typeface="標楷體" panose="03000509000000000000" pitchFamily="65" charset="-120"/>
            </a:rPr>
            <a:t>遺囑</a:t>
          </a:r>
          <a:r>
            <a:rPr lang="zh-TW" altLang="zh-TW" sz="1800" kern="1200">
              <a:latin typeface="標楷體" panose="03000509000000000000" pitchFamily="65" charset="-120"/>
              <a:ea typeface="標楷體" panose="03000509000000000000" pitchFamily="65" charset="-120"/>
            </a:rPr>
            <a:t>」的形式設立信託，並在遺囑中明訂信託財產的範圍、指定的受託人、信託財產的受益人及信託財產管理或處分的方式</a:t>
          </a:r>
          <a:r>
            <a:rPr lang="en-US" altLang="zh-TW" sz="1800" kern="1200">
              <a:latin typeface="標楷體" panose="03000509000000000000" pitchFamily="65" charset="-120"/>
              <a:ea typeface="標楷體" panose="03000509000000000000" pitchFamily="65" charset="-120"/>
            </a:rPr>
            <a:t>…</a:t>
          </a:r>
          <a:r>
            <a:rPr lang="zh-TW" altLang="zh-TW" sz="1800" kern="1200">
              <a:latin typeface="標楷體" panose="03000509000000000000" pitchFamily="65" charset="-120"/>
              <a:ea typeface="標楷體" panose="03000509000000000000" pitchFamily="65" charset="-120"/>
            </a:rPr>
            <a:t>等。</a:t>
          </a:r>
          <a:endParaRPr lang="zh-TW" altLang="en-US" sz="1800" kern="1200" dirty="0"/>
        </a:p>
      </dsp:txBody>
      <dsp:txXfrm>
        <a:off x="0" y="353748"/>
        <a:ext cx="9609674" cy="1587600"/>
      </dsp:txXfrm>
    </dsp:sp>
    <dsp:sp modelId="{1618FC1A-DA51-410D-902D-566562743665}">
      <dsp:nvSpPr>
        <dsp:cNvPr id="0" name=""/>
        <dsp:cNvSpPr/>
      </dsp:nvSpPr>
      <dsp:spPr>
        <a:xfrm>
          <a:off x="480483" y="88068"/>
          <a:ext cx="6726771" cy="53136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56" tIns="0" rIns="254256" bIns="0" numCol="1" spcCol="1270" anchor="ctr" anchorCtr="0">
          <a:noAutofit/>
        </a:bodyPr>
        <a:lstStyle/>
        <a:p>
          <a:pPr marL="0" lvl="0" indent="0" algn="l" defTabSz="889000">
            <a:lnSpc>
              <a:spcPct val="90000"/>
            </a:lnSpc>
            <a:spcBef>
              <a:spcPct val="0"/>
            </a:spcBef>
            <a:spcAft>
              <a:spcPct val="35000"/>
            </a:spcAft>
            <a:buNone/>
          </a:pPr>
          <a:r>
            <a:rPr lang="zh-TW" altLang="en-US" sz="2000" kern="1200" dirty="0">
              <a:solidFill>
                <a:schemeClr val="tx1"/>
              </a:solidFill>
              <a:latin typeface="標楷體" panose="03000509000000000000" pitchFamily="65" charset="-120"/>
              <a:ea typeface="標楷體" panose="03000509000000000000" pitchFamily="65" charset="-120"/>
            </a:rPr>
            <a:t>意義：</a:t>
          </a:r>
        </a:p>
      </dsp:txBody>
      <dsp:txXfrm>
        <a:off x="506422" y="114007"/>
        <a:ext cx="6674893" cy="479482"/>
      </dsp:txXfrm>
    </dsp:sp>
    <dsp:sp modelId="{ADC249B1-6030-4382-8BED-C49FB337770C}">
      <dsp:nvSpPr>
        <dsp:cNvPr id="0" name=""/>
        <dsp:cNvSpPr/>
      </dsp:nvSpPr>
      <dsp:spPr>
        <a:xfrm>
          <a:off x="0" y="2304228"/>
          <a:ext cx="9609674" cy="1332450"/>
        </a:xfrm>
        <a:prstGeom prst="rect">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5817" tIns="374904" rIns="745817" bIns="128016" numCol="1" spcCol="1270" anchor="t" anchorCtr="0">
          <a:noAutofit/>
        </a:bodyPr>
        <a:lstStyle/>
        <a:p>
          <a:pPr marL="171450" lvl="1" indent="-171450" algn="just" defTabSz="800100">
            <a:lnSpc>
              <a:spcPct val="90000"/>
            </a:lnSpc>
            <a:spcBef>
              <a:spcPct val="0"/>
            </a:spcBef>
            <a:spcAft>
              <a:spcPct val="15000"/>
            </a:spcAft>
            <a:buChar char="•"/>
          </a:pPr>
          <a:r>
            <a:rPr lang="zh-TW" altLang="en-US" sz="1800" kern="1200">
              <a:latin typeface="Times New Roman" panose="02020603050405020304" pitchFamily="18" charset="0"/>
              <a:ea typeface="標楷體" panose="03000509000000000000" pitchFamily="65" charset="-120"/>
              <a:cs typeface="Times New Roman" panose="02020603050405020304" pitchFamily="18" charset="0"/>
            </a:rPr>
            <a:t>「遺囑」的訂立方式，依照</a:t>
          </a:r>
          <a:r>
            <a:rPr lang="en-US" altLang="zh-TW" sz="1800" kern="120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800" kern="1200">
              <a:latin typeface="Times New Roman" panose="02020603050405020304" pitchFamily="18" charset="0"/>
              <a:ea typeface="標楷體" panose="03000509000000000000" pitchFamily="65" charset="-120"/>
              <a:cs typeface="Times New Roman" panose="02020603050405020304" pitchFamily="18" charset="0"/>
            </a:rPr>
            <a:t>民法</a:t>
          </a:r>
          <a:r>
            <a:rPr lang="en-US" altLang="zh-TW" sz="1800" kern="120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800" kern="1200">
              <a:latin typeface="Times New Roman" panose="02020603050405020304" pitchFamily="18" charset="0"/>
              <a:ea typeface="標楷體" panose="03000509000000000000" pitchFamily="65" charset="-120"/>
              <a:cs typeface="Times New Roman" panose="02020603050405020304" pitchFamily="18" charset="0"/>
            </a:rPr>
            <a:t>第</a:t>
          </a:r>
          <a:r>
            <a:rPr lang="en-US" altLang="zh-TW" sz="1800" kern="1200">
              <a:latin typeface="Times New Roman" panose="02020603050405020304" pitchFamily="18" charset="0"/>
              <a:ea typeface="標楷體" panose="03000509000000000000" pitchFamily="65" charset="-120"/>
              <a:cs typeface="Times New Roman" panose="02020603050405020304" pitchFamily="18" charset="0"/>
            </a:rPr>
            <a:t>1189</a:t>
          </a:r>
          <a:r>
            <a:rPr lang="zh-TW" altLang="en-US" sz="1800" kern="1200">
              <a:latin typeface="Times New Roman" panose="02020603050405020304" pitchFamily="18" charset="0"/>
              <a:ea typeface="標楷體" panose="03000509000000000000" pitchFamily="65" charset="-120"/>
              <a:cs typeface="Times New Roman" panose="02020603050405020304" pitchFamily="18" charset="0"/>
            </a:rPr>
            <a:t>條規定，須以「自書遺囑」、「公證遺囑」、「密封遺囑」、「代筆遺囑」、「口授遺囑」等法律規定的方式作成。</a:t>
          </a:r>
          <a:endParaRPr lang="zh-TW" altLang="en-US" sz="1800" kern="1200" dirty="0"/>
        </a:p>
      </dsp:txBody>
      <dsp:txXfrm>
        <a:off x="0" y="2304228"/>
        <a:ext cx="9609674" cy="1332450"/>
      </dsp:txXfrm>
    </dsp:sp>
    <dsp:sp modelId="{89E2B85E-2ECE-4B22-AC1C-FE9120893AC3}">
      <dsp:nvSpPr>
        <dsp:cNvPr id="0" name=""/>
        <dsp:cNvSpPr/>
      </dsp:nvSpPr>
      <dsp:spPr>
        <a:xfrm>
          <a:off x="480483" y="2038548"/>
          <a:ext cx="6726771" cy="53136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56" tIns="0" rIns="254256" bIns="0" numCol="1" spcCol="1270" anchor="ctr" anchorCtr="0">
          <a:noAutofit/>
        </a:bodyPr>
        <a:lstStyle/>
        <a:p>
          <a:pPr marL="0" lvl="0" indent="0" algn="l" defTabSz="889000">
            <a:lnSpc>
              <a:spcPct val="90000"/>
            </a:lnSpc>
            <a:spcBef>
              <a:spcPct val="0"/>
            </a:spcBef>
            <a:spcAft>
              <a:spcPct val="35000"/>
            </a:spcAft>
            <a:buNone/>
          </a:pPr>
          <a:r>
            <a:rPr lang="zh-TW" altLang="en-US" sz="2000" kern="1200" dirty="0">
              <a:solidFill>
                <a:schemeClr val="tx1"/>
              </a:solidFill>
              <a:latin typeface="標楷體" panose="03000509000000000000" pitchFamily="65" charset="-120"/>
              <a:ea typeface="標楷體" panose="03000509000000000000" pitchFamily="65" charset="-120"/>
            </a:rPr>
            <a:t>方式：</a:t>
          </a:r>
        </a:p>
      </dsp:txBody>
      <dsp:txXfrm>
        <a:off x="506422" y="2064487"/>
        <a:ext cx="6674893" cy="479482"/>
      </dsp:txXfrm>
    </dsp:sp>
    <dsp:sp modelId="{4E098406-0215-443D-B11B-DF39581A2FA1}">
      <dsp:nvSpPr>
        <dsp:cNvPr id="0" name=""/>
        <dsp:cNvSpPr/>
      </dsp:nvSpPr>
      <dsp:spPr>
        <a:xfrm>
          <a:off x="0" y="3999559"/>
          <a:ext cx="9609674" cy="1332450"/>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5817" tIns="374904" rIns="745817" bIns="128016" numCol="1" spcCol="1270" anchor="t" anchorCtr="0">
          <a:noAutofit/>
        </a:bodyPr>
        <a:lstStyle/>
        <a:p>
          <a:pPr marL="171450" lvl="1" indent="-171450" algn="just" defTabSz="800100">
            <a:lnSpc>
              <a:spcPct val="90000"/>
            </a:lnSpc>
            <a:spcBef>
              <a:spcPct val="0"/>
            </a:spcBef>
            <a:spcAft>
              <a:spcPct val="15000"/>
            </a:spcAft>
            <a:buChar char="•"/>
          </a:pPr>
          <a:r>
            <a:rPr lang="zh-TW" altLang="zh-TW" sz="1800" kern="1200">
              <a:latin typeface="Times New Roman" panose="02020603050405020304" pitchFamily="18" charset="0"/>
              <a:ea typeface="標楷體" panose="03000509000000000000" pitchFamily="65" charset="-120"/>
              <a:cs typeface="Times New Roman" panose="02020603050405020304" pitchFamily="18" charset="0"/>
            </a:rPr>
            <a:t>為避免繼承人拒不配合辦理移轉信託財產，委託人最好在遺囑信託成立時，同時指定「</a:t>
          </a:r>
          <a:r>
            <a:rPr lang="zh-TW" altLang="zh-TW" sz="1800" b="1" u="sng" kern="1200">
              <a:latin typeface="Times New Roman" panose="02020603050405020304" pitchFamily="18" charset="0"/>
              <a:ea typeface="標楷體" panose="03000509000000000000" pitchFamily="65" charset="-120"/>
              <a:cs typeface="Times New Roman" panose="02020603050405020304" pitchFamily="18" charset="0"/>
            </a:rPr>
            <a:t>遺囑執行人</a:t>
          </a:r>
          <a:r>
            <a:rPr lang="zh-TW" altLang="zh-TW" sz="1800" kern="1200">
              <a:latin typeface="Times New Roman" panose="02020603050405020304" pitchFamily="18" charset="0"/>
              <a:ea typeface="標楷體" panose="03000509000000000000" pitchFamily="65" charset="-120"/>
              <a:cs typeface="Times New Roman" panose="02020603050405020304" pitchFamily="18" charset="0"/>
            </a:rPr>
            <a:t>」，但不得指定未成年人、受監護或輔助宣告之人為遺囑執行人（《民法》第</a:t>
          </a:r>
          <a:r>
            <a:rPr lang="en-US" altLang="zh-TW" sz="1800" kern="1200">
              <a:latin typeface="Times New Roman" panose="02020603050405020304" pitchFamily="18" charset="0"/>
              <a:ea typeface="標楷體" panose="03000509000000000000" pitchFamily="65" charset="-120"/>
              <a:cs typeface="Times New Roman" panose="02020603050405020304" pitchFamily="18" charset="0"/>
            </a:rPr>
            <a:t>1209</a:t>
          </a:r>
          <a:r>
            <a:rPr lang="zh-TW" altLang="zh-TW" sz="1800" kern="1200">
              <a:latin typeface="Times New Roman" panose="02020603050405020304" pitchFamily="18" charset="0"/>
              <a:ea typeface="標楷體" panose="03000509000000000000" pitchFamily="65" charset="-120"/>
              <a:cs typeface="Times New Roman" panose="02020603050405020304" pitchFamily="18" charset="0"/>
            </a:rPr>
            <a:t>條、第</a:t>
          </a:r>
          <a:r>
            <a:rPr lang="en-US" altLang="zh-TW" sz="1800" kern="1200">
              <a:latin typeface="Times New Roman" panose="02020603050405020304" pitchFamily="18" charset="0"/>
              <a:ea typeface="標楷體" panose="03000509000000000000" pitchFamily="65" charset="-120"/>
              <a:cs typeface="Times New Roman" panose="02020603050405020304" pitchFamily="18" charset="0"/>
            </a:rPr>
            <a:t>1210</a:t>
          </a:r>
          <a:r>
            <a:rPr lang="zh-TW" altLang="zh-TW" sz="1800" kern="1200">
              <a:latin typeface="Times New Roman" panose="02020603050405020304" pitchFamily="18" charset="0"/>
              <a:ea typeface="標楷體" panose="03000509000000000000" pitchFamily="65" charset="-120"/>
              <a:cs typeface="Times New Roman" panose="02020603050405020304" pitchFamily="18" charset="0"/>
            </a:rPr>
            <a:t>條）</a:t>
          </a:r>
          <a:endParaRPr lang="zh-TW" altLang="en-US" sz="1800" kern="1200" dirty="0"/>
        </a:p>
      </dsp:txBody>
      <dsp:txXfrm>
        <a:off x="0" y="3999559"/>
        <a:ext cx="9609674" cy="1332450"/>
      </dsp:txXfrm>
    </dsp:sp>
    <dsp:sp modelId="{B41F07A1-5621-4350-94CD-7A4FCC153D88}">
      <dsp:nvSpPr>
        <dsp:cNvPr id="0" name=""/>
        <dsp:cNvSpPr/>
      </dsp:nvSpPr>
      <dsp:spPr>
        <a:xfrm>
          <a:off x="480483" y="3733879"/>
          <a:ext cx="6726771" cy="53136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256" tIns="0" rIns="254256" bIns="0" numCol="1" spcCol="1270" anchor="ctr" anchorCtr="0">
          <a:noAutofit/>
        </a:bodyPr>
        <a:lstStyle/>
        <a:p>
          <a:pPr marL="0" lvl="0" indent="0" algn="l" defTabSz="800100">
            <a:lnSpc>
              <a:spcPct val="90000"/>
            </a:lnSpc>
            <a:spcBef>
              <a:spcPct val="0"/>
            </a:spcBef>
            <a:spcAft>
              <a:spcPct val="35000"/>
            </a:spcAft>
            <a:buNone/>
          </a:pPr>
          <a:r>
            <a:rPr lang="zh-TW" altLang="en-US" sz="1800" kern="1200" dirty="0">
              <a:solidFill>
                <a:schemeClr val="tx1"/>
              </a:solidFill>
              <a:latin typeface="標楷體" panose="03000509000000000000" pitchFamily="65" charset="-120"/>
              <a:ea typeface="標楷體" panose="03000509000000000000" pitchFamily="65" charset="-120"/>
            </a:rPr>
            <a:t>執行：</a:t>
          </a:r>
        </a:p>
      </dsp:txBody>
      <dsp:txXfrm>
        <a:off x="506422" y="3759818"/>
        <a:ext cx="6674893" cy="4794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15366B-0D9D-4E24-B1E1-869DEFF8A019}">
      <dsp:nvSpPr>
        <dsp:cNvPr id="0" name=""/>
        <dsp:cNvSpPr/>
      </dsp:nvSpPr>
      <dsp:spPr>
        <a:xfrm>
          <a:off x="4366412" y="2628106"/>
          <a:ext cx="655134" cy="1872525"/>
        </a:xfrm>
        <a:custGeom>
          <a:avLst/>
          <a:gdLst/>
          <a:ahLst/>
          <a:cxnLst/>
          <a:rect l="0" t="0" r="0" b="0"/>
          <a:pathLst>
            <a:path>
              <a:moveTo>
                <a:pt x="0" y="0"/>
              </a:moveTo>
              <a:lnTo>
                <a:pt x="327567" y="0"/>
              </a:lnTo>
              <a:lnTo>
                <a:pt x="327567" y="1872525"/>
              </a:lnTo>
              <a:lnTo>
                <a:pt x="655134" y="187252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000250">
            <a:lnSpc>
              <a:spcPct val="90000"/>
            </a:lnSpc>
            <a:spcBef>
              <a:spcPct val="0"/>
            </a:spcBef>
            <a:spcAft>
              <a:spcPct val="35000"/>
            </a:spcAft>
            <a:buNone/>
          </a:pPr>
          <a:endParaRPr lang="zh-TW" altLang="en-US" sz="4500" kern="1200"/>
        </a:p>
      </dsp:txBody>
      <dsp:txXfrm>
        <a:off x="4644383" y="3514773"/>
        <a:ext cx="99191" cy="99191"/>
      </dsp:txXfrm>
    </dsp:sp>
    <dsp:sp modelId="{8773E9E2-1DF2-488E-8E83-67053FCDA527}">
      <dsp:nvSpPr>
        <dsp:cNvPr id="0" name=""/>
        <dsp:cNvSpPr/>
      </dsp:nvSpPr>
      <dsp:spPr>
        <a:xfrm>
          <a:off x="4366412" y="2628106"/>
          <a:ext cx="655134" cy="624175"/>
        </a:xfrm>
        <a:custGeom>
          <a:avLst/>
          <a:gdLst/>
          <a:ahLst/>
          <a:cxnLst/>
          <a:rect l="0" t="0" r="0" b="0"/>
          <a:pathLst>
            <a:path>
              <a:moveTo>
                <a:pt x="0" y="0"/>
              </a:moveTo>
              <a:lnTo>
                <a:pt x="327567" y="0"/>
              </a:lnTo>
              <a:lnTo>
                <a:pt x="327567" y="624175"/>
              </a:lnTo>
              <a:lnTo>
                <a:pt x="655134" y="62417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000250">
            <a:lnSpc>
              <a:spcPct val="90000"/>
            </a:lnSpc>
            <a:spcBef>
              <a:spcPct val="0"/>
            </a:spcBef>
            <a:spcAft>
              <a:spcPct val="35000"/>
            </a:spcAft>
            <a:buNone/>
          </a:pPr>
          <a:endParaRPr lang="zh-TW" altLang="en-US" sz="4500" kern="1200"/>
        </a:p>
      </dsp:txBody>
      <dsp:txXfrm>
        <a:off x="4671357" y="2917572"/>
        <a:ext cx="45243" cy="45243"/>
      </dsp:txXfrm>
    </dsp:sp>
    <dsp:sp modelId="{443701B5-20AD-4EA5-AEA7-BD14D4EE091A}">
      <dsp:nvSpPr>
        <dsp:cNvPr id="0" name=""/>
        <dsp:cNvSpPr/>
      </dsp:nvSpPr>
      <dsp:spPr>
        <a:xfrm>
          <a:off x="4366412" y="2003931"/>
          <a:ext cx="655134" cy="624175"/>
        </a:xfrm>
        <a:custGeom>
          <a:avLst/>
          <a:gdLst/>
          <a:ahLst/>
          <a:cxnLst/>
          <a:rect l="0" t="0" r="0" b="0"/>
          <a:pathLst>
            <a:path>
              <a:moveTo>
                <a:pt x="0" y="624175"/>
              </a:moveTo>
              <a:lnTo>
                <a:pt x="327567" y="624175"/>
              </a:lnTo>
              <a:lnTo>
                <a:pt x="327567" y="0"/>
              </a:lnTo>
              <a:lnTo>
                <a:pt x="655134" y="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000250">
            <a:lnSpc>
              <a:spcPct val="90000"/>
            </a:lnSpc>
            <a:spcBef>
              <a:spcPct val="0"/>
            </a:spcBef>
            <a:spcAft>
              <a:spcPct val="35000"/>
            </a:spcAft>
            <a:buNone/>
          </a:pPr>
          <a:endParaRPr lang="zh-TW" altLang="en-US" sz="4500" kern="1200"/>
        </a:p>
      </dsp:txBody>
      <dsp:txXfrm>
        <a:off x="4671357" y="2293397"/>
        <a:ext cx="45243" cy="45243"/>
      </dsp:txXfrm>
    </dsp:sp>
    <dsp:sp modelId="{A4A41D8A-8653-47FC-B6D6-650D92C62FDE}">
      <dsp:nvSpPr>
        <dsp:cNvPr id="0" name=""/>
        <dsp:cNvSpPr/>
      </dsp:nvSpPr>
      <dsp:spPr>
        <a:xfrm>
          <a:off x="4366412" y="755580"/>
          <a:ext cx="655134" cy="1872525"/>
        </a:xfrm>
        <a:custGeom>
          <a:avLst/>
          <a:gdLst/>
          <a:ahLst/>
          <a:cxnLst/>
          <a:rect l="0" t="0" r="0" b="0"/>
          <a:pathLst>
            <a:path>
              <a:moveTo>
                <a:pt x="0" y="1872525"/>
              </a:moveTo>
              <a:lnTo>
                <a:pt x="327567" y="1872525"/>
              </a:lnTo>
              <a:lnTo>
                <a:pt x="327567" y="0"/>
              </a:lnTo>
              <a:lnTo>
                <a:pt x="655134" y="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000250">
            <a:lnSpc>
              <a:spcPct val="90000"/>
            </a:lnSpc>
            <a:spcBef>
              <a:spcPct val="0"/>
            </a:spcBef>
            <a:spcAft>
              <a:spcPct val="35000"/>
            </a:spcAft>
            <a:buNone/>
          </a:pPr>
          <a:endParaRPr lang="zh-TW" altLang="en-US" sz="4500" kern="1200"/>
        </a:p>
      </dsp:txBody>
      <dsp:txXfrm>
        <a:off x="4644383" y="1642247"/>
        <a:ext cx="99191" cy="99191"/>
      </dsp:txXfrm>
    </dsp:sp>
    <dsp:sp modelId="{52537DB2-02D4-4387-8F8A-0597507FB82D}">
      <dsp:nvSpPr>
        <dsp:cNvPr id="0" name=""/>
        <dsp:cNvSpPr/>
      </dsp:nvSpPr>
      <dsp:spPr>
        <a:xfrm rot="16200000">
          <a:off x="1238965" y="2128766"/>
          <a:ext cx="5256213" cy="998680"/>
        </a:xfrm>
        <a:prstGeom prst="rect">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zh-TW" altLang="en-US" sz="5400" kern="1200" dirty="0">
              <a:latin typeface="標楷體" panose="03000509000000000000" pitchFamily="65" charset="-120"/>
              <a:ea typeface="標楷體" panose="03000509000000000000" pitchFamily="65" charset="-120"/>
            </a:rPr>
            <a:t>人身保險</a:t>
          </a:r>
        </a:p>
      </dsp:txBody>
      <dsp:txXfrm>
        <a:off x="1238965" y="2128766"/>
        <a:ext cx="5256213" cy="998680"/>
      </dsp:txXfrm>
    </dsp:sp>
    <dsp:sp modelId="{BD6CE2D2-470F-452B-B78E-112A39B3F47F}">
      <dsp:nvSpPr>
        <dsp:cNvPr id="0" name=""/>
        <dsp:cNvSpPr/>
      </dsp:nvSpPr>
      <dsp:spPr>
        <a:xfrm>
          <a:off x="5021546" y="256240"/>
          <a:ext cx="3275671" cy="99868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2000250">
            <a:lnSpc>
              <a:spcPct val="90000"/>
            </a:lnSpc>
            <a:spcBef>
              <a:spcPct val="0"/>
            </a:spcBef>
            <a:spcAft>
              <a:spcPct val="35000"/>
            </a:spcAft>
            <a:buNone/>
          </a:pPr>
          <a:r>
            <a:rPr lang="zh-TW" altLang="en-US" sz="4500" kern="1200" dirty="0">
              <a:latin typeface="標楷體" panose="03000509000000000000" pitchFamily="65" charset="-120"/>
              <a:ea typeface="標楷體" panose="03000509000000000000" pitchFamily="65" charset="-120"/>
            </a:rPr>
            <a:t>人壽保險</a:t>
          </a:r>
        </a:p>
      </dsp:txBody>
      <dsp:txXfrm>
        <a:off x="5021546" y="256240"/>
        <a:ext cx="3275671" cy="998680"/>
      </dsp:txXfrm>
    </dsp:sp>
    <dsp:sp modelId="{9B983692-BE4C-489D-97E3-46857A7AE232}">
      <dsp:nvSpPr>
        <dsp:cNvPr id="0" name=""/>
        <dsp:cNvSpPr/>
      </dsp:nvSpPr>
      <dsp:spPr>
        <a:xfrm>
          <a:off x="5021546" y="1504590"/>
          <a:ext cx="3275671" cy="99868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2000250">
            <a:lnSpc>
              <a:spcPct val="90000"/>
            </a:lnSpc>
            <a:spcBef>
              <a:spcPct val="0"/>
            </a:spcBef>
            <a:spcAft>
              <a:spcPct val="35000"/>
            </a:spcAft>
            <a:buNone/>
          </a:pPr>
          <a:r>
            <a:rPr lang="zh-TW" altLang="en-US" sz="4500" kern="1200" dirty="0">
              <a:latin typeface="標楷體" panose="03000509000000000000" pitchFamily="65" charset="-120"/>
              <a:ea typeface="標楷體" panose="03000509000000000000" pitchFamily="65" charset="-120"/>
            </a:rPr>
            <a:t>健康保險</a:t>
          </a:r>
        </a:p>
      </dsp:txBody>
      <dsp:txXfrm>
        <a:off x="5021546" y="1504590"/>
        <a:ext cx="3275671" cy="998680"/>
      </dsp:txXfrm>
    </dsp:sp>
    <dsp:sp modelId="{2443346B-311B-4EDA-85F3-D6DAB6609403}">
      <dsp:nvSpPr>
        <dsp:cNvPr id="0" name=""/>
        <dsp:cNvSpPr/>
      </dsp:nvSpPr>
      <dsp:spPr>
        <a:xfrm>
          <a:off x="5021546" y="2752941"/>
          <a:ext cx="3275671" cy="99868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2000250">
            <a:lnSpc>
              <a:spcPct val="90000"/>
            </a:lnSpc>
            <a:spcBef>
              <a:spcPct val="0"/>
            </a:spcBef>
            <a:spcAft>
              <a:spcPct val="35000"/>
            </a:spcAft>
            <a:buNone/>
          </a:pPr>
          <a:r>
            <a:rPr lang="zh-TW" altLang="en-US" sz="4500" kern="1200" dirty="0">
              <a:latin typeface="標楷體" panose="03000509000000000000" pitchFamily="65" charset="-120"/>
              <a:ea typeface="標楷體" panose="03000509000000000000" pitchFamily="65" charset="-120"/>
            </a:rPr>
            <a:t>傷害保險</a:t>
          </a:r>
        </a:p>
      </dsp:txBody>
      <dsp:txXfrm>
        <a:off x="5021546" y="2752941"/>
        <a:ext cx="3275671" cy="998680"/>
      </dsp:txXfrm>
    </dsp:sp>
    <dsp:sp modelId="{69C247D1-1B62-4F61-A688-9E225BC8A62A}">
      <dsp:nvSpPr>
        <dsp:cNvPr id="0" name=""/>
        <dsp:cNvSpPr/>
      </dsp:nvSpPr>
      <dsp:spPr>
        <a:xfrm>
          <a:off x="5021546" y="4001292"/>
          <a:ext cx="3275671" cy="99868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2000250">
            <a:lnSpc>
              <a:spcPct val="90000"/>
            </a:lnSpc>
            <a:spcBef>
              <a:spcPct val="0"/>
            </a:spcBef>
            <a:spcAft>
              <a:spcPct val="35000"/>
            </a:spcAft>
            <a:buNone/>
          </a:pPr>
          <a:r>
            <a:rPr lang="zh-TW" altLang="en-US" sz="4500" kern="1200" dirty="0">
              <a:latin typeface="標楷體" panose="03000509000000000000" pitchFamily="65" charset="-120"/>
              <a:ea typeface="標楷體" panose="03000509000000000000" pitchFamily="65" charset="-120"/>
            </a:rPr>
            <a:t>年金保險</a:t>
          </a:r>
        </a:p>
      </dsp:txBody>
      <dsp:txXfrm>
        <a:off x="5021546" y="4001292"/>
        <a:ext cx="3275671" cy="9986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2317ED-3C33-494F-90D2-41CF61D2BFA9}">
      <dsp:nvSpPr>
        <dsp:cNvPr id="0" name=""/>
        <dsp:cNvSpPr/>
      </dsp:nvSpPr>
      <dsp:spPr>
        <a:xfrm>
          <a:off x="0" y="536564"/>
          <a:ext cx="11665296" cy="1234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5357" tIns="333248" rIns="905357" bIns="170688" numCol="1" spcCol="1270" anchor="t" anchorCtr="0">
          <a:noAutofit/>
        </a:bodyPr>
        <a:lstStyle/>
        <a:p>
          <a:pPr marL="358775" lvl="1" indent="-358775" algn="l" defTabSz="1066800">
            <a:lnSpc>
              <a:spcPct val="90000"/>
            </a:lnSpc>
            <a:spcBef>
              <a:spcPct val="0"/>
            </a:spcBef>
            <a:spcAft>
              <a:spcPct val="15000"/>
            </a:spcAft>
            <a:buChar char="•"/>
          </a:pPr>
          <a:r>
            <a:rPr lang="zh-TW" altLang="en-US" sz="2400" kern="1200" dirty="0">
              <a:latin typeface="標楷體" panose="03000509000000000000" pitchFamily="65" charset="-120"/>
              <a:ea typeface="標楷體" panose="03000509000000000000" pitchFamily="65" charset="-120"/>
            </a:rPr>
            <a:t>顧名思義乃指提供「特定期間」死亡保障的人壽保險；定期壽險沒有儲蓄性，是一種純保障性的保險。</a:t>
          </a:r>
        </a:p>
      </dsp:txBody>
      <dsp:txXfrm>
        <a:off x="0" y="536564"/>
        <a:ext cx="11665296" cy="1234800"/>
      </dsp:txXfrm>
    </dsp:sp>
    <dsp:sp modelId="{950A9EE2-B7B4-4FB9-B18B-744C06EF6E7D}">
      <dsp:nvSpPr>
        <dsp:cNvPr id="0" name=""/>
        <dsp:cNvSpPr/>
      </dsp:nvSpPr>
      <dsp:spPr>
        <a:xfrm>
          <a:off x="583264" y="39263"/>
          <a:ext cx="8165707" cy="733461"/>
        </a:xfrm>
        <a:prstGeom prst="roundRect">
          <a:avLst/>
        </a:prstGeom>
        <a:solidFill>
          <a:schemeClr val="accent2">
            <a:lumMod val="60000"/>
            <a:lumOff val="4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8644" tIns="0" rIns="308644" bIns="0" numCol="1" spcCol="1270" anchor="ctr" anchorCtr="0">
          <a:noAutofit/>
        </a:bodyPr>
        <a:lstStyle/>
        <a:p>
          <a:pPr marL="0" lvl="0" indent="0" algn="l" defTabSz="1155700">
            <a:lnSpc>
              <a:spcPct val="90000"/>
            </a:lnSpc>
            <a:spcBef>
              <a:spcPct val="0"/>
            </a:spcBef>
            <a:spcAft>
              <a:spcPct val="35000"/>
            </a:spcAft>
            <a:buNone/>
          </a:pPr>
          <a:r>
            <a:rPr lang="zh-TW" altLang="en-US" sz="2600" kern="1200" dirty="0">
              <a:solidFill>
                <a:schemeClr val="tx1"/>
              </a:solidFill>
              <a:latin typeface="標楷體" panose="03000509000000000000" pitchFamily="65" charset="-120"/>
              <a:ea typeface="標楷體" panose="03000509000000000000" pitchFamily="65" charset="-120"/>
            </a:rPr>
            <a:t>１、定期壽險：</a:t>
          </a:r>
        </a:p>
      </dsp:txBody>
      <dsp:txXfrm>
        <a:off x="619069" y="75068"/>
        <a:ext cx="8094097" cy="661851"/>
      </dsp:txXfrm>
    </dsp:sp>
    <dsp:sp modelId="{1550B3C5-7546-45E5-BA8D-83711B83F40A}">
      <dsp:nvSpPr>
        <dsp:cNvPr id="0" name=""/>
        <dsp:cNvSpPr/>
      </dsp:nvSpPr>
      <dsp:spPr>
        <a:xfrm>
          <a:off x="0" y="2355066"/>
          <a:ext cx="11665296" cy="1234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5357" tIns="333248" rIns="905357" bIns="170688" numCol="1" spcCol="1270" anchor="t" anchorCtr="0">
          <a:noAutofit/>
        </a:bodyPr>
        <a:lstStyle/>
        <a:p>
          <a:pPr marL="358775" lvl="1" indent="-358775" algn="l" defTabSz="1066800">
            <a:lnSpc>
              <a:spcPct val="90000"/>
            </a:lnSpc>
            <a:spcBef>
              <a:spcPct val="0"/>
            </a:spcBef>
            <a:spcAft>
              <a:spcPct val="15000"/>
            </a:spcAft>
            <a:buChar char="•"/>
          </a:pPr>
          <a:r>
            <a:rPr lang="zh-TW" altLang="en-US" sz="2400" kern="1200" dirty="0">
              <a:latin typeface="標楷體" panose="03000509000000000000" pitchFamily="65" charset="-120"/>
              <a:ea typeface="標楷體" panose="03000509000000000000" pitchFamily="65" charset="-120"/>
            </a:rPr>
            <a:t>此乃指不論被保險人是在「保險期間」內死亡，或期間屆滿仍生存，保險公司皆須給付保險金的儲蓄性人壽保險。</a:t>
          </a:r>
        </a:p>
      </dsp:txBody>
      <dsp:txXfrm>
        <a:off x="0" y="2355066"/>
        <a:ext cx="11665296" cy="1234800"/>
      </dsp:txXfrm>
    </dsp:sp>
    <dsp:sp modelId="{D3D41947-6190-4C8B-8D1E-03695FA53D73}">
      <dsp:nvSpPr>
        <dsp:cNvPr id="0" name=""/>
        <dsp:cNvSpPr/>
      </dsp:nvSpPr>
      <dsp:spPr>
        <a:xfrm>
          <a:off x="583264" y="1857764"/>
          <a:ext cx="8165707" cy="733461"/>
        </a:xfrm>
        <a:prstGeom prst="roundRect">
          <a:avLst/>
        </a:prstGeom>
        <a:solidFill>
          <a:schemeClr val="accent3">
            <a:lumMod val="60000"/>
            <a:lumOff val="4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8644" tIns="0" rIns="308644" bIns="0" numCol="1" spcCol="1270" anchor="ctr" anchorCtr="0">
          <a:noAutofit/>
        </a:bodyPr>
        <a:lstStyle/>
        <a:p>
          <a:pPr marL="0" lvl="0" indent="0" algn="l" defTabSz="1155700">
            <a:lnSpc>
              <a:spcPct val="90000"/>
            </a:lnSpc>
            <a:spcBef>
              <a:spcPct val="0"/>
            </a:spcBef>
            <a:spcAft>
              <a:spcPct val="35000"/>
            </a:spcAft>
            <a:buNone/>
          </a:pPr>
          <a:r>
            <a:rPr lang="zh-TW" altLang="en-US" sz="2600" kern="1200" dirty="0">
              <a:solidFill>
                <a:schemeClr val="tx1"/>
              </a:solidFill>
              <a:latin typeface="標楷體" panose="03000509000000000000" pitchFamily="65" charset="-120"/>
              <a:ea typeface="標楷體" panose="03000509000000000000" pitchFamily="65" charset="-120"/>
            </a:rPr>
            <a:t>２、生死合險：</a:t>
          </a:r>
        </a:p>
      </dsp:txBody>
      <dsp:txXfrm>
        <a:off x="619069" y="1893569"/>
        <a:ext cx="8094097" cy="661851"/>
      </dsp:txXfrm>
    </dsp:sp>
    <dsp:sp modelId="{D3362A0B-6239-4B32-8A3D-B74AEF2A6321}">
      <dsp:nvSpPr>
        <dsp:cNvPr id="0" name=""/>
        <dsp:cNvSpPr/>
      </dsp:nvSpPr>
      <dsp:spPr>
        <a:xfrm>
          <a:off x="0" y="4173567"/>
          <a:ext cx="11665296" cy="1234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5357" tIns="333248" rIns="905357" bIns="170688" numCol="1" spcCol="1270" anchor="t" anchorCtr="0">
          <a:noAutofit/>
        </a:bodyPr>
        <a:lstStyle/>
        <a:p>
          <a:pPr marL="358775" lvl="1" indent="-358775" algn="l" defTabSz="1066800">
            <a:lnSpc>
              <a:spcPct val="90000"/>
            </a:lnSpc>
            <a:spcBef>
              <a:spcPct val="0"/>
            </a:spcBef>
            <a:spcAft>
              <a:spcPct val="15000"/>
            </a:spcAft>
            <a:buChar char="•"/>
          </a:pPr>
          <a:r>
            <a:rPr lang="zh-TW" altLang="en-US" sz="2400" kern="1200" dirty="0">
              <a:latin typeface="標楷體" panose="03000509000000000000" pitchFamily="65" charset="-120"/>
              <a:ea typeface="標楷體" panose="03000509000000000000" pitchFamily="65" charset="-120"/>
            </a:rPr>
            <a:t>乃指提供終生保障的人壽保險，該保險無論「被保險人」何時身故，保險公司都要承擔給付保險金的責任。</a:t>
          </a:r>
        </a:p>
      </dsp:txBody>
      <dsp:txXfrm>
        <a:off x="0" y="4173567"/>
        <a:ext cx="11665296" cy="1234800"/>
      </dsp:txXfrm>
    </dsp:sp>
    <dsp:sp modelId="{0FE640BA-0EB5-4898-B62B-F09C657C7C0C}">
      <dsp:nvSpPr>
        <dsp:cNvPr id="0" name=""/>
        <dsp:cNvSpPr/>
      </dsp:nvSpPr>
      <dsp:spPr>
        <a:xfrm>
          <a:off x="583264" y="3676266"/>
          <a:ext cx="8165707" cy="733461"/>
        </a:xfrm>
        <a:prstGeom prst="roundRect">
          <a:avLst/>
        </a:prstGeom>
        <a:solidFill>
          <a:schemeClr val="accent4">
            <a:lumMod val="40000"/>
            <a:lumOff val="6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8644" tIns="0" rIns="308644" bIns="0" numCol="1" spcCol="1270" anchor="ctr" anchorCtr="0">
          <a:noAutofit/>
        </a:bodyPr>
        <a:lstStyle/>
        <a:p>
          <a:pPr marL="0" lvl="0" indent="0" algn="l" defTabSz="1155700">
            <a:lnSpc>
              <a:spcPct val="90000"/>
            </a:lnSpc>
            <a:spcBef>
              <a:spcPct val="0"/>
            </a:spcBef>
            <a:spcAft>
              <a:spcPct val="35000"/>
            </a:spcAft>
            <a:buNone/>
          </a:pPr>
          <a:r>
            <a:rPr lang="zh-TW" altLang="en-US" sz="2600" kern="1200" dirty="0">
              <a:solidFill>
                <a:schemeClr val="tx1"/>
              </a:solidFill>
              <a:latin typeface="標楷體" panose="03000509000000000000" pitchFamily="65" charset="-120"/>
              <a:ea typeface="標楷體" panose="03000509000000000000" pitchFamily="65" charset="-120"/>
            </a:rPr>
            <a:t>３、終身壽險：</a:t>
          </a:r>
        </a:p>
      </dsp:txBody>
      <dsp:txXfrm>
        <a:off x="619069" y="3712071"/>
        <a:ext cx="8094097" cy="66185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31F979-F36F-47D7-AB90-7F9692A65FA7}">
      <dsp:nvSpPr>
        <dsp:cNvPr id="0" name=""/>
        <dsp:cNvSpPr/>
      </dsp:nvSpPr>
      <dsp:spPr>
        <a:xfrm>
          <a:off x="4469937" y="2802"/>
          <a:ext cx="2365381" cy="1537498"/>
        </a:xfrm>
        <a:prstGeom prst="roundRect">
          <a:avLst/>
        </a:prstGeom>
        <a:solidFill>
          <a:schemeClr val="accent6">
            <a:lumMod val="40000"/>
            <a:lumOff val="60000"/>
          </a:schemeClr>
        </a:solidFill>
        <a:ln w="25400" cap="flat" cmpd="sng" algn="ctr">
          <a:no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zh-TW" altLang="en-US" sz="3600" kern="1200" dirty="0">
              <a:solidFill>
                <a:schemeClr val="tx1"/>
              </a:solidFill>
              <a:latin typeface="標楷體" panose="03000509000000000000" pitchFamily="65" charset="-120"/>
              <a:ea typeface="標楷體" panose="03000509000000000000" pitchFamily="65" charset="-120"/>
            </a:rPr>
            <a:t>預留稅源</a:t>
          </a:r>
        </a:p>
      </dsp:txBody>
      <dsp:txXfrm>
        <a:off x="4544991" y="77856"/>
        <a:ext cx="2215273" cy="1387390"/>
      </dsp:txXfrm>
    </dsp:sp>
    <dsp:sp modelId="{02500274-94CA-4895-9E6E-4F511A2B7883}">
      <dsp:nvSpPr>
        <dsp:cNvPr id="0" name=""/>
        <dsp:cNvSpPr/>
      </dsp:nvSpPr>
      <dsp:spPr>
        <a:xfrm>
          <a:off x="3602572" y="771551"/>
          <a:ext cx="4100111" cy="4100111"/>
        </a:xfrm>
        <a:custGeom>
          <a:avLst/>
          <a:gdLst/>
          <a:ahLst/>
          <a:cxnLst/>
          <a:rect l="0" t="0" r="0" b="0"/>
          <a:pathLst>
            <a:path>
              <a:moveTo>
                <a:pt x="3249919" y="387811"/>
              </a:moveTo>
              <a:arcTo wR="2050055" hR="2050055" stAng="18349381" swAng="3646116"/>
            </a:path>
          </a:pathLst>
        </a:custGeom>
        <a:noFill/>
        <a:ln w="38100" cap="flat" cmpd="sng" algn="ctr">
          <a:solidFill>
            <a:schemeClr val="accent1">
              <a:lumMod val="60000"/>
              <a:lumOff val="40000"/>
            </a:schemeClr>
          </a:solidFill>
          <a:prstDash val="solid"/>
        </a:ln>
        <a:effectLst/>
      </dsp:spPr>
      <dsp:style>
        <a:lnRef idx="1">
          <a:scrgbClr r="0" g="0" b="0"/>
        </a:lnRef>
        <a:fillRef idx="0">
          <a:scrgbClr r="0" g="0" b="0"/>
        </a:fillRef>
        <a:effectRef idx="0">
          <a:scrgbClr r="0" g="0" b="0"/>
        </a:effectRef>
        <a:fontRef idx="minor"/>
      </dsp:style>
    </dsp:sp>
    <dsp:sp modelId="{973AA2FB-2688-4DD3-A709-07EF7C2BFC9C}">
      <dsp:nvSpPr>
        <dsp:cNvPr id="0" name=""/>
        <dsp:cNvSpPr/>
      </dsp:nvSpPr>
      <dsp:spPr>
        <a:xfrm>
          <a:off x="6245337" y="3077885"/>
          <a:ext cx="2365381" cy="1537498"/>
        </a:xfrm>
        <a:prstGeom prst="roundRect">
          <a:avLst/>
        </a:prstGeom>
        <a:solidFill>
          <a:schemeClr val="accent2">
            <a:lumMod val="60000"/>
            <a:lumOff val="40000"/>
          </a:schemeClr>
        </a:solidFill>
        <a:ln w="25400" cap="flat" cmpd="sng" algn="ctr">
          <a:no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zh-TW" altLang="en-US" sz="3600" kern="1200" dirty="0">
              <a:solidFill>
                <a:schemeClr val="tx1"/>
              </a:solidFill>
              <a:latin typeface="標楷體" panose="03000509000000000000" pitchFamily="65" charset="-120"/>
              <a:ea typeface="標楷體" panose="03000509000000000000" pitchFamily="65" charset="-120"/>
            </a:rPr>
            <a:t>不受特留分限制</a:t>
          </a:r>
        </a:p>
      </dsp:txBody>
      <dsp:txXfrm>
        <a:off x="6320391" y="3152939"/>
        <a:ext cx="2215273" cy="1387390"/>
      </dsp:txXfrm>
    </dsp:sp>
    <dsp:sp modelId="{3F53DDF4-6421-43B7-BDDD-61049B57179B}">
      <dsp:nvSpPr>
        <dsp:cNvPr id="0" name=""/>
        <dsp:cNvSpPr/>
      </dsp:nvSpPr>
      <dsp:spPr>
        <a:xfrm>
          <a:off x="3602572" y="771551"/>
          <a:ext cx="4100111" cy="4100111"/>
        </a:xfrm>
        <a:custGeom>
          <a:avLst/>
          <a:gdLst/>
          <a:ahLst/>
          <a:cxnLst/>
          <a:rect l="0" t="0" r="0" b="0"/>
          <a:pathLst>
            <a:path>
              <a:moveTo>
                <a:pt x="3025158" y="3853358"/>
              </a:moveTo>
              <a:arcTo wR="2050055" hR="2050055" stAng="3695910" swAng="3408179"/>
            </a:path>
          </a:pathLst>
        </a:custGeom>
        <a:noFill/>
        <a:ln w="38100" cap="flat" cmpd="sng" algn="ctr">
          <a:solidFill>
            <a:schemeClr val="accent1">
              <a:lumMod val="60000"/>
              <a:lumOff val="40000"/>
            </a:schemeClr>
          </a:solidFill>
          <a:prstDash val="solid"/>
        </a:ln>
        <a:effectLst/>
      </dsp:spPr>
      <dsp:style>
        <a:lnRef idx="1">
          <a:scrgbClr r="0" g="0" b="0"/>
        </a:lnRef>
        <a:fillRef idx="0">
          <a:scrgbClr r="0" g="0" b="0"/>
        </a:fillRef>
        <a:effectRef idx="0">
          <a:scrgbClr r="0" g="0" b="0"/>
        </a:effectRef>
        <a:fontRef idx="minor"/>
      </dsp:style>
    </dsp:sp>
    <dsp:sp modelId="{D17BD4F8-AC28-4E03-9C54-E94C56B1205D}">
      <dsp:nvSpPr>
        <dsp:cNvPr id="0" name=""/>
        <dsp:cNvSpPr/>
      </dsp:nvSpPr>
      <dsp:spPr>
        <a:xfrm>
          <a:off x="2694536" y="3077885"/>
          <a:ext cx="2365381" cy="1537498"/>
        </a:xfrm>
        <a:prstGeom prst="roundRect">
          <a:avLst/>
        </a:prstGeom>
        <a:solidFill>
          <a:schemeClr val="accent4">
            <a:lumMod val="60000"/>
            <a:lumOff val="40000"/>
          </a:schemeClr>
        </a:solidFill>
        <a:ln w="25400" cap="flat" cmpd="sng" algn="ctr">
          <a:solidFill>
            <a:schemeClr val="accent4">
              <a:lumMod val="60000"/>
              <a:lumOff val="4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zh-TW" altLang="en-US" sz="3600" kern="1200" dirty="0">
              <a:solidFill>
                <a:schemeClr val="tx1"/>
              </a:solidFill>
              <a:latin typeface="標楷體" panose="03000509000000000000" pitchFamily="65" charset="-120"/>
              <a:ea typeface="標楷體" panose="03000509000000000000" pitchFamily="65" charset="-120"/>
            </a:rPr>
            <a:t>節稅功能</a:t>
          </a:r>
        </a:p>
      </dsp:txBody>
      <dsp:txXfrm>
        <a:off x="2769590" y="3152939"/>
        <a:ext cx="2215273" cy="1387390"/>
      </dsp:txXfrm>
    </dsp:sp>
    <dsp:sp modelId="{D3965E67-92B8-468A-B299-F18A24469C59}">
      <dsp:nvSpPr>
        <dsp:cNvPr id="0" name=""/>
        <dsp:cNvSpPr/>
      </dsp:nvSpPr>
      <dsp:spPr>
        <a:xfrm>
          <a:off x="3602572" y="771551"/>
          <a:ext cx="4100111" cy="4100111"/>
        </a:xfrm>
        <a:custGeom>
          <a:avLst/>
          <a:gdLst/>
          <a:ahLst/>
          <a:cxnLst/>
          <a:rect l="0" t="0" r="0" b="0"/>
          <a:pathLst>
            <a:path>
              <a:moveTo>
                <a:pt x="13551" y="2285385"/>
              </a:moveTo>
              <a:arcTo wR="2050055" hR="2050055" stAng="10404503" swAng="3646116"/>
            </a:path>
          </a:pathLst>
        </a:custGeom>
        <a:noFill/>
        <a:ln w="38100" cap="flat" cmpd="sng" algn="ctr">
          <a:solidFill>
            <a:schemeClr val="accent1">
              <a:lumMod val="60000"/>
              <a:lumOff val="4000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1"/>
            <a:ext cx="2946400" cy="496888"/>
          </a:xfrm>
          <a:prstGeom prst="rect">
            <a:avLst/>
          </a:prstGeom>
        </p:spPr>
        <p:txBody>
          <a:bodyPr vert="horz" lIns="91430" tIns="45716" rIns="91430" bIns="45716" rtlCol="0"/>
          <a:lstStyle>
            <a:lvl1pPr algn="l">
              <a:defRPr sz="1200"/>
            </a:lvl1pPr>
          </a:lstStyle>
          <a:p>
            <a:r>
              <a:rPr lang="en-US" altLang="zh-TW"/>
              <a:t>(2026.7.9</a:t>
            </a:r>
            <a:r>
              <a:rPr lang="zh-TW" altLang="en-US"/>
              <a:t>臺中市政府公務人力訓練中心</a:t>
            </a:r>
            <a:r>
              <a:rPr lang="en-US" altLang="zh-TW"/>
              <a:t>)</a:t>
            </a:r>
            <a:endParaRPr lang="zh-TW" altLang="en-US"/>
          </a:p>
        </p:txBody>
      </p:sp>
      <p:sp>
        <p:nvSpPr>
          <p:cNvPr id="3" name="日期版面配置區 2"/>
          <p:cNvSpPr>
            <a:spLocks noGrp="1"/>
          </p:cNvSpPr>
          <p:nvPr>
            <p:ph type="dt" sz="quarter" idx="1"/>
          </p:nvPr>
        </p:nvSpPr>
        <p:spPr>
          <a:xfrm>
            <a:off x="3849689" y="1"/>
            <a:ext cx="2946400" cy="496888"/>
          </a:xfrm>
          <a:prstGeom prst="rect">
            <a:avLst/>
          </a:prstGeom>
        </p:spPr>
        <p:txBody>
          <a:bodyPr vert="horz" lIns="91430" tIns="45716" rIns="91430" bIns="45716" rtlCol="0"/>
          <a:lstStyle>
            <a:lvl1pPr algn="r">
              <a:defRPr sz="1200"/>
            </a:lvl1pPr>
          </a:lstStyle>
          <a:p>
            <a:endParaRPr lang="zh-TW" altLang="en-US"/>
          </a:p>
        </p:txBody>
      </p:sp>
      <p:sp>
        <p:nvSpPr>
          <p:cNvPr id="4" name="頁尾版面配置區 3"/>
          <p:cNvSpPr>
            <a:spLocks noGrp="1"/>
          </p:cNvSpPr>
          <p:nvPr>
            <p:ph type="ftr" sz="quarter" idx="2"/>
          </p:nvPr>
        </p:nvSpPr>
        <p:spPr>
          <a:xfrm>
            <a:off x="0" y="9428164"/>
            <a:ext cx="2946400" cy="496887"/>
          </a:xfrm>
          <a:prstGeom prst="rect">
            <a:avLst/>
          </a:prstGeom>
        </p:spPr>
        <p:txBody>
          <a:bodyPr vert="horz" lIns="91430" tIns="45716" rIns="91430" bIns="45716"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49689" y="9428164"/>
            <a:ext cx="2946400" cy="496887"/>
          </a:xfrm>
          <a:prstGeom prst="rect">
            <a:avLst/>
          </a:prstGeom>
        </p:spPr>
        <p:txBody>
          <a:bodyPr vert="horz" lIns="91430" tIns="45716" rIns="91430" bIns="45716" rtlCol="0" anchor="b"/>
          <a:lstStyle>
            <a:lvl1pPr algn="r">
              <a:defRPr sz="1200"/>
            </a:lvl1pPr>
          </a:lstStyle>
          <a:p>
            <a:fld id="{37E7B5F1-D729-4D19-9568-BC9BA036EE62}" type="slidenum">
              <a:rPr lang="zh-TW" altLang="en-US" smtClean="0"/>
              <a:t>‹#›</a:t>
            </a:fld>
            <a:endParaRPr lang="zh-TW" altLang="en-US"/>
          </a:p>
        </p:txBody>
      </p:sp>
    </p:spTree>
    <p:extLst>
      <p:ext uri="{BB962C8B-B14F-4D97-AF65-F5344CB8AC3E}">
        <p14:creationId xmlns:p14="http://schemas.microsoft.com/office/powerpoint/2010/main" val="718847284"/>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6332"/>
          </a:xfrm>
          <a:prstGeom prst="rect">
            <a:avLst/>
          </a:prstGeom>
        </p:spPr>
        <p:txBody>
          <a:bodyPr vert="horz" lIns="91430" tIns="45716" rIns="91430" bIns="45716" rtlCol="0"/>
          <a:lstStyle>
            <a:lvl1pPr algn="l">
              <a:defRPr sz="1200"/>
            </a:lvl1pPr>
          </a:lstStyle>
          <a:p>
            <a:r>
              <a:rPr lang="en-US" altLang="zh-TW"/>
              <a:t>(2026.7.9</a:t>
            </a:r>
            <a:r>
              <a:rPr lang="zh-TW" altLang="en-US"/>
              <a:t>臺中市政府公務人力訓練中心</a:t>
            </a:r>
            <a:r>
              <a:rPr lang="en-US" altLang="zh-TW"/>
              <a:t>)</a:t>
            </a:r>
            <a:endParaRPr lang="zh-TW" altLang="en-US"/>
          </a:p>
        </p:txBody>
      </p:sp>
      <p:sp>
        <p:nvSpPr>
          <p:cNvPr id="3" name="日期版面配置區 2"/>
          <p:cNvSpPr>
            <a:spLocks noGrp="1"/>
          </p:cNvSpPr>
          <p:nvPr>
            <p:ph type="dt" idx="1"/>
          </p:nvPr>
        </p:nvSpPr>
        <p:spPr>
          <a:xfrm>
            <a:off x="3850444" y="0"/>
            <a:ext cx="2945659" cy="496332"/>
          </a:xfrm>
          <a:prstGeom prst="rect">
            <a:avLst/>
          </a:prstGeom>
        </p:spPr>
        <p:txBody>
          <a:bodyPr vert="horz" lIns="91430" tIns="45716" rIns="91430" bIns="45716" rtlCol="0"/>
          <a:lstStyle>
            <a:lvl1pPr algn="r">
              <a:defRPr sz="1200"/>
            </a:lvl1pPr>
          </a:lstStyle>
          <a:p>
            <a:endParaRPr lang="zh-TW" altLang="en-US"/>
          </a:p>
        </p:txBody>
      </p:sp>
      <p:sp>
        <p:nvSpPr>
          <p:cNvPr id="4" name="投影片圖像版面配置區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30" tIns="45716" rIns="91430" bIns="45716" rtlCol="0" anchor="ctr"/>
          <a:lstStyle/>
          <a:p>
            <a:endParaRPr lang="zh-TW" altLang="en-US"/>
          </a:p>
        </p:txBody>
      </p:sp>
      <p:sp>
        <p:nvSpPr>
          <p:cNvPr id="5" name="備忘稿版面配置區 4"/>
          <p:cNvSpPr>
            <a:spLocks noGrp="1"/>
          </p:cNvSpPr>
          <p:nvPr>
            <p:ph type="body" sz="quarter" idx="3"/>
          </p:nvPr>
        </p:nvSpPr>
        <p:spPr>
          <a:xfrm>
            <a:off x="679768" y="4715153"/>
            <a:ext cx="5438140" cy="4466987"/>
          </a:xfrm>
          <a:prstGeom prst="rect">
            <a:avLst/>
          </a:prstGeom>
        </p:spPr>
        <p:txBody>
          <a:bodyPr vert="horz" lIns="91430" tIns="45716" rIns="91430" bIns="45716"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28583"/>
            <a:ext cx="2945659" cy="496332"/>
          </a:xfrm>
          <a:prstGeom prst="rect">
            <a:avLst/>
          </a:prstGeom>
        </p:spPr>
        <p:txBody>
          <a:bodyPr vert="horz" lIns="91430" tIns="45716" rIns="91430" bIns="45716"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4" y="9428583"/>
            <a:ext cx="2945659" cy="496332"/>
          </a:xfrm>
          <a:prstGeom prst="rect">
            <a:avLst/>
          </a:prstGeom>
        </p:spPr>
        <p:txBody>
          <a:bodyPr vert="horz" lIns="91430" tIns="45716" rIns="91430" bIns="45716" rtlCol="0" anchor="b"/>
          <a:lstStyle>
            <a:lvl1pPr algn="r">
              <a:defRPr sz="1200"/>
            </a:lvl1pPr>
          </a:lstStyle>
          <a:p>
            <a:fld id="{7B6ED7B3-8A35-4507-9AEB-90154C3710E8}" type="slidenum">
              <a:rPr lang="zh-TW" altLang="en-US" smtClean="0"/>
              <a:t>‹#›</a:t>
            </a:fld>
            <a:endParaRPr lang="zh-TW" altLang="en-US"/>
          </a:p>
        </p:txBody>
      </p:sp>
    </p:spTree>
    <p:extLst>
      <p:ext uri="{BB962C8B-B14F-4D97-AF65-F5344CB8AC3E}">
        <p14:creationId xmlns:p14="http://schemas.microsoft.com/office/powerpoint/2010/main" val="961519100"/>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日期版面配置區 3"/>
          <p:cNvSpPr>
            <a:spLocks noGrp="1"/>
          </p:cNvSpPr>
          <p:nvPr>
            <p:ph type="dt" idx="10"/>
          </p:nvPr>
        </p:nvSpPr>
        <p:spPr/>
        <p:txBody>
          <a:bodyPr/>
          <a:lstStyle/>
          <a:p>
            <a:endParaRPr lang="zh-TW" altLang="en-US"/>
          </a:p>
        </p:txBody>
      </p:sp>
      <p:sp>
        <p:nvSpPr>
          <p:cNvPr id="5" name="投影片編號版面配置區 4"/>
          <p:cNvSpPr>
            <a:spLocks noGrp="1"/>
          </p:cNvSpPr>
          <p:nvPr>
            <p:ph type="sldNum" sz="quarter" idx="11"/>
          </p:nvPr>
        </p:nvSpPr>
        <p:spPr/>
        <p:txBody>
          <a:bodyPr/>
          <a:lstStyle/>
          <a:p>
            <a:fld id="{7B6ED7B3-8A35-4507-9AEB-90154C3710E8}" type="slidenum">
              <a:rPr lang="zh-TW" altLang="en-US" smtClean="0"/>
              <a:t>1</a:t>
            </a:fld>
            <a:endParaRPr lang="zh-TW" altLang="en-US"/>
          </a:p>
        </p:txBody>
      </p:sp>
      <p:sp>
        <p:nvSpPr>
          <p:cNvPr id="6" name="頁首版面配置區 5">
            <a:extLst>
              <a:ext uri="{FF2B5EF4-FFF2-40B4-BE49-F238E27FC236}">
                <a16:creationId xmlns:a16="http://schemas.microsoft.com/office/drawing/2014/main" id="{7C42B678-9CC1-6917-73B2-DB8B6E62F74C}"/>
              </a:ext>
            </a:extLst>
          </p:cNvPr>
          <p:cNvSpPr>
            <a:spLocks noGrp="1"/>
          </p:cNvSpPr>
          <p:nvPr>
            <p:ph type="hdr" sz="quarter"/>
          </p:nvPr>
        </p:nvSpPr>
        <p:spPr/>
        <p:txBody>
          <a:bodyPr/>
          <a:lstStyle/>
          <a:p>
            <a:r>
              <a:rPr lang="en-US" altLang="zh-TW"/>
              <a:t>(2026.7.9</a:t>
            </a:r>
            <a:r>
              <a:rPr lang="zh-TW" altLang="en-US"/>
              <a:t>臺中市政府公務人力訓練中心</a:t>
            </a:r>
            <a:r>
              <a:rPr lang="en-US" altLang="zh-TW"/>
              <a:t>)</a:t>
            </a:r>
            <a:endParaRPr lang="zh-TW" altLang="en-US"/>
          </a:p>
        </p:txBody>
      </p:sp>
    </p:spTree>
    <p:extLst>
      <p:ext uri="{BB962C8B-B14F-4D97-AF65-F5344CB8AC3E}">
        <p14:creationId xmlns:p14="http://schemas.microsoft.com/office/powerpoint/2010/main" val="41490440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0E8C9-FB10-13F7-FC25-F95050E53C62}"/>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A3A856CF-9A9E-E7F6-DCE6-6C9EAA327D24}"/>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8A356144-77B0-7AF0-EB48-5869869CCAD3}"/>
              </a:ext>
            </a:extLst>
          </p:cNvPr>
          <p:cNvSpPr>
            <a:spLocks noGrp="1"/>
          </p:cNvSpPr>
          <p:nvPr>
            <p:ph type="body" idx="1"/>
          </p:nvPr>
        </p:nvSpPr>
        <p:spPr/>
        <p:txBody>
          <a:bodyPr/>
          <a:lstStyle/>
          <a:p>
            <a:endParaRPr lang="zh-TW" altLang="en-US"/>
          </a:p>
        </p:txBody>
      </p:sp>
      <p:sp>
        <p:nvSpPr>
          <p:cNvPr id="4" name="頁首版面配置區 3">
            <a:extLst>
              <a:ext uri="{FF2B5EF4-FFF2-40B4-BE49-F238E27FC236}">
                <a16:creationId xmlns:a16="http://schemas.microsoft.com/office/drawing/2014/main" id="{82933BC2-B6F9-ADDD-0F5B-E40C5156FE10}"/>
              </a:ext>
            </a:extLst>
          </p:cNvPr>
          <p:cNvSpPr>
            <a:spLocks noGrp="1"/>
          </p:cNvSpPr>
          <p:nvPr>
            <p:ph type="hdr" sz="quarter" idx="10"/>
          </p:nvPr>
        </p:nvSpPr>
        <p:spPr/>
        <p:txBody>
          <a:bodyPr/>
          <a:lstStyle/>
          <a:p>
            <a:r>
              <a:rPr lang="en-US" altLang="zh-TW"/>
              <a:t>(2026.7.9</a:t>
            </a:r>
            <a:r>
              <a:rPr lang="zh-TW" altLang="en-US"/>
              <a:t>臺中市政府公務人力訓練中心</a:t>
            </a:r>
            <a:r>
              <a:rPr lang="en-US" altLang="zh-TW"/>
              <a:t>)</a:t>
            </a:r>
            <a:endParaRPr lang="zh-TW" altLang="en-US"/>
          </a:p>
        </p:txBody>
      </p:sp>
      <p:sp>
        <p:nvSpPr>
          <p:cNvPr id="5" name="日期版面配置區 4">
            <a:extLst>
              <a:ext uri="{FF2B5EF4-FFF2-40B4-BE49-F238E27FC236}">
                <a16:creationId xmlns:a16="http://schemas.microsoft.com/office/drawing/2014/main" id="{F723C64E-34FB-B4A7-DC5D-39A5BA004822}"/>
              </a:ext>
            </a:extLst>
          </p:cNvPr>
          <p:cNvSpPr>
            <a:spLocks noGrp="1"/>
          </p:cNvSpPr>
          <p:nvPr>
            <p:ph type="dt"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0866A59B-5AEB-174E-F45F-AD599B2ABC2C}"/>
              </a:ext>
            </a:extLst>
          </p:cNvPr>
          <p:cNvSpPr>
            <a:spLocks noGrp="1"/>
          </p:cNvSpPr>
          <p:nvPr>
            <p:ph type="sldNum" sz="quarter" idx="12"/>
          </p:nvPr>
        </p:nvSpPr>
        <p:spPr/>
        <p:txBody>
          <a:bodyPr/>
          <a:lstStyle/>
          <a:p>
            <a:fld id="{7B6ED7B3-8A35-4507-9AEB-90154C3710E8}" type="slidenum">
              <a:rPr lang="zh-TW" altLang="en-US" smtClean="0"/>
              <a:t>25</a:t>
            </a:fld>
            <a:endParaRPr lang="zh-TW" altLang="en-US"/>
          </a:p>
        </p:txBody>
      </p:sp>
    </p:spTree>
    <p:extLst>
      <p:ext uri="{BB962C8B-B14F-4D97-AF65-F5344CB8AC3E}">
        <p14:creationId xmlns:p14="http://schemas.microsoft.com/office/powerpoint/2010/main" val="4119221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635C9-3476-E1C1-1B3A-FDB62D0B264D}"/>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D50DEB06-8137-3227-B277-4614DE376996}"/>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397A8184-AB8C-C1C4-5362-C3581D3F79C2}"/>
              </a:ext>
            </a:extLst>
          </p:cNvPr>
          <p:cNvSpPr>
            <a:spLocks noGrp="1"/>
          </p:cNvSpPr>
          <p:nvPr>
            <p:ph type="body" idx="1"/>
          </p:nvPr>
        </p:nvSpPr>
        <p:spPr/>
        <p:txBody>
          <a:bodyPr/>
          <a:lstStyle/>
          <a:p>
            <a:endParaRPr lang="zh-TW" altLang="en-US"/>
          </a:p>
        </p:txBody>
      </p:sp>
      <p:sp>
        <p:nvSpPr>
          <p:cNvPr id="4" name="頁首版面配置區 3">
            <a:extLst>
              <a:ext uri="{FF2B5EF4-FFF2-40B4-BE49-F238E27FC236}">
                <a16:creationId xmlns:a16="http://schemas.microsoft.com/office/drawing/2014/main" id="{2FBFDDA8-58CF-9650-030C-D87E0489FB28}"/>
              </a:ext>
            </a:extLst>
          </p:cNvPr>
          <p:cNvSpPr>
            <a:spLocks noGrp="1"/>
          </p:cNvSpPr>
          <p:nvPr>
            <p:ph type="hdr" sz="quarter" idx="10"/>
          </p:nvPr>
        </p:nvSpPr>
        <p:spPr/>
        <p:txBody>
          <a:bodyPr/>
          <a:lstStyle/>
          <a:p>
            <a:r>
              <a:rPr lang="en-US" altLang="zh-TW"/>
              <a:t>(2026.7.9</a:t>
            </a:r>
            <a:r>
              <a:rPr lang="zh-TW" altLang="en-US"/>
              <a:t>臺中市政府公務人力訓練中心</a:t>
            </a:r>
            <a:r>
              <a:rPr lang="en-US" altLang="zh-TW"/>
              <a:t>)</a:t>
            </a:r>
            <a:endParaRPr lang="zh-TW" altLang="en-US"/>
          </a:p>
        </p:txBody>
      </p:sp>
      <p:sp>
        <p:nvSpPr>
          <p:cNvPr id="5" name="日期版面配置區 4">
            <a:extLst>
              <a:ext uri="{FF2B5EF4-FFF2-40B4-BE49-F238E27FC236}">
                <a16:creationId xmlns:a16="http://schemas.microsoft.com/office/drawing/2014/main" id="{DC241E65-FC67-8682-9320-6A3E92F515C3}"/>
              </a:ext>
            </a:extLst>
          </p:cNvPr>
          <p:cNvSpPr>
            <a:spLocks noGrp="1"/>
          </p:cNvSpPr>
          <p:nvPr>
            <p:ph type="dt"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7510141-7DBE-B69D-2DC0-028C7054CD28}"/>
              </a:ext>
            </a:extLst>
          </p:cNvPr>
          <p:cNvSpPr>
            <a:spLocks noGrp="1"/>
          </p:cNvSpPr>
          <p:nvPr>
            <p:ph type="sldNum" sz="quarter" idx="12"/>
          </p:nvPr>
        </p:nvSpPr>
        <p:spPr/>
        <p:txBody>
          <a:bodyPr/>
          <a:lstStyle/>
          <a:p>
            <a:fld id="{7B6ED7B3-8A35-4507-9AEB-90154C3710E8}" type="slidenum">
              <a:rPr lang="zh-TW" altLang="en-US" smtClean="0"/>
              <a:t>50</a:t>
            </a:fld>
            <a:endParaRPr lang="zh-TW" altLang="en-US"/>
          </a:p>
        </p:txBody>
      </p:sp>
    </p:spTree>
    <p:extLst>
      <p:ext uri="{BB962C8B-B14F-4D97-AF65-F5344CB8AC3E}">
        <p14:creationId xmlns:p14="http://schemas.microsoft.com/office/powerpoint/2010/main" val="851280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46C61-66A8-F4C6-91D0-F1C6ACD2CF59}"/>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E2726C89-9F50-D42C-A226-201520E4827A}"/>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549FA4FC-02DC-8B09-F41C-EAC62F1333D5}"/>
              </a:ext>
            </a:extLst>
          </p:cNvPr>
          <p:cNvSpPr>
            <a:spLocks noGrp="1"/>
          </p:cNvSpPr>
          <p:nvPr>
            <p:ph type="body" idx="1"/>
          </p:nvPr>
        </p:nvSpPr>
        <p:spPr/>
        <p:txBody>
          <a:bodyPr/>
          <a:lstStyle/>
          <a:p>
            <a:endParaRPr lang="zh-TW" altLang="en-US"/>
          </a:p>
        </p:txBody>
      </p:sp>
      <p:sp>
        <p:nvSpPr>
          <p:cNvPr id="4" name="頁首版面配置區 3">
            <a:extLst>
              <a:ext uri="{FF2B5EF4-FFF2-40B4-BE49-F238E27FC236}">
                <a16:creationId xmlns:a16="http://schemas.microsoft.com/office/drawing/2014/main" id="{91397040-F4CA-6605-BE82-F5382C4F8170}"/>
              </a:ext>
            </a:extLst>
          </p:cNvPr>
          <p:cNvSpPr>
            <a:spLocks noGrp="1"/>
          </p:cNvSpPr>
          <p:nvPr>
            <p:ph type="hdr" sz="quarter" idx="10"/>
          </p:nvPr>
        </p:nvSpPr>
        <p:spPr/>
        <p:txBody>
          <a:bodyPr/>
          <a:lstStyle/>
          <a:p>
            <a:r>
              <a:rPr lang="en-US" altLang="zh-TW"/>
              <a:t>(2026.7.9</a:t>
            </a:r>
            <a:r>
              <a:rPr lang="zh-TW" altLang="en-US"/>
              <a:t>臺中市政府公務人力訓練中心</a:t>
            </a:r>
            <a:r>
              <a:rPr lang="en-US" altLang="zh-TW"/>
              <a:t>)</a:t>
            </a:r>
            <a:endParaRPr lang="zh-TW" altLang="en-US"/>
          </a:p>
        </p:txBody>
      </p:sp>
      <p:sp>
        <p:nvSpPr>
          <p:cNvPr id="5" name="日期版面配置區 4">
            <a:extLst>
              <a:ext uri="{FF2B5EF4-FFF2-40B4-BE49-F238E27FC236}">
                <a16:creationId xmlns:a16="http://schemas.microsoft.com/office/drawing/2014/main" id="{0C5C0972-A90C-40EE-5E69-14ADB538F2A3}"/>
              </a:ext>
            </a:extLst>
          </p:cNvPr>
          <p:cNvSpPr>
            <a:spLocks noGrp="1"/>
          </p:cNvSpPr>
          <p:nvPr>
            <p:ph type="dt"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0BEF16B9-458F-6FCE-D22C-CB787966AA1B}"/>
              </a:ext>
            </a:extLst>
          </p:cNvPr>
          <p:cNvSpPr>
            <a:spLocks noGrp="1"/>
          </p:cNvSpPr>
          <p:nvPr>
            <p:ph type="sldNum" sz="quarter" idx="12"/>
          </p:nvPr>
        </p:nvSpPr>
        <p:spPr/>
        <p:txBody>
          <a:bodyPr/>
          <a:lstStyle/>
          <a:p>
            <a:fld id="{7B6ED7B3-8A35-4507-9AEB-90154C3710E8}" type="slidenum">
              <a:rPr lang="zh-TW" altLang="en-US" smtClean="0"/>
              <a:t>59</a:t>
            </a:fld>
            <a:endParaRPr lang="zh-TW" altLang="en-US"/>
          </a:p>
        </p:txBody>
      </p:sp>
    </p:spTree>
    <p:extLst>
      <p:ext uri="{BB962C8B-B14F-4D97-AF65-F5344CB8AC3E}">
        <p14:creationId xmlns:p14="http://schemas.microsoft.com/office/powerpoint/2010/main" val="2358355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頁首版面配置區 3"/>
          <p:cNvSpPr>
            <a:spLocks noGrp="1"/>
          </p:cNvSpPr>
          <p:nvPr>
            <p:ph type="hdr" sz="quarter"/>
          </p:nvPr>
        </p:nvSpPr>
        <p:spPr/>
        <p:txBody>
          <a:bodyPr/>
          <a:lstStyle/>
          <a:p>
            <a:r>
              <a:rPr lang="en-US" altLang="zh-TW"/>
              <a:t>(2026.7.9</a:t>
            </a:r>
            <a:r>
              <a:rPr lang="zh-TW" altLang="en-US"/>
              <a:t>臺中市政府公務人力訓練中心</a:t>
            </a:r>
            <a:r>
              <a:rPr lang="en-US" altLang="zh-TW"/>
              <a:t>)</a:t>
            </a:r>
            <a:endParaRPr lang="zh-TW" altLang="en-US"/>
          </a:p>
        </p:txBody>
      </p:sp>
      <p:sp>
        <p:nvSpPr>
          <p:cNvPr id="5" name="日期版面配置區 4"/>
          <p:cNvSpPr>
            <a:spLocks noGrp="1"/>
          </p:cNvSpPr>
          <p:nvPr>
            <p:ph type="dt" idx="1"/>
          </p:nvPr>
        </p:nvSpPr>
        <p:spPr/>
        <p:txBody>
          <a:bodyPr/>
          <a:lstStyle/>
          <a:p>
            <a:endParaRPr lang="zh-TW" altLang="en-US"/>
          </a:p>
        </p:txBody>
      </p:sp>
      <p:sp>
        <p:nvSpPr>
          <p:cNvPr id="6" name="投影片編號版面配置區 5"/>
          <p:cNvSpPr>
            <a:spLocks noGrp="1"/>
          </p:cNvSpPr>
          <p:nvPr>
            <p:ph type="sldNum" sz="quarter" idx="5"/>
          </p:nvPr>
        </p:nvSpPr>
        <p:spPr/>
        <p:txBody>
          <a:bodyPr/>
          <a:lstStyle/>
          <a:p>
            <a:fld id="{7B6ED7B3-8A35-4507-9AEB-90154C3710E8}" type="slidenum">
              <a:rPr lang="zh-TW" altLang="en-US" smtClean="0"/>
              <a:t>62</a:t>
            </a:fld>
            <a:endParaRPr lang="zh-TW" altLang="en-US"/>
          </a:p>
        </p:txBody>
      </p:sp>
    </p:spTree>
    <p:extLst>
      <p:ext uri="{BB962C8B-B14F-4D97-AF65-F5344CB8AC3E}">
        <p14:creationId xmlns:p14="http://schemas.microsoft.com/office/powerpoint/2010/main" val="20711330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頁首版面配置區 3"/>
          <p:cNvSpPr>
            <a:spLocks noGrp="1"/>
          </p:cNvSpPr>
          <p:nvPr>
            <p:ph type="hdr" sz="quarter" idx="10"/>
          </p:nvPr>
        </p:nvSpPr>
        <p:spPr/>
        <p:txBody>
          <a:bodyPr/>
          <a:lstStyle/>
          <a:p>
            <a:r>
              <a:rPr lang="en-US" altLang="zh-TW"/>
              <a:t>(2026.7.9</a:t>
            </a:r>
            <a:r>
              <a:rPr lang="zh-TW" altLang="en-US"/>
              <a:t>臺中市政府公務人力訓練中心</a:t>
            </a:r>
            <a:r>
              <a:rPr lang="en-US" altLang="zh-TW"/>
              <a:t>)</a:t>
            </a:r>
            <a:endParaRPr lang="zh-TW" altLang="en-US"/>
          </a:p>
        </p:txBody>
      </p:sp>
      <p:sp>
        <p:nvSpPr>
          <p:cNvPr id="5" name="日期版面配置區 4"/>
          <p:cNvSpPr>
            <a:spLocks noGrp="1"/>
          </p:cNvSpPr>
          <p:nvPr>
            <p:ph type="dt"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B6ED7B3-8A35-4507-9AEB-90154C3710E8}" type="slidenum">
              <a:rPr lang="zh-TW" altLang="en-US" smtClean="0"/>
              <a:t>68</a:t>
            </a:fld>
            <a:endParaRPr lang="zh-TW" altLang="en-US"/>
          </a:p>
        </p:txBody>
      </p:sp>
    </p:spTree>
    <p:extLst>
      <p:ext uri="{BB962C8B-B14F-4D97-AF65-F5344CB8AC3E}">
        <p14:creationId xmlns:p14="http://schemas.microsoft.com/office/powerpoint/2010/main" val="531844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AB4FF-69E8-407E-F6EA-26C94D39F6CB}"/>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BA1891B6-2A06-5CBC-376D-2C2847A83CFD}"/>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26052943-8F4F-55E1-B8EA-78933F99B441}"/>
              </a:ext>
            </a:extLst>
          </p:cNvPr>
          <p:cNvSpPr>
            <a:spLocks noGrp="1"/>
          </p:cNvSpPr>
          <p:nvPr>
            <p:ph type="body" idx="1"/>
          </p:nvPr>
        </p:nvSpPr>
        <p:spPr/>
        <p:txBody>
          <a:bodyPr/>
          <a:lstStyle/>
          <a:p>
            <a:endParaRPr lang="zh-TW" altLang="en-US"/>
          </a:p>
        </p:txBody>
      </p:sp>
      <p:sp>
        <p:nvSpPr>
          <p:cNvPr id="4" name="頁首版面配置區 3">
            <a:extLst>
              <a:ext uri="{FF2B5EF4-FFF2-40B4-BE49-F238E27FC236}">
                <a16:creationId xmlns:a16="http://schemas.microsoft.com/office/drawing/2014/main" id="{C793A74B-5A42-E83A-1BCA-469A0EC09620}"/>
              </a:ext>
            </a:extLst>
          </p:cNvPr>
          <p:cNvSpPr>
            <a:spLocks noGrp="1"/>
          </p:cNvSpPr>
          <p:nvPr>
            <p:ph type="hdr" sz="quarter" idx="10"/>
          </p:nvPr>
        </p:nvSpPr>
        <p:spPr/>
        <p:txBody>
          <a:bodyPr/>
          <a:lstStyle/>
          <a:p>
            <a:r>
              <a:rPr lang="en-US" altLang="zh-TW"/>
              <a:t>(2026.7.9</a:t>
            </a:r>
            <a:r>
              <a:rPr lang="zh-TW" altLang="en-US"/>
              <a:t>臺中市政府公務人力訓練中心</a:t>
            </a:r>
            <a:r>
              <a:rPr lang="en-US" altLang="zh-TW"/>
              <a:t>)</a:t>
            </a:r>
            <a:endParaRPr lang="zh-TW" altLang="en-US"/>
          </a:p>
        </p:txBody>
      </p:sp>
      <p:sp>
        <p:nvSpPr>
          <p:cNvPr id="5" name="日期版面配置區 4">
            <a:extLst>
              <a:ext uri="{FF2B5EF4-FFF2-40B4-BE49-F238E27FC236}">
                <a16:creationId xmlns:a16="http://schemas.microsoft.com/office/drawing/2014/main" id="{86812E8B-E421-FDDB-B9F1-51B2B2A0D9D0}"/>
              </a:ext>
            </a:extLst>
          </p:cNvPr>
          <p:cNvSpPr>
            <a:spLocks noGrp="1"/>
          </p:cNvSpPr>
          <p:nvPr>
            <p:ph type="dt"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41F30927-8388-AF3E-9C59-7E0E2BA0312C}"/>
              </a:ext>
            </a:extLst>
          </p:cNvPr>
          <p:cNvSpPr>
            <a:spLocks noGrp="1"/>
          </p:cNvSpPr>
          <p:nvPr>
            <p:ph type="sldNum" sz="quarter" idx="12"/>
          </p:nvPr>
        </p:nvSpPr>
        <p:spPr/>
        <p:txBody>
          <a:bodyPr/>
          <a:lstStyle/>
          <a:p>
            <a:fld id="{7B6ED7B3-8A35-4507-9AEB-90154C3710E8}" type="slidenum">
              <a:rPr lang="zh-TW" altLang="en-US" smtClean="0"/>
              <a:t>76</a:t>
            </a:fld>
            <a:endParaRPr lang="zh-TW" altLang="en-US"/>
          </a:p>
        </p:txBody>
      </p:sp>
    </p:spTree>
    <p:extLst>
      <p:ext uri="{BB962C8B-B14F-4D97-AF65-F5344CB8AC3E}">
        <p14:creationId xmlns:p14="http://schemas.microsoft.com/office/powerpoint/2010/main" val="23992701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AB9425B4-12FD-4916-9B87-EB06B6DB7347}" type="slidenum">
              <a:rPr lang="zh-TW" altLang="en-US" smtClean="0"/>
              <a:t>83</a:t>
            </a:fld>
            <a:endParaRPr lang="zh-TW" altLang="en-US"/>
          </a:p>
        </p:txBody>
      </p:sp>
    </p:spTree>
    <p:extLst>
      <p:ext uri="{BB962C8B-B14F-4D97-AF65-F5344CB8AC3E}">
        <p14:creationId xmlns:p14="http://schemas.microsoft.com/office/powerpoint/2010/main" val="20226946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7B6ED7B3-8A35-4507-9AEB-90154C3710E8}" type="slidenum">
              <a:rPr lang="zh-TW" altLang="en-US" smtClean="0"/>
              <a:t>85</a:t>
            </a:fld>
            <a:endParaRPr lang="zh-TW" altLang="en-US"/>
          </a:p>
        </p:txBody>
      </p:sp>
      <p:sp>
        <p:nvSpPr>
          <p:cNvPr id="5" name="日期版面配置區 4"/>
          <p:cNvSpPr>
            <a:spLocks noGrp="1"/>
          </p:cNvSpPr>
          <p:nvPr>
            <p:ph type="dt" idx="11"/>
          </p:nvPr>
        </p:nvSpPr>
        <p:spPr/>
        <p:txBody>
          <a:bodyPr/>
          <a:lstStyle/>
          <a:p>
            <a:endParaRPr lang="zh-TW" altLang="en-US"/>
          </a:p>
        </p:txBody>
      </p:sp>
      <p:sp>
        <p:nvSpPr>
          <p:cNvPr id="6" name="頁首版面配置區 5">
            <a:extLst>
              <a:ext uri="{FF2B5EF4-FFF2-40B4-BE49-F238E27FC236}">
                <a16:creationId xmlns:a16="http://schemas.microsoft.com/office/drawing/2014/main" id="{F2ED4FAD-3D0C-AA34-C3BD-FDA9A06B7DB9}"/>
              </a:ext>
            </a:extLst>
          </p:cNvPr>
          <p:cNvSpPr>
            <a:spLocks noGrp="1"/>
          </p:cNvSpPr>
          <p:nvPr>
            <p:ph type="hdr" sz="quarter"/>
          </p:nvPr>
        </p:nvSpPr>
        <p:spPr/>
        <p:txBody>
          <a:bodyPr/>
          <a:lstStyle/>
          <a:p>
            <a:r>
              <a:rPr lang="en-US" altLang="zh-TW"/>
              <a:t>(2026.7.9</a:t>
            </a:r>
            <a:r>
              <a:rPr lang="zh-TW" altLang="en-US"/>
              <a:t>臺中市政府公務人力訓練中心</a:t>
            </a:r>
            <a:r>
              <a:rPr lang="en-US" altLang="zh-TW"/>
              <a:t>)</a:t>
            </a:r>
            <a:endParaRPr lang="zh-TW" altLang="en-US"/>
          </a:p>
        </p:txBody>
      </p:sp>
    </p:spTree>
    <p:extLst>
      <p:ext uri="{BB962C8B-B14F-4D97-AF65-F5344CB8AC3E}">
        <p14:creationId xmlns:p14="http://schemas.microsoft.com/office/powerpoint/2010/main" val="14019066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7B6ED7B3-8A35-4507-9AEB-90154C3710E8}" type="slidenum">
              <a:rPr lang="zh-TW" altLang="en-US" smtClean="0"/>
              <a:t>86</a:t>
            </a:fld>
            <a:endParaRPr lang="zh-TW" altLang="en-US"/>
          </a:p>
        </p:txBody>
      </p:sp>
      <p:sp>
        <p:nvSpPr>
          <p:cNvPr id="5" name="日期版面配置區 4"/>
          <p:cNvSpPr>
            <a:spLocks noGrp="1"/>
          </p:cNvSpPr>
          <p:nvPr>
            <p:ph type="dt" idx="11"/>
          </p:nvPr>
        </p:nvSpPr>
        <p:spPr/>
        <p:txBody>
          <a:bodyPr/>
          <a:lstStyle/>
          <a:p>
            <a:endParaRPr lang="zh-TW" altLang="en-US"/>
          </a:p>
        </p:txBody>
      </p:sp>
      <p:sp>
        <p:nvSpPr>
          <p:cNvPr id="6" name="頁首版面配置區 5">
            <a:extLst>
              <a:ext uri="{FF2B5EF4-FFF2-40B4-BE49-F238E27FC236}">
                <a16:creationId xmlns:a16="http://schemas.microsoft.com/office/drawing/2014/main" id="{F2ED4FAD-3D0C-AA34-C3BD-FDA9A06B7DB9}"/>
              </a:ext>
            </a:extLst>
          </p:cNvPr>
          <p:cNvSpPr>
            <a:spLocks noGrp="1"/>
          </p:cNvSpPr>
          <p:nvPr>
            <p:ph type="hdr" sz="quarter"/>
          </p:nvPr>
        </p:nvSpPr>
        <p:spPr/>
        <p:txBody>
          <a:bodyPr/>
          <a:lstStyle/>
          <a:p>
            <a:r>
              <a:rPr lang="en-US" altLang="zh-TW"/>
              <a:t>(2026.7.9</a:t>
            </a:r>
            <a:r>
              <a:rPr lang="zh-TW" altLang="en-US"/>
              <a:t>臺中市政府公務人力訓練中心</a:t>
            </a:r>
            <a:r>
              <a:rPr lang="en-US" altLang="zh-TW"/>
              <a:t>)</a:t>
            </a:r>
            <a:endParaRPr lang="zh-TW" altLang="en-US"/>
          </a:p>
        </p:txBody>
      </p:sp>
    </p:spTree>
    <p:extLst>
      <p:ext uri="{BB962C8B-B14F-4D97-AF65-F5344CB8AC3E}">
        <p14:creationId xmlns:p14="http://schemas.microsoft.com/office/powerpoint/2010/main" val="1401906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頁首版面配置區 3"/>
          <p:cNvSpPr>
            <a:spLocks noGrp="1"/>
          </p:cNvSpPr>
          <p:nvPr>
            <p:ph type="hdr" sz="quarter"/>
          </p:nvPr>
        </p:nvSpPr>
        <p:spPr/>
        <p:txBody>
          <a:bodyPr/>
          <a:lstStyle/>
          <a:p>
            <a:r>
              <a:rPr lang="en-US" altLang="zh-TW"/>
              <a:t>(2026.7.9</a:t>
            </a:r>
            <a:r>
              <a:rPr lang="zh-TW" altLang="en-US"/>
              <a:t>臺中市政府公務人力訓練中心</a:t>
            </a:r>
            <a:r>
              <a:rPr lang="en-US" altLang="zh-TW"/>
              <a:t>)</a:t>
            </a:r>
            <a:endParaRPr lang="zh-TW" altLang="en-US"/>
          </a:p>
        </p:txBody>
      </p:sp>
      <p:sp>
        <p:nvSpPr>
          <p:cNvPr id="5" name="日期版面配置區 4"/>
          <p:cNvSpPr>
            <a:spLocks noGrp="1"/>
          </p:cNvSpPr>
          <p:nvPr>
            <p:ph type="dt" idx="1"/>
          </p:nvPr>
        </p:nvSpPr>
        <p:spPr/>
        <p:txBody>
          <a:bodyPr/>
          <a:lstStyle/>
          <a:p>
            <a:endParaRPr lang="zh-TW" altLang="en-US"/>
          </a:p>
        </p:txBody>
      </p:sp>
      <p:sp>
        <p:nvSpPr>
          <p:cNvPr id="6" name="投影片編號版面配置區 5"/>
          <p:cNvSpPr>
            <a:spLocks noGrp="1"/>
          </p:cNvSpPr>
          <p:nvPr>
            <p:ph type="sldNum" sz="quarter" idx="5"/>
          </p:nvPr>
        </p:nvSpPr>
        <p:spPr/>
        <p:txBody>
          <a:bodyPr/>
          <a:lstStyle/>
          <a:p>
            <a:fld id="{7B6ED7B3-8A35-4507-9AEB-90154C3710E8}" type="slidenum">
              <a:rPr lang="zh-TW" altLang="en-US" smtClean="0"/>
              <a:t>3</a:t>
            </a:fld>
            <a:endParaRPr lang="zh-TW" altLang="en-US"/>
          </a:p>
        </p:txBody>
      </p:sp>
    </p:spTree>
    <p:extLst>
      <p:ext uri="{BB962C8B-B14F-4D97-AF65-F5344CB8AC3E}">
        <p14:creationId xmlns:p14="http://schemas.microsoft.com/office/powerpoint/2010/main" val="3936289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00583-8C52-061D-3811-D2F054C1F752}"/>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5969E699-AFA6-928C-214D-80D613B537A5}"/>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81EBBE9C-BAC9-1C07-4E2B-8015F49A0D7D}"/>
              </a:ext>
            </a:extLst>
          </p:cNvPr>
          <p:cNvSpPr>
            <a:spLocks noGrp="1"/>
          </p:cNvSpPr>
          <p:nvPr>
            <p:ph type="body" idx="1"/>
          </p:nvPr>
        </p:nvSpPr>
        <p:spPr/>
        <p:txBody>
          <a:bodyPr/>
          <a:lstStyle/>
          <a:p>
            <a:endParaRPr lang="zh-TW" altLang="en-US"/>
          </a:p>
        </p:txBody>
      </p:sp>
      <p:sp>
        <p:nvSpPr>
          <p:cNvPr id="4" name="頁首版面配置區 3">
            <a:extLst>
              <a:ext uri="{FF2B5EF4-FFF2-40B4-BE49-F238E27FC236}">
                <a16:creationId xmlns:a16="http://schemas.microsoft.com/office/drawing/2014/main" id="{6AE0E796-F280-AC2F-4BFC-989E68A354B2}"/>
              </a:ext>
            </a:extLst>
          </p:cNvPr>
          <p:cNvSpPr>
            <a:spLocks noGrp="1"/>
          </p:cNvSpPr>
          <p:nvPr>
            <p:ph type="hdr" sz="quarter" idx="10"/>
          </p:nvPr>
        </p:nvSpPr>
        <p:spPr/>
        <p:txBody>
          <a:bodyPr/>
          <a:lstStyle/>
          <a:p>
            <a:r>
              <a:rPr lang="en-US" altLang="zh-TW"/>
              <a:t>(2026.7.9</a:t>
            </a:r>
            <a:r>
              <a:rPr lang="zh-TW" altLang="en-US"/>
              <a:t>臺中市政府公務人力訓練中心</a:t>
            </a:r>
            <a:r>
              <a:rPr lang="en-US" altLang="zh-TW"/>
              <a:t>)</a:t>
            </a:r>
            <a:endParaRPr lang="zh-TW" altLang="en-US"/>
          </a:p>
        </p:txBody>
      </p:sp>
      <p:sp>
        <p:nvSpPr>
          <p:cNvPr id="5" name="日期版面配置區 4">
            <a:extLst>
              <a:ext uri="{FF2B5EF4-FFF2-40B4-BE49-F238E27FC236}">
                <a16:creationId xmlns:a16="http://schemas.microsoft.com/office/drawing/2014/main" id="{44EF6123-90B6-758C-67C3-4C85F5670CD7}"/>
              </a:ext>
            </a:extLst>
          </p:cNvPr>
          <p:cNvSpPr>
            <a:spLocks noGrp="1"/>
          </p:cNvSpPr>
          <p:nvPr>
            <p:ph type="dt"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1F644A50-1E30-9C02-7DD7-B098CEA9AF50}"/>
              </a:ext>
            </a:extLst>
          </p:cNvPr>
          <p:cNvSpPr>
            <a:spLocks noGrp="1"/>
          </p:cNvSpPr>
          <p:nvPr>
            <p:ph type="sldNum" sz="quarter" idx="12"/>
          </p:nvPr>
        </p:nvSpPr>
        <p:spPr/>
        <p:txBody>
          <a:bodyPr/>
          <a:lstStyle/>
          <a:p>
            <a:fld id="{7B6ED7B3-8A35-4507-9AEB-90154C3710E8}" type="slidenum">
              <a:rPr lang="zh-TW" altLang="en-US" smtClean="0"/>
              <a:t>4</a:t>
            </a:fld>
            <a:endParaRPr lang="zh-TW" altLang="en-US"/>
          </a:p>
        </p:txBody>
      </p:sp>
    </p:spTree>
    <p:extLst>
      <p:ext uri="{BB962C8B-B14F-4D97-AF65-F5344CB8AC3E}">
        <p14:creationId xmlns:p14="http://schemas.microsoft.com/office/powerpoint/2010/main" val="1315430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E398B-BA48-DF3C-3622-1FB1AC23E545}"/>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C85D6DE3-4606-6E06-93E9-9B32014D919D}"/>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02C7A521-0E6A-BBFA-9268-C260FAE33A3E}"/>
              </a:ext>
            </a:extLst>
          </p:cNvPr>
          <p:cNvSpPr>
            <a:spLocks noGrp="1"/>
          </p:cNvSpPr>
          <p:nvPr>
            <p:ph type="body" idx="1"/>
          </p:nvPr>
        </p:nvSpPr>
        <p:spPr/>
        <p:txBody>
          <a:bodyPr/>
          <a:lstStyle/>
          <a:p>
            <a:endParaRPr lang="zh-TW" altLang="en-US"/>
          </a:p>
        </p:txBody>
      </p:sp>
      <p:sp>
        <p:nvSpPr>
          <p:cNvPr id="4" name="頁首版面配置區 3">
            <a:extLst>
              <a:ext uri="{FF2B5EF4-FFF2-40B4-BE49-F238E27FC236}">
                <a16:creationId xmlns:a16="http://schemas.microsoft.com/office/drawing/2014/main" id="{7DECE639-7063-690E-2696-54CCB64CD653}"/>
              </a:ext>
            </a:extLst>
          </p:cNvPr>
          <p:cNvSpPr>
            <a:spLocks noGrp="1"/>
          </p:cNvSpPr>
          <p:nvPr>
            <p:ph type="hdr" sz="quarter" idx="10"/>
          </p:nvPr>
        </p:nvSpPr>
        <p:spPr/>
        <p:txBody>
          <a:bodyPr/>
          <a:lstStyle/>
          <a:p>
            <a:r>
              <a:rPr lang="en-US" altLang="zh-TW"/>
              <a:t>(2026.7.9</a:t>
            </a:r>
            <a:r>
              <a:rPr lang="zh-TW" altLang="en-US"/>
              <a:t>臺中市政府公務人力訓練中心</a:t>
            </a:r>
            <a:r>
              <a:rPr lang="en-US" altLang="zh-TW"/>
              <a:t>)</a:t>
            </a:r>
            <a:endParaRPr lang="zh-TW" altLang="en-US"/>
          </a:p>
        </p:txBody>
      </p:sp>
      <p:sp>
        <p:nvSpPr>
          <p:cNvPr id="5" name="日期版面配置區 4">
            <a:extLst>
              <a:ext uri="{FF2B5EF4-FFF2-40B4-BE49-F238E27FC236}">
                <a16:creationId xmlns:a16="http://schemas.microsoft.com/office/drawing/2014/main" id="{E4FC2E2E-935D-B8E1-4DAD-25A09B3DA87C}"/>
              </a:ext>
            </a:extLst>
          </p:cNvPr>
          <p:cNvSpPr>
            <a:spLocks noGrp="1"/>
          </p:cNvSpPr>
          <p:nvPr>
            <p:ph type="dt"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9994594-C4FF-448F-6167-E82EC0DE7B22}"/>
              </a:ext>
            </a:extLst>
          </p:cNvPr>
          <p:cNvSpPr>
            <a:spLocks noGrp="1"/>
          </p:cNvSpPr>
          <p:nvPr>
            <p:ph type="sldNum" sz="quarter" idx="12"/>
          </p:nvPr>
        </p:nvSpPr>
        <p:spPr/>
        <p:txBody>
          <a:bodyPr/>
          <a:lstStyle/>
          <a:p>
            <a:fld id="{7B6ED7B3-8A35-4507-9AEB-90154C3710E8}" type="slidenum">
              <a:rPr lang="zh-TW" altLang="en-US" smtClean="0"/>
              <a:t>8</a:t>
            </a:fld>
            <a:endParaRPr lang="zh-TW" altLang="en-US"/>
          </a:p>
        </p:txBody>
      </p:sp>
    </p:spTree>
    <p:extLst>
      <p:ext uri="{BB962C8B-B14F-4D97-AF65-F5344CB8AC3E}">
        <p14:creationId xmlns:p14="http://schemas.microsoft.com/office/powerpoint/2010/main" val="457471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頁首版面配置區 3"/>
          <p:cNvSpPr>
            <a:spLocks noGrp="1"/>
          </p:cNvSpPr>
          <p:nvPr>
            <p:ph type="hdr" sz="quarter"/>
          </p:nvPr>
        </p:nvSpPr>
        <p:spPr/>
        <p:txBody>
          <a:bodyPr/>
          <a:lstStyle/>
          <a:p>
            <a:r>
              <a:rPr lang="en-US" altLang="zh-TW"/>
              <a:t>(2026.7.9</a:t>
            </a:r>
            <a:r>
              <a:rPr lang="zh-TW" altLang="en-US"/>
              <a:t>臺中市政府公務人力訓練中心</a:t>
            </a:r>
            <a:r>
              <a:rPr lang="en-US" altLang="zh-TW"/>
              <a:t>)</a:t>
            </a:r>
            <a:endParaRPr lang="zh-TW" altLang="en-US"/>
          </a:p>
        </p:txBody>
      </p:sp>
      <p:sp>
        <p:nvSpPr>
          <p:cNvPr id="5" name="日期版面配置區 4"/>
          <p:cNvSpPr>
            <a:spLocks noGrp="1"/>
          </p:cNvSpPr>
          <p:nvPr>
            <p:ph type="dt" idx="1"/>
          </p:nvPr>
        </p:nvSpPr>
        <p:spPr/>
        <p:txBody>
          <a:bodyPr/>
          <a:lstStyle/>
          <a:p>
            <a:endParaRPr lang="zh-TW" altLang="en-US"/>
          </a:p>
        </p:txBody>
      </p:sp>
      <p:sp>
        <p:nvSpPr>
          <p:cNvPr id="6" name="投影片編號版面配置區 5"/>
          <p:cNvSpPr>
            <a:spLocks noGrp="1"/>
          </p:cNvSpPr>
          <p:nvPr>
            <p:ph type="sldNum" sz="quarter" idx="5"/>
          </p:nvPr>
        </p:nvSpPr>
        <p:spPr/>
        <p:txBody>
          <a:bodyPr/>
          <a:lstStyle/>
          <a:p>
            <a:fld id="{7B6ED7B3-8A35-4507-9AEB-90154C3710E8}" type="slidenum">
              <a:rPr lang="zh-TW" altLang="en-US" smtClean="0"/>
              <a:t>9</a:t>
            </a:fld>
            <a:endParaRPr lang="zh-TW" altLang="en-US"/>
          </a:p>
        </p:txBody>
      </p:sp>
    </p:spTree>
    <p:extLst>
      <p:ext uri="{BB962C8B-B14F-4D97-AF65-F5344CB8AC3E}">
        <p14:creationId xmlns:p14="http://schemas.microsoft.com/office/powerpoint/2010/main" val="802138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E5FDA-AE53-51DC-897A-6BE31A3F7234}"/>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331DB395-D434-13C6-E06D-18C5F503AA10}"/>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F5D390E0-9580-DECA-F688-9B802F55F30B}"/>
              </a:ext>
            </a:extLst>
          </p:cNvPr>
          <p:cNvSpPr>
            <a:spLocks noGrp="1"/>
          </p:cNvSpPr>
          <p:nvPr>
            <p:ph type="body" idx="1"/>
          </p:nvPr>
        </p:nvSpPr>
        <p:spPr/>
        <p:txBody>
          <a:bodyPr/>
          <a:lstStyle/>
          <a:p>
            <a:endParaRPr lang="zh-TW" altLang="en-US" dirty="0"/>
          </a:p>
        </p:txBody>
      </p:sp>
      <p:sp>
        <p:nvSpPr>
          <p:cNvPr id="4" name="頁首版面配置區 3">
            <a:extLst>
              <a:ext uri="{FF2B5EF4-FFF2-40B4-BE49-F238E27FC236}">
                <a16:creationId xmlns:a16="http://schemas.microsoft.com/office/drawing/2014/main" id="{3565A42E-9CB1-3DEB-5998-3D313687C9D7}"/>
              </a:ext>
            </a:extLst>
          </p:cNvPr>
          <p:cNvSpPr>
            <a:spLocks noGrp="1"/>
          </p:cNvSpPr>
          <p:nvPr>
            <p:ph type="hdr" sz="quarter"/>
          </p:nvPr>
        </p:nvSpPr>
        <p:spPr/>
        <p:txBody>
          <a:bodyPr/>
          <a:lstStyle/>
          <a:p>
            <a:r>
              <a:rPr lang="en-US" altLang="zh-TW"/>
              <a:t>(2026.7.9</a:t>
            </a:r>
            <a:r>
              <a:rPr lang="zh-TW" altLang="en-US"/>
              <a:t>臺中市政府公務人力訓練中心</a:t>
            </a:r>
            <a:r>
              <a:rPr lang="en-US" altLang="zh-TW"/>
              <a:t>)</a:t>
            </a:r>
            <a:endParaRPr lang="zh-TW" altLang="en-US"/>
          </a:p>
        </p:txBody>
      </p:sp>
      <p:sp>
        <p:nvSpPr>
          <p:cNvPr id="5" name="日期版面配置區 4">
            <a:extLst>
              <a:ext uri="{FF2B5EF4-FFF2-40B4-BE49-F238E27FC236}">
                <a16:creationId xmlns:a16="http://schemas.microsoft.com/office/drawing/2014/main" id="{E818FE88-5011-1AFA-F78E-7AA5965E7D9D}"/>
              </a:ext>
            </a:extLst>
          </p:cNvPr>
          <p:cNvSpPr>
            <a:spLocks noGrp="1"/>
          </p:cNvSpPr>
          <p:nvPr>
            <p:ph type="dt" idx="1"/>
          </p:nvPr>
        </p:nvSpPr>
        <p:spPr/>
        <p:txBody>
          <a:bodyPr/>
          <a:lstStyle/>
          <a:p>
            <a:endParaRPr lang="zh-TW" altLang="en-US"/>
          </a:p>
        </p:txBody>
      </p:sp>
      <p:sp>
        <p:nvSpPr>
          <p:cNvPr id="6" name="投影片編號版面配置區 5">
            <a:extLst>
              <a:ext uri="{FF2B5EF4-FFF2-40B4-BE49-F238E27FC236}">
                <a16:creationId xmlns:a16="http://schemas.microsoft.com/office/drawing/2014/main" id="{9A87ADDA-E65B-1F8D-28E5-5C162D74E0CE}"/>
              </a:ext>
            </a:extLst>
          </p:cNvPr>
          <p:cNvSpPr>
            <a:spLocks noGrp="1"/>
          </p:cNvSpPr>
          <p:nvPr>
            <p:ph type="sldNum" sz="quarter" idx="5"/>
          </p:nvPr>
        </p:nvSpPr>
        <p:spPr/>
        <p:txBody>
          <a:bodyPr/>
          <a:lstStyle/>
          <a:p>
            <a:fld id="{7B6ED7B3-8A35-4507-9AEB-90154C3710E8}" type="slidenum">
              <a:rPr lang="zh-TW" altLang="en-US" smtClean="0"/>
              <a:t>11</a:t>
            </a:fld>
            <a:endParaRPr lang="zh-TW" altLang="en-US"/>
          </a:p>
        </p:txBody>
      </p:sp>
    </p:spTree>
    <p:extLst>
      <p:ext uri="{BB962C8B-B14F-4D97-AF65-F5344CB8AC3E}">
        <p14:creationId xmlns:p14="http://schemas.microsoft.com/office/powerpoint/2010/main" val="2283726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BC69E-DB62-1AF6-AEB9-3FE4C1E986BE}"/>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76A2ED7F-1FD2-58C3-1367-FD11CFD41107}"/>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C20FD2E3-F492-FA82-641A-4DEEDE9DA19A}"/>
              </a:ext>
            </a:extLst>
          </p:cNvPr>
          <p:cNvSpPr>
            <a:spLocks noGrp="1"/>
          </p:cNvSpPr>
          <p:nvPr>
            <p:ph type="body" idx="1"/>
          </p:nvPr>
        </p:nvSpPr>
        <p:spPr/>
        <p:txBody>
          <a:bodyPr/>
          <a:lstStyle/>
          <a:p>
            <a:endParaRPr lang="zh-TW" altLang="en-US" dirty="0"/>
          </a:p>
        </p:txBody>
      </p:sp>
      <p:sp>
        <p:nvSpPr>
          <p:cNvPr id="4" name="頁首版面配置區 3">
            <a:extLst>
              <a:ext uri="{FF2B5EF4-FFF2-40B4-BE49-F238E27FC236}">
                <a16:creationId xmlns:a16="http://schemas.microsoft.com/office/drawing/2014/main" id="{3BBD405A-FDE4-3926-F7F7-4F6B515E6F48}"/>
              </a:ext>
            </a:extLst>
          </p:cNvPr>
          <p:cNvSpPr>
            <a:spLocks noGrp="1"/>
          </p:cNvSpPr>
          <p:nvPr>
            <p:ph type="hdr" sz="quarter"/>
          </p:nvPr>
        </p:nvSpPr>
        <p:spPr/>
        <p:txBody>
          <a:bodyPr/>
          <a:lstStyle/>
          <a:p>
            <a:r>
              <a:rPr lang="en-US" altLang="zh-TW"/>
              <a:t>(2026.7.9</a:t>
            </a:r>
            <a:r>
              <a:rPr lang="zh-TW" altLang="en-US"/>
              <a:t>臺中市政府公務人力訓練中心</a:t>
            </a:r>
            <a:r>
              <a:rPr lang="en-US" altLang="zh-TW"/>
              <a:t>)</a:t>
            </a:r>
            <a:endParaRPr lang="zh-TW" altLang="en-US"/>
          </a:p>
        </p:txBody>
      </p:sp>
      <p:sp>
        <p:nvSpPr>
          <p:cNvPr id="5" name="日期版面配置區 4">
            <a:extLst>
              <a:ext uri="{FF2B5EF4-FFF2-40B4-BE49-F238E27FC236}">
                <a16:creationId xmlns:a16="http://schemas.microsoft.com/office/drawing/2014/main" id="{ECF846D2-129F-26FF-B383-1B98AE1D689D}"/>
              </a:ext>
            </a:extLst>
          </p:cNvPr>
          <p:cNvSpPr>
            <a:spLocks noGrp="1"/>
          </p:cNvSpPr>
          <p:nvPr>
            <p:ph type="dt" idx="1"/>
          </p:nvPr>
        </p:nvSpPr>
        <p:spPr/>
        <p:txBody>
          <a:bodyPr/>
          <a:lstStyle/>
          <a:p>
            <a:endParaRPr lang="zh-TW" altLang="en-US"/>
          </a:p>
        </p:txBody>
      </p:sp>
      <p:sp>
        <p:nvSpPr>
          <p:cNvPr id="6" name="投影片編號版面配置區 5">
            <a:extLst>
              <a:ext uri="{FF2B5EF4-FFF2-40B4-BE49-F238E27FC236}">
                <a16:creationId xmlns:a16="http://schemas.microsoft.com/office/drawing/2014/main" id="{55B53346-B61E-723C-B6C8-39E5EF6442D8}"/>
              </a:ext>
            </a:extLst>
          </p:cNvPr>
          <p:cNvSpPr>
            <a:spLocks noGrp="1"/>
          </p:cNvSpPr>
          <p:nvPr>
            <p:ph type="sldNum" sz="quarter" idx="5"/>
          </p:nvPr>
        </p:nvSpPr>
        <p:spPr/>
        <p:txBody>
          <a:bodyPr/>
          <a:lstStyle/>
          <a:p>
            <a:fld id="{7B6ED7B3-8A35-4507-9AEB-90154C3710E8}" type="slidenum">
              <a:rPr lang="zh-TW" altLang="en-US" smtClean="0"/>
              <a:t>12</a:t>
            </a:fld>
            <a:endParaRPr lang="zh-TW" altLang="en-US"/>
          </a:p>
        </p:txBody>
      </p:sp>
    </p:spTree>
    <p:extLst>
      <p:ext uri="{BB962C8B-B14F-4D97-AF65-F5344CB8AC3E}">
        <p14:creationId xmlns:p14="http://schemas.microsoft.com/office/powerpoint/2010/main" val="31685845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5F0E7-B9F5-8E7C-D308-AF58DE0C3972}"/>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CC5C81F1-E8FA-F736-86D3-503607EEF264}"/>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96EEC700-5422-40A3-1DC2-931CAF2309AF}"/>
              </a:ext>
            </a:extLst>
          </p:cNvPr>
          <p:cNvSpPr>
            <a:spLocks noGrp="1"/>
          </p:cNvSpPr>
          <p:nvPr>
            <p:ph type="body" idx="1"/>
          </p:nvPr>
        </p:nvSpPr>
        <p:spPr/>
        <p:txBody>
          <a:bodyPr/>
          <a:lstStyle/>
          <a:p>
            <a:endParaRPr lang="zh-TW" altLang="en-US" dirty="0"/>
          </a:p>
        </p:txBody>
      </p:sp>
      <p:sp>
        <p:nvSpPr>
          <p:cNvPr id="4" name="頁首版面配置區 3">
            <a:extLst>
              <a:ext uri="{FF2B5EF4-FFF2-40B4-BE49-F238E27FC236}">
                <a16:creationId xmlns:a16="http://schemas.microsoft.com/office/drawing/2014/main" id="{FDE96DAD-9BC3-86B4-695A-EC4B43682C95}"/>
              </a:ext>
            </a:extLst>
          </p:cNvPr>
          <p:cNvSpPr>
            <a:spLocks noGrp="1"/>
          </p:cNvSpPr>
          <p:nvPr>
            <p:ph type="hdr" sz="quarter"/>
          </p:nvPr>
        </p:nvSpPr>
        <p:spPr/>
        <p:txBody>
          <a:bodyPr/>
          <a:lstStyle/>
          <a:p>
            <a:r>
              <a:rPr lang="en-US" altLang="zh-TW"/>
              <a:t>(2026.7.9</a:t>
            </a:r>
            <a:r>
              <a:rPr lang="zh-TW" altLang="en-US"/>
              <a:t>臺中市政府公務人力訓練中心</a:t>
            </a:r>
            <a:r>
              <a:rPr lang="en-US" altLang="zh-TW"/>
              <a:t>)</a:t>
            </a:r>
            <a:endParaRPr lang="zh-TW" altLang="en-US"/>
          </a:p>
        </p:txBody>
      </p:sp>
      <p:sp>
        <p:nvSpPr>
          <p:cNvPr id="5" name="日期版面配置區 4">
            <a:extLst>
              <a:ext uri="{FF2B5EF4-FFF2-40B4-BE49-F238E27FC236}">
                <a16:creationId xmlns:a16="http://schemas.microsoft.com/office/drawing/2014/main" id="{2237BE3D-9BE4-4A1B-03CD-896BCB7B1DF3}"/>
              </a:ext>
            </a:extLst>
          </p:cNvPr>
          <p:cNvSpPr>
            <a:spLocks noGrp="1"/>
          </p:cNvSpPr>
          <p:nvPr>
            <p:ph type="dt" idx="1"/>
          </p:nvPr>
        </p:nvSpPr>
        <p:spPr/>
        <p:txBody>
          <a:bodyPr/>
          <a:lstStyle/>
          <a:p>
            <a:endParaRPr lang="zh-TW" altLang="en-US"/>
          </a:p>
        </p:txBody>
      </p:sp>
      <p:sp>
        <p:nvSpPr>
          <p:cNvPr id="6" name="投影片編號版面配置區 5">
            <a:extLst>
              <a:ext uri="{FF2B5EF4-FFF2-40B4-BE49-F238E27FC236}">
                <a16:creationId xmlns:a16="http://schemas.microsoft.com/office/drawing/2014/main" id="{81B6E00F-257F-BC0B-353C-79AE8462C18D}"/>
              </a:ext>
            </a:extLst>
          </p:cNvPr>
          <p:cNvSpPr>
            <a:spLocks noGrp="1"/>
          </p:cNvSpPr>
          <p:nvPr>
            <p:ph type="sldNum" sz="quarter" idx="5"/>
          </p:nvPr>
        </p:nvSpPr>
        <p:spPr/>
        <p:txBody>
          <a:bodyPr/>
          <a:lstStyle/>
          <a:p>
            <a:fld id="{7B6ED7B3-8A35-4507-9AEB-90154C3710E8}" type="slidenum">
              <a:rPr lang="zh-TW" altLang="en-US" smtClean="0"/>
              <a:t>14</a:t>
            </a:fld>
            <a:endParaRPr lang="zh-TW" altLang="en-US"/>
          </a:p>
        </p:txBody>
      </p:sp>
    </p:spTree>
    <p:extLst>
      <p:ext uri="{BB962C8B-B14F-4D97-AF65-F5344CB8AC3E}">
        <p14:creationId xmlns:p14="http://schemas.microsoft.com/office/powerpoint/2010/main" val="530454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2F01F-897D-0314-3B90-C77FF2E8F079}"/>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2DF697E1-FBB7-13EE-8246-3702B5597690}"/>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3EF833BC-AF8B-F8A6-0C95-E7118BC9EC74}"/>
              </a:ext>
            </a:extLst>
          </p:cNvPr>
          <p:cNvSpPr>
            <a:spLocks noGrp="1"/>
          </p:cNvSpPr>
          <p:nvPr>
            <p:ph type="body" idx="1"/>
          </p:nvPr>
        </p:nvSpPr>
        <p:spPr/>
        <p:txBody>
          <a:bodyPr/>
          <a:lstStyle/>
          <a:p>
            <a:endParaRPr lang="zh-TW" altLang="en-US" dirty="0"/>
          </a:p>
        </p:txBody>
      </p:sp>
      <p:sp>
        <p:nvSpPr>
          <p:cNvPr id="4" name="頁首版面配置區 3">
            <a:extLst>
              <a:ext uri="{FF2B5EF4-FFF2-40B4-BE49-F238E27FC236}">
                <a16:creationId xmlns:a16="http://schemas.microsoft.com/office/drawing/2014/main" id="{624AACC7-342E-AB81-B780-6BBF4C466326}"/>
              </a:ext>
            </a:extLst>
          </p:cNvPr>
          <p:cNvSpPr>
            <a:spLocks noGrp="1"/>
          </p:cNvSpPr>
          <p:nvPr>
            <p:ph type="hdr" sz="quarter"/>
          </p:nvPr>
        </p:nvSpPr>
        <p:spPr/>
        <p:txBody>
          <a:bodyPr/>
          <a:lstStyle/>
          <a:p>
            <a:r>
              <a:rPr lang="en-US" altLang="zh-TW"/>
              <a:t>(2026.7.9</a:t>
            </a:r>
            <a:r>
              <a:rPr lang="zh-TW" altLang="en-US"/>
              <a:t>臺中市政府公務人力訓練中心</a:t>
            </a:r>
            <a:r>
              <a:rPr lang="en-US" altLang="zh-TW"/>
              <a:t>)</a:t>
            </a:r>
            <a:endParaRPr lang="zh-TW" altLang="en-US"/>
          </a:p>
        </p:txBody>
      </p:sp>
      <p:sp>
        <p:nvSpPr>
          <p:cNvPr id="5" name="日期版面配置區 4">
            <a:extLst>
              <a:ext uri="{FF2B5EF4-FFF2-40B4-BE49-F238E27FC236}">
                <a16:creationId xmlns:a16="http://schemas.microsoft.com/office/drawing/2014/main" id="{CBF696A6-4411-F1E5-F7A2-6CB9CAEE5B8A}"/>
              </a:ext>
            </a:extLst>
          </p:cNvPr>
          <p:cNvSpPr>
            <a:spLocks noGrp="1"/>
          </p:cNvSpPr>
          <p:nvPr>
            <p:ph type="dt" idx="1"/>
          </p:nvPr>
        </p:nvSpPr>
        <p:spPr/>
        <p:txBody>
          <a:bodyPr/>
          <a:lstStyle/>
          <a:p>
            <a:endParaRPr lang="zh-TW" altLang="en-US"/>
          </a:p>
        </p:txBody>
      </p:sp>
      <p:sp>
        <p:nvSpPr>
          <p:cNvPr id="6" name="投影片編號版面配置區 5">
            <a:extLst>
              <a:ext uri="{FF2B5EF4-FFF2-40B4-BE49-F238E27FC236}">
                <a16:creationId xmlns:a16="http://schemas.microsoft.com/office/drawing/2014/main" id="{DE4EDE42-04C2-760C-E032-C06C3BCB65EB}"/>
              </a:ext>
            </a:extLst>
          </p:cNvPr>
          <p:cNvSpPr>
            <a:spLocks noGrp="1"/>
          </p:cNvSpPr>
          <p:nvPr>
            <p:ph type="sldNum" sz="quarter" idx="5"/>
          </p:nvPr>
        </p:nvSpPr>
        <p:spPr/>
        <p:txBody>
          <a:bodyPr/>
          <a:lstStyle/>
          <a:p>
            <a:fld id="{7B6ED7B3-8A35-4507-9AEB-90154C3710E8}" type="slidenum">
              <a:rPr lang="zh-TW" altLang="en-US" smtClean="0"/>
              <a:t>15</a:t>
            </a:fld>
            <a:endParaRPr lang="zh-TW" altLang="en-US"/>
          </a:p>
        </p:txBody>
      </p:sp>
    </p:spTree>
    <p:extLst>
      <p:ext uri="{BB962C8B-B14F-4D97-AF65-F5344CB8AC3E}">
        <p14:creationId xmlns:p14="http://schemas.microsoft.com/office/powerpoint/2010/main" val="2617515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914638" y="2130426"/>
            <a:ext cx="10365899" cy="1470025"/>
          </a:xfrm>
        </p:spPr>
        <p:txBody>
          <a:bodyPr>
            <a:normAutofit/>
          </a:bodyPr>
          <a:lstStyle>
            <a:lvl1pPr>
              <a:defRPr sz="4600">
                <a:solidFill>
                  <a:srgbClr val="002060"/>
                </a:solidFill>
                <a:effectLst>
                  <a:outerShdw blurRad="50800" dist="38100" dir="2700000" algn="tl" rotWithShape="0">
                    <a:prstClr val="black">
                      <a:alpha val="40000"/>
                    </a:prstClr>
                  </a:outerShdw>
                </a:effectLst>
                <a:latin typeface="標楷體" panose="03000509000000000000" pitchFamily="65" charset="-120"/>
                <a:ea typeface="標楷體" panose="03000509000000000000" pitchFamily="65" charset="-120"/>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829276" y="3886200"/>
            <a:ext cx="8536623" cy="1752600"/>
          </a:xfrm>
        </p:spPr>
        <p:txBody>
          <a:bodyPr/>
          <a:lstStyle>
            <a:lvl1pPr marL="0" indent="0" algn="ctr">
              <a:buNone/>
              <a:defRPr>
                <a:solidFill>
                  <a:schemeClr val="tx1"/>
                </a:solidFill>
                <a:latin typeface="標楷體" panose="03000509000000000000" pitchFamily="65" charset="-120"/>
                <a:ea typeface="標楷體" panose="03000509000000000000"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4" name="日期版面配置區 3"/>
          <p:cNvSpPr>
            <a:spLocks noGrp="1"/>
          </p:cNvSpPr>
          <p:nvPr>
            <p:ph type="dt" sz="half" idx="10"/>
          </p:nvPr>
        </p:nvSpPr>
        <p:spPr/>
        <p:txBody>
          <a:bodyPr/>
          <a:lstStyle/>
          <a:p>
            <a:fld id="{93E1EC59-D131-4482-8AFE-8182BA0B8A65}" type="datetime1">
              <a:rPr lang="zh-TW" altLang="en-US" smtClean="0"/>
              <a:t>2026/7/6</a:t>
            </a:fld>
            <a:endParaRPr lang="zh-TW" altLang="en-US"/>
          </a:p>
        </p:txBody>
      </p:sp>
      <p:sp>
        <p:nvSpPr>
          <p:cNvPr id="5" name="頁尾版面配置區 4"/>
          <p:cNvSpPr>
            <a:spLocks noGrp="1"/>
          </p:cNvSpPr>
          <p:nvPr>
            <p:ph type="ftr" sz="quarter" idx="11"/>
          </p:nvPr>
        </p:nvSpPr>
        <p:spPr>
          <a:xfrm>
            <a:off x="4166685" y="6356351"/>
            <a:ext cx="3861805" cy="365125"/>
          </a:xfrm>
          <a:prstGeom prst="rect">
            <a:avLst/>
          </a:prstGeom>
        </p:spPr>
        <p:txBody>
          <a:bodyPr/>
          <a:lstStyle/>
          <a:p>
            <a:endParaRPr lang="zh-TW" altLang="en-US" dirty="0"/>
          </a:p>
        </p:txBody>
      </p:sp>
      <p:sp>
        <p:nvSpPr>
          <p:cNvPr id="6" name="投影片編號版面配置區 5"/>
          <p:cNvSpPr>
            <a:spLocks noGrp="1"/>
          </p:cNvSpPr>
          <p:nvPr>
            <p:ph type="sldNum" sz="quarter" idx="12"/>
          </p:nvPr>
        </p:nvSpPr>
        <p:spPr/>
        <p:txBody>
          <a:bodyPr/>
          <a:lstStyle>
            <a:lvl1pPr algn="ctr">
              <a:defRPr/>
            </a:lvl1pPr>
          </a:lstStyle>
          <a:p>
            <a:fld id="{2E6F56F6-8A33-4603-90C0-ABB6D2C1DF7D}" type="slidenum">
              <a:rPr lang="zh-TW" altLang="en-US" smtClean="0"/>
              <a:pPr/>
              <a:t>‹#›</a:t>
            </a:fld>
            <a:endParaRPr lang="zh-TW" altLang="en-US" dirty="0"/>
          </a:p>
        </p:txBody>
      </p:sp>
    </p:spTree>
    <p:extLst>
      <p:ext uri="{BB962C8B-B14F-4D97-AF65-F5344CB8AC3E}">
        <p14:creationId xmlns:p14="http://schemas.microsoft.com/office/powerpoint/2010/main" val="508875059"/>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7E113889-BEF7-4169-B96B-63C4980268DB}" type="datetime1">
              <a:rPr lang="zh-TW" altLang="en-US" smtClean="0"/>
              <a:t>2026/7/6</a:t>
            </a:fld>
            <a:endParaRPr lang="zh-TW" altLang="en-US"/>
          </a:p>
        </p:txBody>
      </p:sp>
      <p:sp>
        <p:nvSpPr>
          <p:cNvPr id="5" name="頁尾版面配置區 4"/>
          <p:cNvSpPr>
            <a:spLocks noGrp="1"/>
          </p:cNvSpPr>
          <p:nvPr>
            <p:ph type="ftr" sz="quarter" idx="11"/>
          </p:nvPr>
        </p:nvSpPr>
        <p:spPr>
          <a:xfrm>
            <a:off x="4166685" y="6356351"/>
            <a:ext cx="3861805"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2E6F56F6-8A33-4603-90C0-ABB6D2C1DF7D}" type="slidenum">
              <a:rPr lang="zh-TW" altLang="en-US" smtClean="0"/>
              <a:t>‹#›</a:t>
            </a:fld>
            <a:endParaRPr lang="zh-TW" altLang="en-US"/>
          </a:p>
        </p:txBody>
      </p:sp>
    </p:spTree>
    <p:extLst>
      <p:ext uri="{BB962C8B-B14F-4D97-AF65-F5344CB8AC3E}">
        <p14:creationId xmlns:p14="http://schemas.microsoft.com/office/powerpoint/2010/main" val="694259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1792903" y="274639"/>
            <a:ext cx="3658553"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13012" y="274639"/>
            <a:ext cx="10776639"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EF42AFEB-2531-47F5-BBEC-03D616479C7F}" type="datetime1">
              <a:rPr lang="zh-TW" altLang="en-US" smtClean="0"/>
              <a:t>2026/7/6</a:t>
            </a:fld>
            <a:endParaRPr lang="zh-TW" altLang="en-US"/>
          </a:p>
        </p:txBody>
      </p:sp>
      <p:sp>
        <p:nvSpPr>
          <p:cNvPr id="5" name="頁尾版面配置區 4"/>
          <p:cNvSpPr>
            <a:spLocks noGrp="1"/>
          </p:cNvSpPr>
          <p:nvPr>
            <p:ph type="ftr" sz="quarter" idx="11"/>
          </p:nvPr>
        </p:nvSpPr>
        <p:spPr>
          <a:xfrm>
            <a:off x="4166685" y="6356351"/>
            <a:ext cx="3861805"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2E6F56F6-8A33-4603-90C0-ABB6D2C1DF7D}" type="slidenum">
              <a:rPr lang="zh-TW" altLang="en-US" smtClean="0"/>
              <a:t>‹#›</a:t>
            </a:fld>
            <a:endParaRPr lang="zh-TW" altLang="en-US"/>
          </a:p>
        </p:txBody>
      </p:sp>
    </p:spTree>
    <p:extLst>
      <p:ext uri="{BB962C8B-B14F-4D97-AF65-F5344CB8AC3E}">
        <p14:creationId xmlns:p14="http://schemas.microsoft.com/office/powerpoint/2010/main" val="8562553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ltLang="zh-TW"/>
          </a:p>
        </p:txBody>
      </p:sp>
      <p:sp>
        <p:nvSpPr>
          <p:cNvPr id="3" name="Rectangle 6"/>
          <p:cNvSpPr>
            <a:spLocks noGrp="1" noChangeArrowheads="1"/>
          </p:cNvSpPr>
          <p:nvPr>
            <p:ph type="sldNum" sz="quarter" idx="11"/>
          </p:nvPr>
        </p:nvSpPr>
        <p:spPr>
          <a:ln/>
        </p:spPr>
        <p:txBody>
          <a:bodyPr/>
          <a:lstStyle>
            <a:lvl1pPr>
              <a:defRPr/>
            </a:lvl1pPr>
          </a:lstStyle>
          <a:p>
            <a:pPr>
              <a:defRPr/>
            </a:pPr>
            <a:fld id="{D97DD426-4957-47B0-8056-F3B87815845E}" type="slidenum">
              <a:rPr lang="en-US" altLang="zh-TW"/>
              <a:pPr>
                <a:defRPr/>
              </a:pPr>
              <a:t>‹#›</a:t>
            </a:fld>
            <a:endParaRPr lang="en-US" altLang="zh-TW"/>
          </a:p>
        </p:txBody>
      </p:sp>
    </p:spTree>
    <p:extLst>
      <p:ext uri="{BB962C8B-B14F-4D97-AF65-F5344CB8AC3E}">
        <p14:creationId xmlns:p14="http://schemas.microsoft.com/office/powerpoint/2010/main" val="4285823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0" y="130622"/>
            <a:ext cx="12195175" cy="706090"/>
          </a:xfrm>
          <a:solidFill>
            <a:schemeClr val="accent1">
              <a:lumMod val="75000"/>
            </a:schemeClr>
          </a:solidFill>
        </p:spPr>
        <p:txBody>
          <a:bodyPr>
            <a:noAutofit/>
          </a:bodyPr>
          <a:lstStyle>
            <a:lvl1pPr algn="l">
              <a:defRPr sz="3400">
                <a:solidFill>
                  <a:schemeClr val="bg1"/>
                </a:solidFill>
                <a:latin typeface="標楷體" panose="03000509000000000000" pitchFamily="65" charset="-120"/>
                <a:ea typeface="標楷體" panose="03000509000000000000" pitchFamily="65" charset="-120"/>
              </a:defRPr>
            </a:lvl1pPr>
          </a:lstStyle>
          <a:p>
            <a:r>
              <a:rPr lang="zh-TW" altLang="en-US"/>
              <a:t>按一下以編輯母片標題樣式</a:t>
            </a:r>
            <a:endParaRPr lang="zh-TW" altLang="en-US" dirty="0"/>
          </a:p>
        </p:txBody>
      </p:sp>
      <p:sp>
        <p:nvSpPr>
          <p:cNvPr id="3" name="內容版面配置區 2"/>
          <p:cNvSpPr>
            <a:spLocks noGrp="1"/>
          </p:cNvSpPr>
          <p:nvPr>
            <p:ph idx="1"/>
          </p:nvPr>
        </p:nvSpPr>
        <p:spPr>
          <a:xfrm>
            <a:off x="264939" y="980728"/>
            <a:ext cx="11665296" cy="5256584"/>
          </a:xfrm>
        </p:spPr>
        <p:txBody>
          <a:bodyPr/>
          <a:lstStyle>
            <a:lvl1pPr marL="0" indent="0">
              <a:buNone/>
              <a:defRPr>
                <a:latin typeface="標楷體" panose="03000509000000000000" pitchFamily="65" charset="-120"/>
                <a:ea typeface="標楷體" panose="03000509000000000000" pitchFamily="65" charset="-120"/>
              </a:defRPr>
            </a:lvl1pPr>
            <a:lvl2pPr marL="457200" indent="0">
              <a:buNone/>
              <a:defRPr>
                <a:latin typeface="標楷體" panose="03000509000000000000" pitchFamily="65" charset="-120"/>
                <a:ea typeface="標楷體" panose="03000509000000000000" pitchFamily="65" charset="-120"/>
              </a:defRPr>
            </a:lvl2pPr>
            <a:lvl3pPr marL="914400" indent="0">
              <a:buNone/>
              <a:defRPr>
                <a:latin typeface="標楷體" panose="03000509000000000000" pitchFamily="65" charset="-120"/>
                <a:ea typeface="標楷體" panose="03000509000000000000" pitchFamily="65" charset="-120"/>
              </a:defRPr>
            </a:lvl3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日期版面配置區 3"/>
          <p:cNvSpPr>
            <a:spLocks noGrp="1"/>
          </p:cNvSpPr>
          <p:nvPr>
            <p:ph type="dt" sz="half" idx="10"/>
          </p:nvPr>
        </p:nvSpPr>
        <p:spPr/>
        <p:txBody>
          <a:bodyPr/>
          <a:lstStyle/>
          <a:p>
            <a:fld id="{3E8730E0-281B-4DC9-9CFB-DAAD0F685CEC}" type="datetime1">
              <a:rPr lang="zh-TW" altLang="en-US" smtClean="0"/>
              <a:t>2026/7/6</a:t>
            </a:fld>
            <a:endParaRPr lang="zh-TW" altLang="en-US"/>
          </a:p>
        </p:txBody>
      </p:sp>
      <p:sp>
        <p:nvSpPr>
          <p:cNvPr id="5" name="頁尾版面配置區 4"/>
          <p:cNvSpPr>
            <a:spLocks noGrp="1"/>
          </p:cNvSpPr>
          <p:nvPr>
            <p:ph type="ftr" sz="quarter" idx="11"/>
          </p:nvPr>
        </p:nvSpPr>
        <p:spPr>
          <a:xfrm>
            <a:off x="4166685" y="6356351"/>
            <a:ext cx="3861805" cy="365125"/>
          </a:xfrm>
          <a:prstGeom prst="rect">
            <a:avLst/>
          </a:prstGeom>
        </p:spPr>
        <p:txBody>
          <a:bodyPr/>
          <a:lstStyle/>
          <a:p>
            <a:endParaRPr lang="zh-TW" altLang="en-US" dirty="0"/>
          </a:p>
        </p:txBody>
      </p:sp>
      <p:sp>
        <p:nvSpPr>
          <p:cNvPr id="6" name="投影片編號版面配置區 5"/>
          <p:cNvSpPr>
            <a:spLocks noGrp="1"/>
          </p:cNvSpPr>
          <p:nvPr>
            <p:ph type="sldNum" sz="quarter" idx="12"/>
          </p:nvPr>
        </p:nvSpPr>
        <p:spPr/>
        <p:txBody>
          <a:bodyPr/>
          <a:lstStyle>
            <a:lvl1pPr algn="ctr">
              <a:defRPr/>
            </a:lvl1pPr>
          </a:lstStyle>
          <a:p>
            <a:fld id="{2E6F56F6-8A33-4603-90C0-ABB6D2C1DF7D}" type="slidenum">
              <a:rPr lang="zh-TW" altLang="en-US" smtClean="0"/>
              <a:pPr/>
              <a:t>‹#›</a:t>
            </a:fld>
            <a:endParaRPr lang="zh-TW" altLang="en-US" dirty="0"/>
          </a:p>
        </p:txBody>
      </p:sp>
    </p:spTree>
    <p:extLst>
      <p:ext uri="{BB962C8B-B14F-4D97-AF65-F5344CB8AC3E}">
        <p14:creationId xmlns:p14="http://schemas.microsoft.com/office/powerpoint/2010/main" val="687339451"/>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bg>
      <p:bgPr>
        <a:solidFill>
          <a:schemeClr val="accent1">
            <a:lumMod val="75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914638" y="2859013"/>
            <a:ext cx="10365899" cy="1362075"/>
          </a:xfrm>
        </p:spPr>
        <p:txBody>
          <a:bodyPr anchor="t"/>
          <a:lstStyle>
            <a:lvl1pPr algn="ctr">
              <a:defRPr sz="4000" b="1" cap="all">
                <a:solidFill>
                  <a:schemeClr val="bg1"/>
                </a:solidFill>
                <a:latin typeface="標楷體" panose="03000509000000000000" pitchFamily="65" charset="-120"/>
                <a:ea typeface="標楷體" panose="03000509000000000000" pitchFamily="65" charset="-120"/>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914638" y="1358825"/>
            <a:ext cx="10365899" cy="1500187"/>
          </a:xfrm>
          <a:solidFill>
            <a:schemeClr val="accent1">
              <a:lumMod val="75000"/>
            </a:schemeClr>
          </a:solidFill>
        </p:spPr>
        <p:txBody>
          <a:bodyPr anchor="b">
            <a:normAutofit/>
          </a:bodyPr>
          <a:lstStyle>
            <a:lvl1pPr marL="0" indent="0" algn="ctr">
              <a:buNone/>
              <a:defRPr sz="2800">
                <a:solidFill>
                  <a:schemeClr val="bg1"/>
                </a:solidFill>
                <a:latin typeface="微軟正黑體" panose="020B0604030504040204" pitchFamily="34" charset="-120"/>
                <a:ea typeface="微軟正黑體" panose="020B0604030504040204" pitchFamily="34" charset="-12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EDDA568A-6A02-43B8-949D-1B5573BFCD4F}" type="datetime1">
              <a:rPr lang="zh-TW" altLang="en-US" smtClean="0"/>
              <a:t>2026/7/6</a:t>
            </a:fld>
            <a:endParaRPr lang="zh-TW" altLang="en-US"/>
          </a:p>
        </p:txBody>
      </p:sp>
      <p:sp>
        <p:nvSpPr>
          <p:cNvPr id="5" name="頁尾版面配置區 4"/>
          <p:cNvSpPr>
            <a:spLocks noGrp="1"/>
          </p:cNvSpPr>
          <p:nvPr>
            <p:ph type="ftr" sz="quarter" idx="11"/>
          </p:nvPr>
        </p:nvSpPr>
        <p:spPr>
          <a:xfrm>
            <a:off x="4166685" y="6356351"/>
            <a:ext cx="3861805"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lvl1pPr algn="ctr">
              <a:defRPr/>
            </a:lvl1pPr>
          </a:lstStyle>
          <a:p>
            <a:fld id="{2E6F56F6-8A33-4603-90C0-ABB6D2C1DF7D}" type="slidenum">
              <a:rPr lang="zh-TW" altLang="en-US" smtClean="0"/>
              <a:pPr/>
              <a:t>‹#›</a:t>
            </a:fld>
            <a:endParaRPr lang="zh-TW" altLang="en-US" dirty="0"/>
          </a:p>
        </p:txBody>
      </p:sp>
      <p:grpSp>
        <p:nvGrpSpPr>
          <p:cNvPr id="7" name="群組 1"/>
          <p:cNvGrpSpPr>
            <a:grpSpLocks/>
          </p:cNvGrpSpPr>
          <p:nvPr userDrawn="1"/>
        </p:nvGrpSpPr>
        <p:grpSpPr bwMode="auto">
          <a:xfrm>
            <a:off x="9265939" y="6165304"/>
            <a:ext cx="2872249" cy="646331"/>
            <a:chOff x="-23915" y="-110816"/>
            <a:chExt cx="2871502" cy="647686"/>
          </a:xfrm>
        </p:grpSpPr>
        <p:pic>
          <p:nvPicPr>
            <p:cNvPr id="8" name="圖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915" y="31758"/>
              <a:ext cx="419076" cy="372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字方塊 8"/>
            <p:cNvSpPr txBox="1">
              <a:spLocks noChangeArrowheads="1"/>
            </p:cNvSpPr>
            <p:nvPr userDrawn="1"/>
          </p:nvSpPr>
          <p:spPr bwMode="auto">
            <a:xfrm>
              <a:off x="355245" y="-110816"/>
              <a:ext cx="2492342" cy="64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New Roman" pitchFamily="18" charset="0"/>
                  <a:ea typeface="新細明體" pitchFamily="18" charset="-120"/>
                </a:defRPr>
              </a:lvl1pPr>
              <a:lvl2pPr marL="742950" indent="-285750" eaLnBrk="0" hangingPunct="0">
                <a:defRPr kumimoji="1" sz="2400">
                  <a:solidFill>
                    <a:schemeClr val="tx1"/>
                  </a:solidFill>
                  <a:latin typeface="Times New Roman" pitchFamily="18" charset="0"/>
                  <a:ea typeface="新細明體" pitchFamily="18" charset="-120"/>
                </a:defRPr>
              </a:lvl2pPr>
              <a:lvl3pPr marL="1143000" indent="-228600" eaLnBrk="0" hangingPunct="0">
                <a:defRPr kumimoji="1" sz="2400">
                  <a:solidFill>
                    <a:schemeClr val="tx1"/>
                  </a:solidFill>
                  <a:latin typeface="Times New Roman" pitchFamily="18" charset="0"/>
                  <a:ea typeface="新細明體" pitchFamily="18" charset="-120"/>
                </a:defRPr>
              </a:lvl3pPr>
              <a:lvl4pPr marL="1600200" indent="-228600" eaLnBrk="0" hangingPunct="0">
                <a:defRPr kumimoji="1" sz="2400">
                  <a:solidFill>
                    <a:schemeClr val="tx1"/>
                  </a:solidFill>
                  <a:latin typeface="Times New Roman" pitchFamily="18" charset="0"/>
                  <a:ea typeface="新細明體" pitchFamily="18" charset="-120"/>
                </a:defRPr>
              </a:lvl4pPr>
              <a:lvl5pPr marL="2057400" indent="-228600" eaLnBrk="0" hangingPunct="0">
                <a:defRPr kumimoji="1" sz="2400">
                  <a:solidFill>
                    <a:schemeClr val="tx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9pPr>
            </a:lstStyle>
            <a:p>
              <a:pPr eaLnBrk="1" hangingPunct="1">
                <a:lnSpc>
                  <a:spcPct val="100000"/>
                </a:lnSpc>
                <a:defRPr/>
              </a:pPr>
              <a:r>
                <a:rPr lang="zh-TW" altLang="en-US" sz="2000" dirty="0">
                  <a:solidFill>
                    <a:schemeClr val="bg1"/>
                  </a:solidFill>
                  <a:latin typeface="標楷體" panose="03000509000000000000" pitchFamily="65" charset="-120"/>
                  <a:ea typeface="標楷體" panose="03000509000000000000" pitchFamily="65" charset="-120"/>
                </a:rPr>
                <a:t>永然聯合法律事務所</a:t>
              </a:r>
              <a:endParaRPr lang="en-US" altLang="zh-TW" sz="2000" dirty="0">
                <a:solidFill>
                  <a:schemeClr val="bg1"/>
                </a:solidFill>
                <a:latin typeface="標楷體" panose="03000509000000000000" pitchFamily="65" charset="-120"/>
                <a:ea typeface="標楷體" panose="03000509000000000000" pitchFamily="65" charset="-120"/>
              </a:endParaRPr>
            </a:p>
            <a:p>
              <a:pPr eaLnBrk="1" hangingPunct="1">
                <a:lnSpc>
                  <a:spcPct val="100000"/>
                </a:lnSpc>
                <a:defRPr/>
              </a:pPr>
              <a:r>
                <a:rPr lang="zh-TW" altLang="en-US" sz="1600" dirty="0">
                  <a:solidFill>
                    <a:schemeClr val="bg1">
                      <a:lumMod val="85000"/>
                    </a:schemeClr>
                  </a:solidFill>
                  <a:latin typeface="微軟正黑體" panose="020B0604030504040204" pitchFamily="34" charset="-120"/>
                  <a:ea typeface="微軟正黑體" panose="020B0604030504040204" pitchFamily="34" charset="-120"/>
                </a:rPr>
                <a:t>追求最高品質的法律服務</a:t>
              </a:r>
            </a:p>
          </p:txBody>
        </p:sp>
      </p:grpSp>
    </p:spTree>
    <p:extLst>
      <p:ext uri="{BB962C8B-B14F-4D97-AF65-F5344CB8AC3E}">
        <p14:creationId xmlns:p14="http://schemas.microsoft.com/office/powerpoint/2010/main" val="14312298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13012" y="1600201"/>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8233862" y="1600201"/>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FAE50CCC-20CB-4217-AA80-5C08DD2638F7}" type="datetime1">
              <a:rPr lang="zh-TW" altLang="en-US" smtClean="0"/>
              <a:t>2026/7/6</a:t>
            </a:fld>
            <a:endParaRPr lang="zh-TW" altLang="en-US"/>
          </a:p>
        </p:txBody>
      </p:sp>
      <p:sp>
        <p:nvSpPr>
          <p:cNvPr id="6" name="頁尾版面配置區 5"/>
          <p:cNvSpPr>
            <a:spLocks noGrp="1"/>
          </p:cNvSpPr>
          <p:nvPr>
            <p:ph type="ftr" sz="quarter" idx="11"/>
          </p:nvPr>
        </p:nvSpPr>
        <p:spPr>
          <a:xfrm>
            <a:off x="4166685" y="6356351"/>
            <a:ext cx="3861805"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2E6F56F6-8A33-4603-90C0-ABB6D2C1DF7D}" type="slidenum">
              <a:rPr lang="zh-TW" altLang="en-US" smtClean="0"/>
              <a:t>‹#›</a:t>
            </a:fld>
            <a:endParaRPr lang="zh-TW" altLang="en-US"/>
          </a:p>
        </p:txBody>
      </p:sp>
    </p:spTree>
    <p:extLst>
      <p:ext uri="{BB962C8B-B14F-4D97-AF65-F5344CB8AC3E}">
        <p14:creationId xmlns:p14="http://schemas.microsoft.com/office/powerpoint/2010/main" val="184834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759" y="274638"/>
            <a:ext cx="10975658"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94980"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94980"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670C9003-6BCA-4EAE-99F7-ACEFC533F0F8}" type="datetime1">
              <a:rPr lang="zh-TW" altLang="en-US" smtClean="0"/>
              <a:t>2026/7/6</a:t>
            </a:fld>
            <a:endParaRPr lang="zh-TW" altLang="en-US"/>
          </a:p>
        </p:txBody>
      </p:sp>
      <p:sp>
        <p:nvSpPr>
          <p:cNvPr id="8" name="頁尾版面配置區 7"/>
          <p:cNvSpPr>
            <a:spLocks noGrp="1"/>
          </p:cNvSpPr>
          <p:nvPr>
            <p:ph type="ftr" sz="quarter" idx="11"/>
          </p:nvPr>
        </p:nvSpPr>
        <p:spPr>
          <a:xfrm>
            <a:off x="4166685" y="6356351"/>
            <a:ext cx="3861805" cy="365125"/>
          </a:xfrm>
          <a:prstGeom prst="rect">
            <a:avLst/>
          </a:prstGeom>
        </p:spPr>
        <p:txBody>
          <a:bodyPr/>
          <a:lstStyle/>
          <a:p>
            <a:endParaRPr lang="zh-TW" altLang="en-US"/>
          </a:p>
        </p:txBody>
      </p:sp>
      <p:sp>
        <p:nvSpPr>
          <p:cNvPr id="9" name="投影片編號版面配置區 8"/>
          <p:cNvSpPr>
            <a:spLocks noGrp="1"/>
          </p:cNvSpPr>
          <p:nvPr>
            <p:ph type="sldNum" sz="quarter" idx="12"/>
          </p:nvPr>
        </p:nvSpPr>
        <p:spPr/>
        <p:txBody>
          <a:bodyPr/>
          <a:lstStyle/>
          <a:p>
            <a:fld id="{2E6F56F6-8A33-4603-90C0-ABB6D2C1DF7D}" type="slidenum">
              <a:rPr lang="zh-TW" altLang="en-US" smtClean="0"/>
              <a:t>‹#›</a:t>
            </a:fld>
            <a:endParaRPr lang="zh-TW" altLang="en-US"/>
          </a:p>
        </p:txBody>
      </p:sp>
    </p:spTree>
    <p:extLst>
      <p:ext uri="{BB962C8B-B14F-4D97-AF65-F5344CB8AC3E}">
        <p14:creationId xmlns:p14="http://schemas.microsoft.com/office/powerpoint/2010/main" val="4030421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888CD1DE-4012-4BD3-9B34-0317801C4F60}" type="datetime1">
              <a:rPr lang="zh-TW" altLang="en-US" smtClean="0"/>
              <a:t>2026/7/6</a:t>
            </a:fld>
            <a:endParaRPr lang="zh-TW" altLang="en-US"/>
          </a:p>
        </p:txBody>
      </p:sp>
      <p:sp>
        <p:nvSpPr>
          <p:cNvPr id="4" name="頁尾版面配置區 3"/>
          <p:cNvSpPr>
            <a:spLocks noGrp="1"/>
          </p:cNvSpPr>
          <p:nvPr>
            <p:ph type="ftr" sz="quarter" idx="11"/>
          </p:nvPr>
        </p:nvSpPr>
        <p:spPr>
          <a:xfrm>
            <a:off x="4166685" y="6356351"/>
            <a:ext cx="3861805" cy="365125"/>
          </a:xfrm>
          <a:prstGeom prst="rect">
            <a:avLst/>
          </a:prstGeom>
        </p:spPr>
        <p:txBody>
          <a:bodyPr/>
          <a:lstStyle/>
          <a:p>
            <a:endParaRPr lang="zh-TW" altLang="en-US"/>
          </a:p>
        </p:txBody>
      </p:sp>
      <p:sp>
        <p:nvSpPr>
          <p:cNvPr id="5" name="投影片編號版面配置區 4"/>
          <p:cNvSpPr>
            <a:spLocks noGrp="1"/>
          </p:cNvSpPr>
          <p:nvPr>
            <p:ph type="sldNum" sz="quarter" idx="12"/>
          </p:nvPr>
        </p:nvSpPr>
        <p:spPr/>
        <p:txBody>
          <a:bodyPr/>
          <a:lstStyle/>
          <a:p>
            <a:fld id="{2E6F56F6-8A33-4603-90C0-ABB6D2C1DF7D}" type="slidenum">
              <a:rPr lang="zh-TW" altLang="en-US" smtClean="0"/>
              <a:t>‹#›</a:t>
            </a:fld>
            <a:endParaRPr lang="zh-TW" altLang="en-US"/>
          </a:p>
        </p:txBody>
      </p:sp>
    </p:spTree>
    <p:extLst>
      <p:ext uri="{BB962C8B-B14F-4D97-AF65-F5344CB8AC3E}">
        <p14:creationId xmlns:p14="http://schemas.microsoft.com/office/powerpoint/2010/main" val="2021998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7DD53014-9E2F-49D3-AB06-F022DB54D43E}" type="datetime1">
              <a:rPr lang="zh-TW" altLang="en-US" smtClean="0"/>
              <a:t>2026/7/6</a:t>
            </a:fld>
            <a:endParaRPr lang="zh-TW" altLang="en-US"/>
          </a:p>
        </p:txBody>
      </p:sp>
      <p:sp>
        <p:nvSpPr>
          <p:cNvPr id="3" name="頁尾版面配置區 2"/>
          <p:cNvSpPr>
            <a:spLocks noGrp="1"/>
          </p:cNvSpPr>
          <p:nvPr>
            <p:ph type="ftr" sz="quarter" idx="11"/>
          </p:nvPr>
        </p:nvSpPr>
        <p:spPr>
          <a:xfrm>
            <a:off x="4166685" y="6356351"/>
            <a:ext cx="3861805" cy="365125"/>
          </a:xfrm>
          <a:prstGeom prst="rect">
            <a:avLst/>
          </a:prstGeom>
        </p:spPr>
        <p:txBody>
          <a:bodyPr/>
          <a:lstStyle/>
          <a:p>
            <a:endParaRPr lang="zh-TW" altLang="en-US" dirty="0"/>
          </a:p>
        </p:txBody>
      </p:sp>
      <p:sp>
        <p:nvSpPr>
          <p:cNvPr id="4" name="投影片編號版面配置區 3"/>
          <p:cNvSpPr>
            <a:spLocks noGrp="1"/>
          </p:cNvSpPr>
          <p:nvPr>
            <p:ph type="sldNum" sz="quarter" idx="12"/>
          </p:nvPr>
        </p:nvSpPr>
        <p:spPr/>
        <p:txBody>
          <a:bodyPr/>
          <a:lstStyle>
            <a:lvl1pPr algn="ctr">
              <a:defRPr/>
            </a:lvl1pPr>
          </a:lstStyle>
          <a:p>
            <a:fld id="{2E6F56F6-8A33-4603-90C0-ABB6D2C1DF7D}" type="slidenum">
              <a:rPr lang="zh-TW" altLang="en-US" smtClean="0"/>
              <a:pPr/>
              <a:t>‹#›</a:t>
            </a:fld>
            <a:endParaRPr lang="zh-TW" altLang="en-US" dirty="0"/>
          </a:p>
        </p:txBody>
      </p:sp>
      <p:sp>
        <p:nvSpPr>
          <p:cNvPr id="5" name="內容版面配置區 2"/>
          <p:cNvSpPr>
            <a:spLocks noGrp="1"/>
          </p:cNvSpPr>
          <p:nvPr>
            <p:ph idx="1"/>
          </p:nvPr>
        </p:nvSpPr>
        <p:spPr>
          <a:xfrm>
            <a:off x="264939" y="260648"/>
            <a:ext cx="11665296" cy="5976664"/>
          </a:xfrm>
        </p:spPr>
        <p:txBody>
          <a:bodyPr/>
          <a:lstStyle>
            <a:lvl1pPr marL="0" indent="0">
              <a:buNone/>
              <a:defRPr>
                <a:latin typeface="標楷體" panose="03000509000000000000" pitchFamily="65" charset="-120"/>
                <a:ea typeface="標楷體" panose="03000509000000000000" pitchFamily="65" charset="-120"/>
              </a:defRPr>
            </a:lvl1pPr>
            <a:lvl2pPr marL="457200" indent="0">
              <a:buNone/>
              <a:defRPr>
                <a:latin typeface="標楷體" panose="03000509000000000000" pitchFamily="65" charset="-120"/>
                <a:ea typeface="標楷體" panose="03000509000000000000" pitchFamily="65" charset="-120"/>
              </a:defRPr>
            </a:lvl2pPr>
            <a:lvl3pPr marL="914400" indent="0">
              <a:buNone/>
              <a:defRPr>
                <a:latin typeface="標楷體" panose="03000509000000000000" pitchFamily="65" charset="-120"/>
                <a:ea typeface="標楷體" panose="03000509000000000000" pitchFamily="65" charset="-120"/>
              </a:defRPr>
            </a:lvl3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Tree>
    <p:extLst>
      <p:ext uri="{BB962C8B-B14F-4D97-AF65-F5344CB8AC3E}">
        <p14:creationId xmlns:p14="http://schemas.microsoft.com/office/powerpoint/2010/main" val="4218510286"/>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759" y="273050"/>
            <a:ext cx="4012129"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4767974" y="273051"/>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09759" y="1435101"/>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AFA0EEED-4E8C-4A66-AA9D-3B49D3B08BEC}" type="datetime1">
              <a:rPr lang="zh-TW" altLang="en-US" smtClean="0"/>
              <a:t>2026/7/6</a:t>
            </a:fld>
            <a:endParaRPr lang="zh-TW" altLang="en-US"/>
          </a:p>
        </p:txBody>
      </p:sp>
      <p:sp>
        <p:nvSpPr>
          <p:cNvPr id="6" name="頁尾版面配置區 5"/>
          <p:cNvSpPr>
            <a:spLocks noGrp="1"/>
          </p:cNvSpPr>
          <p:nvPr>
            <p:ph type="ftr" sz="quarter" idx="11"/>
          </p:nvPr>
        </p:nvSpPr>
        <p:spPr>
          <a:xfrm>
            <a:off x="4166685" y="6356351"/>
            <a:ext cx="3861805"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2E6F56F6-8A33-4603-90C0-ABB6D2C1DF7D}" type="slidenum">
              <a:rPr lang="zh-TW" altLang="en-US" smtClean="0"/>
              <a:t>‹#›</a:t>
            </a:fld>
            <a:endParaRPr lang="zh-TW" altLang="en-US"/>
          </a:p>
        </p:txBody>
      </p:sp>
    </p:spTree>
    <p:extLst>
      <p:ext uri="{BB962C8B-B14F-4D97-AF65-F5344CB8AC3E}">
        <p14:creationId xmlns:p14="http://schemas.microsoft.com/office/powerpoint/2010/main" val="674733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90340" y="4800600"/>
            <a:ext cx="7317105"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2390340"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p>
        </p:txBody>
      </p:sp>
      <p:sp>
        <p:nvSpPr>
          <p:cNvPr id="4" name="文字版面配置區 3"/>
          <p:cNvSpPr>
            <a:spLocks noGrp="1"/>
          </p:cNvSpPr>
          <p:nvPr>
            <p:ph type="body" sz="half" idx="2"/>
          </p:nvPr>
        </p:nvSpPr>
        <p:spPr>
          <a:xfrm>
            <a:off x="2390340"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DC572545-2B63-4724-BCAC-EE7C4ABEE34B}" type="datetime1">
              <a:rPr lang="zh-TW" altLang="en-US" smtClean="0"/>
              <a:t>2026/7/6</a:t>
            </a:fld>
            <a:endParaRPr lang="zh-TW" altLang="en-US"/>
          </a:p>
        </p:txBody>
      </p:sp>
      <p:sp>
        <p:nvSpPr>
          <p:cNvPr id="6" name="頁尾版面配置區 5"/>
          <p:cNvSpPr>
            <a:spLocks noGrp="1"/>
          </p:cNvSpPr>
          <p:nvPr>
            <p:ph type="ftr" sz="quarter" idx="11"/>
          </p:nvPr>
        </p:nvSpPr>
        <p:spPr>
          <a:xfrm>
            <a:off x="4166685" y="6356351"/>
            <a:ext cx="3861805"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2E6F56F6-8A33-4603-90C0-ABB6D2C1DF7D}" type="slidenum">
              <a:rPr lang="zh-TW" altLang="en-US" smtClean="0"/>
              <a:t>‹#›</a:t>
            </a:fld>
            <a:endParaRPr lang="zh-TW" altLang="en-US"/>
          </a:p>
        </p:txBody>
      </p:sp>
    </p:spTree>
    <p:extLst>
      <p:ext uri="{BB962C8B-B14F-4D97-AF65-F5344CB8AC3E}">
        <p14:creationId xmlns:p14="http://schemas.microsoft.com/office/powerpoint/2010/main" val="2286561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609759" y="1600201"/>
            <a:ext cx="10975658" cy="4525963"/>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2"/>
          </p:nvPr>
        </p:nvSpPr>
        <p:spPr>
          <a:xfrm>
            <a:off x="609759" y="6356351"/>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3465A8-2DE8-4241-87FB-04EA79CDE219}" type="datetime1">
              <a:rPr lang="zh-TW" altLang="en-US" smtClean="0"/>
              <a:t>2026/7/6</a:t>
            </a:fld>
            <a:endParaRPr lang="zh-TW" altLang="en-US"/>
          </a:p>
        </p:txBody>
      </p:sp>
      <p:sp>
        <p:nvSpPr>
          <p:cNvPr id="6" name="投影片編號版面配置區 5"/>
          <p:cNvSpPr>
            <a:spLocks noGrp="1"/>
          </p:cNvSpPr>
          <p:nvPr>
            <p:ph type="sldNum" sz="quarter" idx="4"/>
          </p:nvPr>
        </p:nvSpPr>
        <p:spPr>
          <a:xfrm>
            <a:off x="4674817" y="6356351"/>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6F56F6-8A33-4603-90C0-ABB6D2C1DF7D}" type="slidenum">
              <a:rPr lang="zh-TW" altLang="en-US" smtClean="0"/>
              <a:t>‹#›</a:t>
            </a:fld>
            <a:endParaRPr lang="zh-TW" altLang="en-US"/>
          </a:p>
        </p:txBody>
      </p:sp>
      <p:grpSp>
        <p:nvGrpSpPr>
          <p:cNvPr id="7" name="群組 1"/>
          <p:cNvGrpSpPr>
            <a:grpSpLocks/>
          </p:cNvGrpSpPr>
          <p:nvPr/>
        </p:nvGrpSpPr>
        <p:grpSpPr bwMode="auto">
          <a:xfrm>
            <a:off x="9265939" y="6165304"/>
            <a:ext cx="2872249" cy="646331"/>
            <a:chOff x="-23915" y="-110816"/>
            <a:chExt cx="2871502" cy="647686"/>
          </a:xfrm>
        </p:grpSpPr>
        <p:pic>
          <p:nvPicPr>
            <p:cNvPr id="8" name="圖片 7"/>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3915" y="31758"/>
              <a:ext cx="419076" cy="372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字方塊 8"/>
            <p:cNvSpPr txBox="1">
              <a:spLocks noChangeArrowheads="1"/>
            </p:cNvSpPr>
            <p:nvPr userDrawn="1"/>
          </p:nvSpPr>
          <p:spPr bwMode="auto">
            <a:xfrm>
              <a:off x="355245" y="-110816"/>
              <a:ext cx="2492342" cy="64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New Roman" pitchFamily="18" charset="0"/>
                  <a:ea typeface="新細明體" pitchFamily="18" charset="-120"/>
                </a:defRPr>
              </a:lvl1pPr>
              <a:lvl2pPr marL="742950" indent="-285750" eaLnBrk="0" hangingPunct="0">
                <a:defRPr kumimoji="1" sz="2400">
                  <a:solidFill>
                    <a:schemeClr val="tx1"/>
                  </a:solidFill>
                  <a:latin typeface="Times New Roman" pitchFamily="18" charset="0"/>
                  <a:ea typeface="新細明體" pitchFamily="18" charset="-120"/>
                </a:defRPr>
              </a:lvl2pPr>
              <a:lvl3pPr marL="1143000" indent="-228600" eaLnBrk="0" hangingPunct="0">
                <a:defRPr kumimoji="1" sz="2400">
                  <a:solidFill>
                    <a:schemeClr val="tx1"/>
                  </a:solidFill>
                  <a:latin typeface="Times New Roman" pitchFamily="18" charset="0"/>
                  <a:ea typeface="新細明體" pitchFamily="18" charset="-120"/>
                </a:defRPr>
              </a:lvl3pPr>
              <a:lvl4pPr marL="1600200" indent="-228600" eaLnBrk="0" hangingPunct="0">
                <a:defRPr kumimoji="1" sz="2400">
                  <a:solidFill>
                    <a:schemeClr val="tx1"/>
                  </a:solidFill>
                  <a:latin typeface="Times New Roman" pitchFamily="18" charset="0"/>
                  <a:ea typeface="新細明體" pitchFamily="18" charset="-120"/>
                </a:defRPr>
              </a:lvl4pPr>
              <a:lvl5pPr marL="2057400" indent="-228600" eaLnBrk="0" hangingPunct="0">
                <a:defRPr kumimoji="1" sz="2400">
                  <a:solidFill>
                    <a:schemeClr val="tx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9pPr>
            </a:lstStyle>
            <a:p>
              <a:pPr eaLnBrk="1" hangingPunct="1">
                <a:lnSpc>
                  <a:spcPct val="100000"/>
                </a:lnSpc>
                <a:defRPr/>
              </a:pPr>
              <a:r>
                <a:rPr lang="zh-TW" altLang="en-US" sz="2000" dirty="0">
                  <a:latin typeface="標楷體" panose="03000509000000000000" pitchFamily="65" charset="-120"/>
                  <a:ea typeface="標楷體" panose="03000509000000000000" pitchFamily="65" charset="-120"/>
                </a:rPr>
                <a:t>永然聯合法律事務所</a:t>
              </a:r>
              <a:endParaRPr lang="en-US" altLang="zh-TW" sz="2000" dirty="0">
                <a:latin typeface="標楷體" panose="03000509000000000000" pitchFamily="65" charset="-120"/>
                <a:ea typeface="標楷體" panose="03000509000000000000" pitchFamily="65" charset="-120"/>
              </a:endParaRPr>
            </a:p>
            <a:p>
              <a:pPr eaLnBrk="1" hangingPunct="1">
                <a:lnSpc>
                  <a:spcPct val="100000"/>
                </a:lnSpc>
                <a:defRPr/>
              </a:pPr>
              <a:r>
                <a:rPr lang="zh-TW" altLang="en-US" sz="1600" dirty="0">
                  <a:solidFill>
                    <a:srgbClr val="1F587F"/>
                  </a:solidFill>
                  <a:latin typeface="微軟正黑體" panose="020B0604030504040204" pitchFamily="34" charset="-120"/>
                  <a:ea typeface="微軟正黑體" panose="020B0604030504040204" pitchFamily="34" charset="-120"/>
                </a:rPr>
                <a:t>追求最高品質的法律服務</a:t>
              </a:r>
            </a:p>
          </p:txBody>
        </p:sp>
      </p:grpSp>
    </p:spTree>
    <p:extLst>
      <p:ext uri="{BB962C8B-B14F-4D97-AF65-F5344CB8AC3E}">
        <p14:creationId xmlns:p14="http://schemas.microsoft.com/office/powerpoint/2010/main" val="31590618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microsoft.com/office/2007/relationships/hdphoto" Target="../media/hdphoto5.wdp"/></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g"/></Relationships>
</file>

<file path=ppt/slides/_rels/slide8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8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408955" y="1340768"/>
            <a:ext cx="11377264" cy="2138361"/>
          </a:xfrm>
        </p:spPr>
        <p:txBody>
          <a:bodyPr>
            <a:normAutofit/>
          </a:bodyPr>
          <a:lstStyle/>
          <a:p>
            <a:r>
              <a:rPr lang="en-US" altLang="zh-TW" sz="3600" kern="100" dirty="0">
                <a:latin typeface="Calibri" panose="020F0502020204030204" pitchFamily="34" charset="0"/>
                <a:cs typeface="Times New Roman" panose="02020603050405020304" pitchFamily="18" charset="0"/>
              </a:rPr>
              <a:t>《</a:t>
            </a:r>
            <a:r>
              <a:rPr lang="zh-TW" altLang="en-US" sz="3600" kern="100" dirty="0">
                <a:latin typeface="Calibri" panose="020F0502020204030204" pitchFamily="34" charset="0"/>
                <a:cs typeface="Times New Roman" panose="02020603050405020304" pitchFamily="18" charset="0"/>
              </a:rPr>
              <a:t>親密搶奪－從法律談親人之人心變質的預防之道</a:t>
            </a:r>
            <a:r>
              <a:rPr lang="en-US" altLang="zh-TW" sz="3600" kern="100" dirty="0">
                <a:latin typeface="Calibri" panose="020F0502020204030204" pitchFamily="34" charset="0"/>
                <a:cs typeface="Times New Roman" panose="02020603050405020304" pitchFamily="18" charset="0"/>
              </a:rPr>
              <a:t>》</a:t>
            </a:r>
            <a:endParaRPr lang="zh-TW" altLang="en-US" sz="3600" kern="100" dirty="0">
              <a:latin typeface="Calibri" panose="020F0502020204030204" pitchFamily="34" charset="0"/>
              <a:cs typeface="Times New Roman" panose="02020603050405020304" pitchFamily="18" charset="0"/>
            </a:endParaRPr>
          </a:p>
        </p:txBody>
      </p:sp>
      <p:sp>
        <p:nvSpPr>
          <p:cNvPr id="3" name="副標題 2"/>
          <p:cNvSpPr>
            <a:spLocks noGrp="1"/>
          </p:cNvSpPr>
          <p:nvPr>
            <p:ph type="subTitle" idx="1"/>
          </p:nvPr>
        </p:nvSpPr>
        <p:spPr>
          <a:xfrm>
            <a:off x="1803192" y="3501008"/>
            <a:ext cx="8588791" cy="2592288"/>
          </a:xfrm>
        </p:spPr>
        <p:txBody>
          <a:bodyPr>
            <a:normAutofit fontScale="70000" lnSpcReduction="20000"/>
          </a:bodyPr>
          <a:lstStyle/>
          <a:p>
            <a:r>
              <a:rPr lang="zh-TW" altLang="en-US" sz="3200" dirty="0"/>
              <a:t>永然聯合法律事務所所長</a:t>
            </a:r>
            <a:endParaRPr lang="en-US" altLang="zh-TW" sz="3200" dirty="0"/>
          </a:p>
          <a:p>
            <a:r>
              <a:rPr lang="zh-TW" altLang="en-US" dirty="0"/>
              <a:t>永然家族傳承法律事務中心創辦人</a:t>
            </a:r>
            <a:endParaRPr lang="en-US" altLang="zh-TW" dirty="0"/>
          </a:p>
          <a:p>
            <a:r>
              <a:rPr lang="zh-TW" altLang="en-US" dirty="0"/>
              <a:t>永然地政士聯合事務所創辦人</a:t>
            </a:r>
            <a:endParaRPr lang="en-US" altLang="zh-TW" dirty="0"/>
          </a:p>
          <a:p>
            <a:r>
              <a:rPr lang="zh-TW" altLang="en-US" dirty="0"/>
              <a:t>台大校友總會常務監事</a:t>
            </a:r>
            <a:endParaRPr lang="en-US" altLang="zh-TW" dirty="0"/>
          </a:p>
          <a:p>
            <a:r>
              <a:rPr lang="zh-TW" altLang="zh-TW" dirty="0"/>
              <a:t>永然法律基金會董事長</a:t>
            </a:r>
            <a:endParaRPr lang="en-US" altLang="zh-TW" dirty="0"/>
          </a:p>
          <a:p>
            <a:endParaRPr lang="en-US" altLang="zh-TW" sz="3200" dirty="0"/>
          </a:p>
          <a:p>
            <a:r>
              <a:rPr lang="zh-TW" altLang="en-US" dirty="0"/>
              <a:t>李永然律師</a:t>
            </a:r>
            <a:endParaRPr lang="en-US" altLang="zh-TW" dirty="0"/>
          </a:p>
        </p:txBody>
      </p:sp>
      <p:sp>
        <p:nvSpPr>
          <p:cNvPr id="4" name="投影片編號版面配置區 3"/>
          <p:cNvSpPr>
            <a:spLocks noGrp="1"/>
          </p:cNvSpPr>
          <p:nvPr>
            <p:ph type="sldNum" sz="quarter" idx="12"/>
          </p:nvPr>
        </p:nvSpPr>
        <p:spPr/>
        <p:txBody>
          <a:bodyPr/>
          <a:lstStyle/>
          <a:p>
            <a:fld id="{2E6F56F6-8A33-4603-90C0-ABB6D2C1DF7D}" type="slidenum">
              <a:rPr lang="zh-TW" altLang="en-US" smtClean="0"/>
              <a:t>1</a:t>
            </a:fld>
            <a:endParaRPr lang="zh-TW" altLang="en-US" dirty="0"/>
          </a:p>
        </p:txBody>
      </p:sp>
    </p:spTree>
    <p:extLst>
      <p:ext uri="{BB962C8B-B14F-4D97-AF65-F5344CB8AC3E}">
        <p14:creationId xmlns:p14="http://schemas.microsoft.com/office/powerpoint/2010/main" val="32968832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 8">
            <a:extLst>
              <a:ext uri="{FF2B5EF4-FFF2-40B4-BE49-F238E27FC236}">
                <a16:creationId xmlns:a16="http://schemas.microsoft.com/office/drawing/2014/main" id="{D9B8F6FA-8B08-5BED-EE34-FF596FB1F806}"/>
              </a:ext>
            </a:extLst>
          </p:cNvPr>
          <p:cNvSpPr/>
          <p:nvPr/>
        </p:nvSpPr>
        <p:spPr>
          <a:xfrm>
            <a:off x="336947" y="692696"/>
            <a:ext cx="5472608" cy="496855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0" name="矩形: 圓角 9">
            <a:extLst>
              <a:ext uri="{FF2B5EF4-FFF2-40B4-BE49-F238E27FC236}">
                <a16:creationId xmlns:a16="http://schemas.microsoft.com/office/drawing/2014/main" id="{A5C5AE51-3844-9A8F-8541-7F368F18DCFD}"/>
              </a:ext>
            </a:extLst>
          </p:cNvPr>
          <p:cNvSpPr/>
          <p:nvPr/>
        </p:nvSpPr>
        <p:spPr>
          <a:xfrm>
            <a:off x="6385621" y="692696"/>
            <a:ext cx="5400598" cy="496855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zh-TW" altLang="en-US"/>
          </a:p>
        </p:txBody>
      </p:sp>
      <p:sp>
        <p:nvSpPr>
          <p:cNvPr id="4" name="投影片編號版面配置區 3">
            <a:extLst>
              <a:ext uri="{FF2B5EF4-FFF2-40B4-BE49-F238E27FC236}">
                <a16:creationId xmlns:a16="http://schemas.microsoft.com/office/drawing/2014/main" id="{CF692AE8-6423-40FE-08E8-9BC52A6E67D3}"/>
              </a:ext>
            </a:extLst>
          </p:cNvPr>
          <p:cNvSpPr>
            <a:spLocks noGrp="1"/>
          </p:cNvSpPr>
          <p:nvPr>
            <p:ph type="sldNum" sz="quarter" idx="12"/>
          </p:nvPr>
        </p:nvSpPr>
        <p:spPr/>
        <p:txBody>
          <a:bodyPr/>
          <a:lstStyle/>
          <a:p>
            <a:fld id="{2E6F56F6-8A33-4603-90C0-ABB6D2C1DF7D}" type="slidenum">
              <a:rPr lang="zh-TW" altLang="en-US" smtClean="0"/>
              <a:pPr/>
              <a:t>10</a:t>
            </a:fld>
            <a:endParaRPr lang="zh-TW" altLang="en-US" dirty="0"/>
          </a:p>
        </p:txBody>
      </p:sp>
      <p:sp>
        <p:nvSpPr>
          <p:cNvPr id="6" name="文字方塊 5">
            <a:extLst>
              <a:ext uri="{FF2B5EF4-FFF2-40B4-BE49-F238E27FC236}">
                <a16:creationId xmlns:a16="http://schemas.microsoft.com/office/drawing/2014/main" id="{FDFA4661-BF43-3145-5456-E5802728C55E}"/>
              </a:ext>
            </a:extLst>
          </p:cNvPr>
          <p:cNvSpPr txBox="1"/>
          <p:nvPr/>
        </p:nvSpPr>
        <p:spPr>
          <a:xfrm>
            <a:off x="6601643" y="1044019"/>
            <a:ext cx="5040560" cy="4057329"/>
          </a:xfrm>
          <a:prstGeom prst="rect">
            <a:avLst/>
          </a:prstGeom>
          <a:noFill/>
        </p:spPr>
        <p:txBody>
          <a:bodyPr wrap="square">
            <a:spAutoFit/>
          </a:bodyPr>
          <a:lstStyle/>
          <a:p>
            <a:pPr algn="just"/>
            <a:r>
              <a:rPr lang="zh-TW" altLang="en-US" sz="2800" b="1" i="0" dirty="0">
                <a:solidFill>
                  <a:schemeClr val="accent6">
                    <a:lumMod val="75000"/>
                  </a:schemeClr>
                </a:solidFill>
                <a:effectLst/>
                <a:latin typeface="標楷體" panose="03000509000000000000" pitchFamily="65" charset="-120"/>
                <a:ea typeface="標楷體" panose="03000509000000000000" pitchFamily="65" charset="-120"/>
              </a:rPr>
              <a:t>最高法院</a:t>
            </a:r>
            <a:r>
              <a:rPr lang="en-US" altLang="zh-TW" sz="2800" b="1" i="0" dirty="0">
                <a:solidFill>
                  <a:schemeClr val="accent6">
                    <a:lumMod val="75000"/>
                  </a:schemeClr>
                </a:solidFill>
                <a:effectLst/>
                <a:latin typeface="標楷體" panose="03000509000000000000" pitchFamily="65" charset="-120"/>
                <a:ea typeface="標楷體" panose="03000509000000000000" pitchFamily="65" charset="-120"/>
              </a:rPr>
              <a:t>87</a:t>
            </a:r>
            <a:r>
              <a:rPr lang="zh-TW" altLang="en-US" sz="2800" b="1" i="0" dirty="0">
                <a:solidFill>
                  <a:schemeClr val="accent6">
                    <a:lumMod val="75000"/>
                  </a:schemeClr>
                </a:solidFill>
                <a:effectLst/>
                <a:latin typeface="標楷體" panose="03000509000000000000" pitchFamily="65" charset="-120"/>
                <a:ea typeface="標楷體" panose="03000509000000000000" pitchFamily="65" charset="-120"/>
              </a:rPr>
              <a:t>年度台上字第</a:t>
            </a:r>
            <a:r>
              <a:rPr lang="en-US" altLang="zh-TW" sz="2800" b="1" i="0" dirty="0">
                <a:solidFill>
                  <a:schemeClr val="accent6">
                    <a:lumMod val="75000"/>
                  </a:schemeClr>
                </a:solidFill>
                <a:effectLst/>
                <a:latin typeface="標楷體" panose="03000509000000000000" pitchFamily="65" charset="-120"/>
                <a:ea typeface="標楷體" panose="03000509000000000000" pitchFamily="65" charset="-120"/>
              </a:rPr>
              <a:t>1556 </a:t>
            </a:r>
            <a:r>
              <a:rPr lang="zh-TW" altLang="en-US" sz="2800" b="1" i="0" dirty="0">
                <a:solidFill>
                  <a:schemeClr val="accent6">
                    <a:lumMod val="75000"/>
                  </a:schemeClr>
                </a:solidFill>
                <a:effectLst/>
                <a:latin typeface="標楷體" panose="03000509000000000000" pitchFamily="65" charset="-120"/>
                <a:ea typeface="標楷體" panose="03000509000000000000" pitchFamily="65" charset="-120"/>
              </a:rPr>
              <a:t>號民事判決：</a:t>
            </a:r>
            <a:endParaRPr lang="en-US" altLang="zh-TW" sz="2800" b="1" i="0" dirty="0">
              <a:solidFill>
                <a:schemeClr val="accent6">
                  <a:lumMod val="75000"/>
                </a:schemeClr>
              </a:solidFill>
              <a:effectLst/>
              <a:latin typeface="標楷體" panose="03000509000000000000" pitchFamily="65" charset="-120"/>
              <a:ea typeface="標楷體" panose="03000509000000000000" pitchFamily="65" charset="-120"/>
            </a:endParaRPr>
          </a:p>
          <a:p>
            <a:pPr algn="just" hangingPunct="0">
              <a:lnSpc>
                <a:spcPts val="3500"/>
              </a:lnSpc>
            </a:pPr>
            <a:r>
              <a:rPr lang="zh-TW" altLang="en-US" sz="2400" b="0" i="0" dirty="0">
                <a:solidFill>
                  <a:srgbClr val="000000"/>
                </a:solidFill>
                <a:effectLst/>
                <a:latin typeface="標楷體" panose="03000509000000000000" pitchFamily="65" charset="-120"/>
                <a:ea typeface="標楷體" panose="03000509000000000000" pitchFamily="65" charset="-120"/>
              </a:rPr>
              <a:t>代位繼承係以自已固有之繼承權直接繼承祖之遺產，並非繼承父或母之權利，孫對於祖之遺產，有無代位繼承之資格，自應以祖之繼承開始為標準而決定之，</a:t>
            </a:r>
            <a:r>
              <a:rPr lang="zh-TW" altLang="en-US" sz="2400" b="1" i="0" dirty="0">
                <a:solidFill>
                  <a:srgbClr val="0000FF"/>
                </a:solidFill>
                <a:effectLst/>
                <a:latin typeface="標楷體" panose="03000509000000000000" pitchFamily="65" charset="-120"/>
                <a:ea typeface="標楷體" panose="03000509000000000000" pitchFamily="65" charset="-120"/>
              </a:rPr>
              <a:t>故對父或母之遺產拋棄繼承，不能即謂對祖之遺產拋棄代位繼承</a:t>
            </a:r>
            <a:r>
              <a:rPr lang="zh-TW" altLang="en-US" sz="2400" b="0" i="0" dirty="0">
                <a:solidFill>
                  <a:srgbClr val="000000"/>
                </a:solidFill>
                <a:effectLst/>
                <a:latin typeface="標楷體" panose="03000509000000000000" pitchFamily="65" charset="-120"/>
                <a:ea typeface="標楷體" panose="03000509000000000000" pitchFamily="65" charset="-120"/>
              </a:rPr>
              <a:t>。</a:t>
            </a:r>
            <a:endParaRPr lang="zh-TW" altLang="en-US" sz="2400" dirty="0">
              <a:latin typeface="標楷體" panose="03000509000000000000" pitchFamily="65" charset="-120"/>
              <a:ea typeface="標楷體" panose="03000509000000000000" pitchFamily="65" charset="-120"/>
            </a:endParaRPr>
          </a:p>
        </p:txBody>
      </p:sp>
      <p:sp>
        <p:nvSpPr>
          <p:cNvPr id="8" name="文字方塊 7">
            <a:extLst>
              <a:ext uri="{FF2B5EF4-FFF2-40B4-BE49-F238E27FC236}">
                <a16:creationId xmlns:a16="http://schemas.microsoft.com/office/drawing/2014/main" id="{70CE65DD-E117-E6A5-C5A6-326275F5D533}"/>
              </a:ext>
            </a:extLst>
          </p:cNvPr>
          <p:cNvSpPr txBox="1"/>
          <p:nvPr/>
        </p:nvSpPr>
        <p:spPr>
          <a:xfrm>
            <a:off x="552971" y="1044019"/>
            <a:ext cx="5040560" cy="4075283"/>
          </a:xfrm>
          <a:prstGeom prst="rect">
            <a:avLst/>
          </a:prstGeom>
          <a:noFill/>
        </p:spPr>
        <p:txBody>
          <a:bodyPr wrap="square">
            <a:spAutoFit/>
          </a:bodyPr>
          <a:lstStyle/>
          <a:p>
            <a:r>
              <a:rPr lang="zh-TW" altLang="en-US" sz="2800" b="1" dirty="0">
                <a:solidFill>
                  <a:srgbClr val="C00000"/>
                </a:solidFill>
                <a:latin typeface="標楷體" panose="03000509000000000000" pitchFamily="65" charset="-120"/>
                <a:ea typeface="標楷體" panose="03000509000000000000" pitchFamily="65" charset="-120"/>
                <a:cs typeface="Instrument Sans Medium" pitchFamily="34" charset="-120"/>
              </a:rPr>
              <a:t>代位繼承</a:t>
            </a:r>
            <a:endParaRPr lang="en-US" altLang="zh-TW" sz="2800" b="1" dirty="0">
              <a:solidFill>
                <a:srgbClr val="C00000"/>
              </a:solidFill>
              <a:latin typeface="標楷體" panose="03000509000000000000" pitchFamily="65" charset="-120"/>
              <a:ea typeface="標楷體" panose="03000509000000000000" pitchFamily="65" charset="-120"/>
              <a:cs typeface="Instrument Sans Medium" pitchFamily="34" charset="-120"/>
            </a:endParaRPr>
          </a:p>
          <a:p>
            <a:pPr algn="just">
              <a:lnSpc>
                <a:spcPts val="3500"/>
              </a:lnSpc>
            </a:pPr>
            <a:r>
              <a:rPr lang="en-US" altLang="zh-TW" sz="2400" dirty="0">
                <a:latin typeface="標楷體" panose="03000509000000000000" pitchFamily="65" charset="-120"/>
                <a:ea typeface="標楷體" panose="03000509000000000000" pitchFamily="65" charset="-120"/>
                <a:cs typeface="Instrument Sans Medium" pitchFamily="34" charset="-120"/>
              </a:rPr>
              <a:t>《</a:t>
            </a:r>
            <a:r>
              <a:rPr lang="zh-TW" altLang="en-US" sz="2400" dirty="0">
                <a:latin typeface="標楷體" panose="03000509000000000000" pitchFamily="65" charset="-120"/>
                <a:ea typeface="標楷體" panose="03000509000000000000" pitchFamily="65" charset="-120"/>
                <a:cs typeface="Instrument Sans Medium" pitchFamily="34" charset="-120"/>
              </a:rPr>
              <a:t>民法</a:t>
            </a:r>
            <a:r>
              <a:rPr lang="en-US" altLang="zh-TW" sz="2400" dirty="0">
                <a:latin typeface="標楷體" panose="03000509000000000000" pitchFamily="65" charset="-120"/>
                <a:ea typeface="標楷體" panose="03000509000000000000" pitchFamily="65" charset="-120"/>
                <a:cs typeface="Instrument Sans Medium" pitchFamily="34" charset="-120"/>
              </a:rPr>
              <a:t>》</a:t>
            </a:r>
            <a:r>
              <a:rPr lang="zh-TW" altLang="en-US" sz="2400" dirty="0">
                <a:latin typeface="標楷體" panose="03000509000000000000" pitchFamily="65" charset="-120"/>
                <a:ea typeface="標楷體" panose="03000509000000000000" pitchFamily="65" charset="-120"/>
                <a:cs typeface="Instrument Sans Medium" pitchFamily="34" charset="-120"/>
              </a:rPr>
              <a:t>第</a:t>
            </a:r>
            <a:r>
              <a:rPr lang="en-US" altLang="zh-TW" sz="2400" dirty="0">
                <a:latin typeface="標楷體" panose="03000509000000000000" pitchFamily="65" charset="-120"/>
                <a:ea typeface="標楷體" panose="03000509000000000000" pitchFamily="65" charset="-120"/>
                <a:cs typeface="Instrument Sans Medium" pitchFamily="34" charset="-120"/>
              </a:rPr>
              <a:t>1140</a:t>
            </a:r>
            <a:r>
              <a:rPr lang="zh-TW" altLang="en-US" sz="2400" dirty="0">
                <a:latin typeface="標楷體" panose="03000509000000000000" pitchFamily="65" charset="-120"/>
                <a:ea typeface="標楷體" panose="03000509000000000000" pitchFamily="65" charset="-120"/>
                <a:cs typeface="Instrument Sans Medium" pitchFamily="34" charset="-120"/>
              </a:rPr>
              <a:t>條規定：「</a:t>
            </a:r>
            <a:r>
              <a:rPr lang="zh-TW" altLang="en-US" sz="2400" dirty="0">
                <a:latin typeface="標楷體" panose="03000509000000000000" pitchFamily="65" charset="-120"/>
                <a:ea typeface="標楷體" panose="03000509000000000000" pitchFamily="65" charset="-120"/>
              </a:rPr>
              <a:t>第一千一百三十八條所定第一順序之繼承人，有於繼承開始前死亡或喪失繼承權者，由其直系血親卑親屬代位繼承其應繼分。」此為代位繼承之規定。通說認為代為權為代位繼承人之「</a:t>
            </a:r>
            <a:r>
              <a:rPr lang="zh-TW" altLang="en-US" sz="2400" b="1" dirty="0">
                <a:solidFill>
                  <a:srgbClr val="0000FF"/>
                </a:solidFill>
                <a:latin typeface="標楷體" panose="03000509000000000000" pitchFamily="65" charset="-120"/>
                <a:ea typeface="標楷體" panose="03000509000000000000" pitchFamily="65" charset="-120"/>
              </a:rPr>
              <a:t>固有權利</a:t>
            </a:r>
            <a:r>
              <a:rPr lang="zh-TW" altLang="en-US" sz="2400" dirty="0">
                <a:latin typeface="標楷體" panose="03000509000000000000" pitchFamily="65" charset="-120"/>
                <a:ea typeface="標楷體" panose="03000509000000000000" pitchFamily="65" charset="-120"/>
              </a:rPr>
              <a:t>」，並非繼承被代位人之權利。</a:t>
            </a:r>
          </a:p>
        </p:txBody>
      </p:sp>
    </p:spTree>
    <p:extLst>
      <p:ext uri="{BB962C8B-B14F-4D97-AF65-F5344CB8AC3E}">
        <p14:creationId xmlns:p14="http://schemas.microsoft.com/office/powerpoint/2010/main" val="4121060144"/>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624A7-96A6-E971-489F-2769ADBE3D5B}"/>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3807BFF1-9FB6-534C-8129-48C9EC39FF3E}"/>
              </a:ext>
            </a:extLst>
          </p:cNvPr>
          <p:cNvSpPr>
            <a:spLocks noGrp="1"/>
          </p:cNvSpPr>
          <p:nvPr>
            <p:ph type="title"/>
          </p:nvPr>
        </p:nvSpPr>
        <p:spPr/>
        <p:txBody>
          <a:bodyPr/>
          <a:lstStyle/>
          <a:p>
            <a:r>
              <a:rPr lang="zh-TW" altLang="en-US" dirty="0"/>
              <a:t>二、法定繼承人之應繼分</a:t>
            </a:r>
          </a:p>
        </p:txBody>
      </p:sp>
      <p:sp>
        <p:nvSpPr>
          <p:cNvPr id="4" name="投影片編號版面配置區 3">
            <a:extLst>
              <a:ext uri="{FF2B5EF4-FFF2-40B4-BE49-F238E27FC236}">
                <a16:creationId xmlns:a16="http://schemas.microsoft.com/office/drawing/2014/main" id="{BBE60992-F0A6-4E5B-FCE6-4A96A79DF984}"/>
              </a:ext>
            </a:extLst>
          </p:cNvPr>
          <p:cNvSpPr>
            <a:spLocks noGrp="1"/>
          </p:cNvSpPr>
          <p:nvPr>
            <p:ph type="sldNum" sz="quarter" idx="4294967295"/>
          </p:nvPr>
        </p:nvSpPr>
        <p:spPr>
          <a:xfrm>
            <a:off x="4167903" y="6381328"/>
            <a:ext cx="3860800" cy="365125"/>
          </a:xfrm>
        </p:spPr>
        <p:txBody>
          <a:bodyPr/>
          <a:lstStyle/>
          <a:p>
            <a:pPr algn="ctr">
              <a:defRPr/>
            </a:pPr>
            <a:fld id="{4B140375-4B74-4B69-865E-A3C1E700F007}" type="slidenum">
              <a:rPr lang="en-US" altLang="zh-TW" smtClean="0">
                <a:latin typeface="標楷體" panose="03000509000000000000" pitchFamily="65" charset="-120"/>
                <a:ea typeface="標楷體" panose="03000509000000000000" pitchFamily="65" charset="-120"/>
              </a:rPr>
              <a:pPr algn="ctr">
                <a:defRPr/>
              </a:pPr>
              <a:t>11</a:t>
            </a:fld>
            <a:endParaRPr lang="en-US" altLang="zh-TW" dirty="0">
              <a:latin typeface="標楷體" panose="03000509000000000000" pitchFamily="65" charset="-120"/>
              <a:ea typeface="標楷體" panose="03000509000000000000" pitchFamily="65" charset="-120"/>
            </a:endParaRPr>
          </a:p>
        </p:txBody>
      </p:sp>
      <p:sp>
        <p:nvSpPr>
          <p:cNvPr id="7" name="Text 1">
            <a:extLst>
              <a:ext uri="{FF2B5EF4-FFF2-40B4-BE49-F238E27FC236}">
                <a16:creationId xmlns:a16="http://schemas.microsoft.com/office/drawing/2014/main" id="{E5D22D08-9393-6B6C-C9AE-0A6A00EC89A2}"/>
              </a:ext>
            </a:extLst>
          </p:cNvPr>
          <p:cNvSpPr/>
          <p:nvPr/>
        </p:nvSpPr>
        <p:spPr>
          <a:xfrm>
            <a:off x="841003" y="1124744"/>
            <a:ext cx="10415983" cy="1259135"/>
          </a:xfrm>
          <a:prstGeom prst="rect">
            <a:avLst/>
          </a:prstGeom>
          <a:noFill/>
          <a:ln/>
        </p:spPr>
        <p:txBody>
          <a:bodyPr wrap="square" lIns="0" tIns="0" rIns="0" bIns="0" rtlCol="0" anchor="t"/>
          <a:lstStyle/>
          <a:p>
            <a:pPr marL="0" indent="0" algn="just">
              <a:buNone/>
            </a:pPr>
            <a:r>
              <a:rPr lang="en-US" sz="3000" dirty="0">
                <a:solidFill>
                  <a:srgbClr val="000000"/>
                </a:solidFill>
                <a:latin typeface="標楷體" panose="03000509000000000000" pitchFamily="65" charset="-120"/>
                <a:ea typeface="標楷體" panose="03000509000000000000" pitchFamily="65" charset="-120"/>
                <a:cs typeface="Noto Sans TC" pitchFamily="34" charset="-120"/>
              </a:rPr>
              <a:t>「應繼分」指法定繼承人共同繼承時，各繼承人對共同繼承財產上一切權利義務所得繼承之</a:t>
            </a:r>
            <a:r>
              <a:rPr lang="en-US" sz="3000" b="1" dirty="0">
                <a:solidFill>
                  <a:srgbClr val="FF0000"/>
                </a:solidFill>
                <a:latin typeface="標楷體" panose="03000509000000000000" pitchFamily="65" charset="-120"/>
                <a:ea typeface="標楷體" panose="03000509000000000000" pitchFamily="65" charset="-120"/>
                <a:cs typeface="Noto Sans TC" pitchFamily="34" charset="-120"/>
              </a:rPr>
              <a:t>比率</a:t>
            </a:r>
            <a:r>
              <a:rPr lang="en-US" sz="3000" dirty="0">
                <a:solidFill>
                  <a:srgbClr val="000000"/>
                </a:solidFill>
                <a:latin typeface="標楷體" panose="03000509000000000000" pitchFamily="65" charset="-120"/>
                <a:ea typeface="標楷體" panose="03000509000000000000" pitchFamily="65" charset="-120"/>
                <a:cs typeface="Noto Sans TC" pitchFamily="34" charset="-120"/>
              </a:rPr>
              <a:t>。</a:t>
            </a:r>
            <a:endParaRPr lang="en-US" sz="3000" dirty="0">
              <a:latin typeface="標楷體" panose="03000509000000000000" pitchFamily="65" charset="-120"/>
              <a:ea typeface="標楷體" panose="03000509000000000000" pitchFamily="65" charset="-120"/>
            </a:endParaRPr>
          </a:p>
        </p:txBody>
      </p:sp>
      <p:sp>
        <p:nvSpPr>
          <p:cNvPr id="17" name="Shape 2">
            <a:extLst>
              <a:ext uri="{FF2B5EF4-FFF2-40B4-BE49-F238E27FC236}">
                <a16:creationId xmlns:a16="http://schemas.microsoft.com/office/drawing/2014/main" id="{6F7051E5-A89C-776A-4D19-507005C39FE3}"/>
              </a:ext>
            </a:extLst>
          </p:cNvPr>
          <p:cNvSpPr/>
          <p:nvPr/>
        </p:nvSpPr>
        <p:spPr>
          <a:xfrm>
            <a:off x="841003" y="2335435"/>
            <a:ext cx="5231407" cy="1223293"/>
          </a:xfrm>
          <a:prstGeom prst="roundRect">
            <a:avLst>
              <a:gd name="adj" fmla="val 5504"/>
            </a:avLst>
          </a:prstGeom>
          <a:solidFill>
            <a:srgbClr val="FFFFFF"/>
          </a:solidFill>
          <a:ln w="19050">
            <a:solidFill>
              <a:schemeClr val="accent2">
                <a:lumMod val="40000"/>
                <a:lumOff val="60000"/>
              </a:schemeClr>
            </a:solidFill>
            <a:prstDash val="solid"/>
          </a:ln>
        </p:spPr>
      </p:sp>
      <p:sp>
        <p:nvSpPr>
          <p:cNvPr id="18" name="Shape 3">
            <a:extLst>
              <a:ext uri="{FF2B5EF4-FFF2-40B4-BE49-F238E27FC236}">
                <a16:creationId xmlns:a16="http://schemas.microsoft.com/office/drawing/2014/main" id="{DDBCB5C0-45D7-4C16-13EE-EBBA30D0E828}"/>
              </a:ext>
            </a:extLst>
          </p:cNvPr>
          <p:cNvSpPr/>
          <p:nvPr/>
        </p:nvSpPr>
        <p:spPr>
          <a:xfrm>
            <a:off x="841003" y="2334592"/>
            <a:ext cx="567035" cy="1223293"/>
          </a:xfrm>
          <a:prstGeom prst="roundRect">
            <a:avLst>
              <a:gd name="adj" fmla="val 6469"/>
            </a:avLst>
          </a:prstGeom>
          <a:solidFill>
            <a:schemeClr val="accent2">
              <a:lumMod val="60000"/>
              <a:lumOff val="40000"/>
            </a:schemeClr>
          </a:solidFill>
          <a:ln/>
        </p:spPr>
      </p:sp>
      <p:sp>
        <p:nvSpPr>
          <p:cNvPr id="21" name="Text 4">
            <a:extLst>
              <a:ext uri="{FF2B5EF4-FFF2-40B4-BE49-F238E27FC236}">
                <a16:creationId xmlns:a16="http://schemas.microsoft.com/office/drawing/2014/main" id="{6826BCFE-39EC-A584-C9FD-5645174A233D}"/>
              </a:ext>
            </a:extLst>
          </p:cNvPr>
          <p:cNvSpPr/>
          <p:nvPr/>
        </p:nvSpPr>
        <p:spPr>
          <a:xfrm>
            <a:off x="1020981" y="2813334"/>
            <a:ext cx="212601" cy="265807"/>
          </a:xfrm>
          <a:prstGeom prst="rect">
            <a:avLst/>
          </a:prstGeom>
          <a:noFill/>
          <a:ln/>
        </p:spPr>
        <p:txBody>
          <a:bodyPr wrap="none" lIns="0" tIns="0" rIns="0" bIns="0" rtlCol="0" anchor="ctr"/>
          <a:lstStyle/>
          <a:p>
            <a:pPr marL="0" indent="0" algn="ctr">
              <a:lnSpc>
                <a:spcPct val="100000"/>
              </a:lnSpc>
              <a:buNone/>
            </a:pPr>
            <a:r>
              <a:rPr lang="en-US" sz="3600" b="1" dirty="0">
                <a:solidFill>
                  <a:srgbClr val="000000"/>
                </a:solidFill>
                <a:latin typeface="標楷體" panose="03000509000000000000" pitchFamily="65" charset="-120"/>
                <a:ea typeface="標楷體" panose="03000509000000000000" pitchFamily="65" charset="-120"/>
                <a:cs typeface="Noto Sans TC Bold" pitchFamily="34" charset="-120"/>
              </a:rPr>
              <a:t>1</a:t>
            </a:r>
            <a:endParaRPr lang="en-US" sz="3600" dirty="0">
              <a:latin typeface="標楷體" panose="03000509000000000000" pitchFamily="65" charset="-120"/>
              <a:ea typeface="標楷體" panose="03000509000000000000" pitchFamily="65" charset="-120"/>
            </a:endParaRPr>
          </a:p>
        </p:txBody>
      </p:sp>
      <p:sp>
        <p:nvSpPr>
          <p:cNvPr id="26" name="Text 5">
            <a:extLst>
              <a:ext uri="{FF2B5EF4-FFF2-40B4-BE49-F238E27FC236}">
                <a16:creationId xmlns:a16="http://schemas.microsoft.com/office/drawing/2014/main" id="{F9CE358C-728F-48AF-0388-43BC27456A54}"/>
              </a:ext>
            </a:extLst>
          </p:cNvPr>
          <p:cNvSpPr/>
          <p:nvPr/>
        </p:nvSpPr>
        <p:spPr>
          <a:xfrm>
            <a:off x="1568847" y="2550616"/>
            <a:ext cx="1772022" cy="221456"/>
          </a:xfrm>
          <a:prstGeom prst="rect">
            <a:avLst/>
          </a:prstGeom>
          <a:noFill/>
          <a:ln/>
        </p:spPr>
        <p:txBody>
          <a:bodyPr wrap="none" lIns="0" tIns="0" rIns="0" bIns="0" rtlCol="0" anchor="t"/>
          <a:lstStyle/>
          <a:p>
            <a:pPr marL="0" indent="0" algn="l">
              <a:lnSpc>
                <a:spcPts val="1700"/>
              </a:lnSpc>
              <a:buNone/>
            </a:pPr>
            <a:r>
              <a:rPr lang="en-US" sz="2800" b="1" dirty="0">
                <a:solidFill>
                  <a:srgbClr val="000000"/>
                </a:solidFill>
                <a:latin typeface="標楷體" panose="03000509000000000000" pitchFamily="65" charset="-120"/>
                <a:ea typeface="標楷體" panose="03000509000000000000" pitchFamily="65" charset="-120"/>
                <a:cs typeface="Noto Sans TC Bold" pitchFamily="34" charset="-120"/>
              </a:rPr>
              <a:t>遺囑指定</a:t>
            </a:r>
            <a:endParaRPr lang="en-US" sz="2800" dirty="0">
              <a:latin typeface="標楷體" panose="03000509000000000000" pitchFamily="65" charset="-120"/>
              <a:ea typeface="標楷體" panose="03000509000000000000" pitchFamily="65" charset="-120"/>
            </a:endParaRPr>
          </a:p>
        </p:txBody>
      </p:sp>
      <p:sp>
        <p:nvSpPr>
          <p:cNvPr id="27" name="Text 6">
            <a:extLst>
              <a:ext uri="{FF2B5EF4-FFF2-40B4-BE49-F238E27FC236}">
                <a16:creationId xmlns:a16="http://schemas.microsoft.com/office/drawing/2014/main" id="{053DFDA2-594A-7D3F-C2EF-187B5A114D58}"/>
              </a:ext>
            </a:extLst>
          </p:cNvPr>
          <p:cNvSpPr/>
          <p:nvPr/>
        </p:nvSpPr>
        <p:spPr>
          <a:xfrm>
            <a:off x="1568847" y="2838648"/>
            <a:ext cx="4384724" cy="453628"/>
          </a:xfrm>
          <a:prstGeom prst="rect">
            <a:avLst/>
          </a:prstGeom>
          <a:noFill/>
          <a:ln/>
        </p:spPr>
        <p:txBody>
          <a:bodyPr wrap="square" lIns="0" tIns="0" rIns="0" bIns="0" rtlCol="0" anchor="t"/>
          <a:lstStyle/>
          <a:p>
            <a:pPr marL="0" indent="0" algn="l">
              <a:buNone/>
            </a:pPr>
            <a:r>
              <a:rPr lang="en-US" dirty="0">
                <a:solidFill>
                  <a:srgbClr val="000000"/>
                </a:solidFill>
                <a:latin typeface="標楷體" panose="03000509000000000000" pitchFamily="65" charset="-120"/>
                <a:ea typeface="標楷體" panose="03000509000000000000" pitchFamily="65" charset="-120"/>
                <a:cs typeface="Noto Sans TC" pitchFamily="34" charset="-120"/>
              </a:rPr>
              <a:t>由被繼承人依自由意思以遺囑指定，但不得侵害繼承人之</a:t>
            </a:r>
            <a:r>
              <a:rPr lang="en-US" b="1" dirty="0">
                <a:solidFill>
                  <a:srgbClr val="000000"/>
                </a:solidFill>
                <a:latin typeface="標楷體" panose="03000509000000000000" pitchFamily="65" charset="-120"/>
                <a:ea typeface="標楷體" panose="03000509000000000000" pitchFamily="65" charset="-120"/>
                <a:cs typeface="Noto Sans TC" pitchFamily="34" charset="-120"/>
              </a:rPr>
              <a:t>特留分</a:t>
            </a:r>
            <a:r>
              <a:rPr lang="en-US" dirty="0">
                <a:solidFill>
                  <a:srgbClr val="000000"/>
                </a:solidFill>
                <a:latin typeface="標楷體" panose="03000509000000000000" pitchFamily="65" charset="-120"/>
                <a:ea typeface="標楷體" panose="03000509000000000000" pitchFamily="65" charset="-120"/>
                <a:cs typeface="Noto Sans TC" pitchFamily="34" charset="-120"/>
              </a:rPr>
              <a:t>。</a:t>
            </a:r>
            <a:endParaRPr lang="en-US" dirty="0">
              <a:latin typeface="標楷體" panose="03000509000000000000" pitchFamily="65" charset="-120"/>
              <a:ea typeface="標楷體" panose="03000509000000000000" pitchFamily="65" charset="-120"/>
            </a:endParaRPr>
          </a:p>
        </p:txBody>
      </p:sp>
      <p:sp>
        <p:nvSpPr>
          <p:cNvPr id="28" name="Shape 7">
            <a:extLst>
              <a:ext uri="{FF2B5EF4-FFF2-40B4-BE49-F238E27FC236}">
                <a16:creationId xmlns:a16="http://schemas.microsoft.com/office/drawing/2014/main" id="{37FD1B33-C4DA-4FB3-F277-86D666738C7C}"/>
              </a:ext>
            </a:extLst>
          </p:cNvPr>
          <p:cNvSpPr/>
          <p:nvPr/>
        </p:nvSpPr>
        <p:spPr>
          <a:xfrm>
            <a:off x="841003" y="3702744"/>
            <a:ext cx="5231407" cy="2246536"/>
          </a:xfrm>
          <a:prstGeom prst="roundRect">
            <a:avLst>
              <a:gd name="adj" fmla="val 3878"/>
            </a:avLst>
          </a:prstGeom>
          <a:solidFill>
            <a:srgbClr val="FFFFFF"/>
          </a:solidFill>
          <a:ln w="19050">
            <a:solidFill>
              <a:schemeClr val="accent3">
                <a:lumMod val="60000"/>
                <a:lumOff val="40000"/>
              </a:schemeClr>
            </a:solidFill>
            <a:prstDash val="solid"/>
          </a:ln>
        </p:spPr>
      </p:sp>
      <p:sp>
        <p:nvSpPr>
          <p:cNvPr id="29" name="Shape 8">
            <a:extLst>
              <a:ext uri="{FF2B5EF4-FFF2-40B4-BE49-F238E27FC236}">
                <a16:creationId xmlns:a16="http://schemas.microsoft.com/office/drawing/2014/main" id="{9E9BE4F3-D91F-CF43-D48A-C6DB3CA973C5}"/>
              </a:ext>
            </a:extLst>
          </p:cNvPr>
          <p:cNvSpPr/>
          <p:nvPr/>
        </p:nvSpPr>
        <p:spPr>
          <a:xfrm>
            <a:off x="841003" y="3702744"/>
            <a:ext cx="567035" cy="2246536"/>
          </a:xfrm>
          <a:prstGeom prst="roundRect">
            <a:avLst>
              <a:gd name="adj" fmla="val 6469"/>
            </a:avLst>
          </a:prstGeom>
          <a:solidFill>
            <a:schemeClr val="accent3">
              <a:lumMod val="60000"/>
              <a:lumOff val="40000"/>
            </a:schemeClr>
          </a:solidFill>
          <a:ln/>
        </p:spPr>
      </p:sp>
      <p:sp>
        <p:nvSpPr>
          <p:cNvPr id="30" name="Text 9">
            <a:extLst>
              <a:ext uri="{FF2B5EF4-FFF2-40B4-BE49-F238E27FC236}">
                <a16:creationId xmlns:a16="http://schemas.microsoft.com/office/drawing/2014/main" id="{DF674F14-8D24-2905-52E2-EB45A862D80E}"/>
              </a:ext>
            </a:extLst>
          </p:cNvPr>
          <p:cNvSpPr/>
          <p:nvPr/>
        </p:nvSpPr>
        <p:spPr>
          <a:xfrm>
            <a:off x="1020338" y="4709058"/>
            <a:ext cx="212601" cy="265807"/>
          </a:xfrm>
          <a:prstGeom prst="rect">
            <a:avLst/>
          </a:prstGeom>
          <a:noFill/>
          <a:ln/>
        </p:spPr>
        <p:txBody>
          <a:bodyPr wrap="none" lIns="0" tIns="0" rIns="0" bIns="0" rtlCol="0" anchor="ctr"/>
          <a:lstStyle/>
          <a:p>
            <a:pPr marL="0" indent="0" algn="ctr">
              <a:lnSpc>
                <a:spcPct val="100000"/>
              </a:lnSpc>
              <a:buNone/>
            </a:pPr>
            <a:r>
              <a:rPr lang="en-US" sz="3600" b="1" dirty="0">
                <a:solidFill>
                  <a:srgbClr val="000000"/>
                </a:solidFill>
                <a:latin typeface="標楷體" panose="03000509000000000000" pitchFamily="65" charset="-120"/>
                <a:ea typeface="標楷體" panose="03000509000000000000" pitchFamily="65" charset="-120"/>
                <a:cs typeface="Noto Sans TC Bold" pitchFamily="34" charset="-120"/>
              </a:rPr>
              <a:t>2</a:t>
            </a:r>
            <a:endParaRPr lang="en-US" sz="3600" dirty="0">
              <a:latin typeface="標楷體" panose="03000509000000000000" pitchFamily="65" charset="-120"/>
              <a:ea typeface="標楷體" panose="03000509000000000000" pitchFamily="65" charset="-120"/>
            </a:endParaRPr>
          </a:p>
        </p:txBody>
      </p:sp>
      <p:sp>
        <p:nvSpPr>
          <p:cNvPr id="31" name="Text 10">
            <a:extLst>
              <a:ext uri="{FF2B5EF4-FFF2-40B4-BE49-F238E27FC236}">
                <a16:creationId xmlns:a16="http://schemas.microsoft.com/office/drawing/2014/main" id="{4A5D8A7E-E6DE-98FA-3123-002E72B17DAF}"/>
              </a:ext>
            </a:extLst>
          </p:cNvPr>
          <p:cNvSpPr/>
          <p:nvPr/>
        </p:nvSpPr>
        <p:spPr>
          <a:xfrm>
            <a:off x="1568847" y="3846760"/>
            <a:ext cx="1772022" cy="221456"/>
          </a:xfrm>
          <a:prstGeom prst="rect">
            <a:avLst/>
          </a:prstGeom>
          <a:noFill/>
          <a:ln/>
        </p:spPr>
        <p:txBody>
          <a:bodyPr wrap="none" lIns="0" tIns="0" rIns="0" bIns="0" rtlCol="0" anchor="t"/>
          <a:lstStyle/>
          <a:p>
            <a:pPr>
              <a:lnSpc>
                <a:spcPts val="3500"/>
              </a:lnSpc>
            </a:pPr>
            <a:r>
              <a:rPr lang="en-US" altLang="zh-TW" sz="2800" b="1" dirty="0" err="1">
                <a:solidFill>
                  <a:srgbClr val="000000"/>
                </a:solidFill>
                <a:latin typeface="標楷體" panose="03000509000000000000" pitchFamily="65" charset="-120"/>
                <a:ea typeface="標楷體" panose="03000509000000000000" pitchFamily="65" charset="-120"/>
                <a:cs typeface="Noto Sans TC" pitchFamily="34" charset="-120"/>
              </a:rPr>
              <a:t>依《民法》規定</a:t>
            </a:r>
            <a:endParaRPr lang="en-US" altLang="zh-TW" sz="2800" b="1" dirty="0">
              <a:latin typeface="標楷體" panose="03000509000000000000" pitchFamily="65" charset="-120"/>
              <a:ea typeface="標楷體" panose="03000509000000000000" pitchFamily="65" charset="-120"/>
            </a:endParaRPr>
          </a:p>
        </p:txBody>
      </p:sp>
      <p:sp>
        <p:nvSpPr>
          <p:cNvPr id="32" name="Text 11">
            <a:extLst>
              <a:ext uri="{FF2B5EF4-FFF2-40B4-BE49-F238E27FC236}">
                <a16:creationId xmlns:a16="http://schemas.microsoft.com/office/drawing/2014/main" id="{1FF7226B-7F5E-041D-BBA0-4E08F88A02C2}"/>
              </a:ext>
            </a:extLst>
          </p:cNvPr>
          <p:cNvSpPr/>
          <p:nvPr/>
        </p:nvSpPr>
        <p:spPr>
          <a:xfrm>
            <a:off x="1611753" y="4255430"/>
            <a:ext cx="3834110" cy="907256"/>
          </a:xfrm>
          <a:prstGeom prst="rect">
            <a:avLst/>
          </a:prstGeom>
          <a:noFill/>
          <a:ln/>
        </p:spPr>
        <p:txBody>
          <a:bodyPr wrap="square" lIns="0" tIns="0" rIns="0" bIns="0" rtlCol="0" anchor="t"/>
          <a:lstStyle/>
          <a:p>
            <a:pPr marL="0" indent="0" algn="l">
              <a:lnSpc>
                <a:spcPts val="3500"/>
              </a:lnSpc>
              <a:buNone/>
            </a:pPr>
            <a:r>
              <a:rPr lang="en-US" dirty="0">
                <a:solidFill>
                  <a:srgbClr val="000000"/>
                </a:solidFill>
                <a:latin typeface="標楷體" panose="03000509000000000000" pitchFamily="65" charset="-120"/>
                <a:ea typeface="標楷體" panose="03000509000000000000" pitchFamily="65" charset="-120"/>
                <a:cs typeface="Noto Sans TC" pitchFamily="34" charset="-120"/>
              </a:rPr>
              <a:t>・第1144條：</a:t>
            </a:r>
            <a:r>
              <a:rPr lang="en-US" dirty="0">
                <a:solidFill>
                  <a:srgbClr val="0B3EA2"/>
                </a:solidFill>
                <a:latin typeface="標楷體" panose="03000509000000000000" pitchFamily="65" charset="-120"/>
                <a:ea typeface="標楷體" panose="03000509000000000000" pitchFamily="65" charset="-120"/>
                <a:cs typeface="Noto Sans TC" pitchFamily="34" charset="-120"/>
              </a:rPr>
              <a:t>配偶</a:t>
            </a:r>
            <a:r>
              <a:rPr lang="en-US" dirty="0">
                <a:solidFill>
                  <a:srgbClr val="000000"/>
                </a:solidFill>
                <a:latin typeface="標楷體" panose="03000509000000000000" pitchFamily="65" charset="-120"/>
                <a:ea typeface="標楷體" panose="03000509000000000000" pitchFamily="65" charset="-120"/>
                <a:cs typeface="Noto Sans TC" pitchFamily="34" charset="-120"/>
              </a:rPr>
              <a:t>之應繼分</a:t>
            </a:r>
            <a:endParaRPr lang="en-US" dirty="0">
              <a:latin typeface="標楷體" panose="03000509000000000000" pitchFamily="65" charset="-120"/>
              <a:ea typeface="標楷體" panose="03000509000000000000" pitchFamily="65" charset="-120"/>
            </a:endParaRPr>
          </a:p>
          <a:p>
            <a:pPr marL="0" indent="0" algn="l">
              <a:lnSpc>
                <a:spcPts val="3500"/>
              </a:lnSpc>
              <a:buNone/>
            </a:pPr>
            <a:r>
              <a:rPr lang="en-US" dirty="0">
                <a:solidFill>
                  <a:srgbClr val="000000"/>
                </a:solidFill>
                <a:latin typeface="標楷體" panose="03000509000000000000" pitchFamily="65" charset="-120"/>
                <a:ea typeface="標楷體" panose="03000509000000000000" pitchFamily="65" charset="-120"/>
                <a:cs typeface="Noto Sans TC" pitchFamily="34" charset="-120"/>
              </a:rPr>
              <a:t>・第1141條：</a:t>
            </a:r>
            <a:r>
              <a:rPr lang="en-US" dirty="0">
                <a:solidFill>
                  <a:srgbClr val="0B3EA2"/>
                </a:solidFill>
                <a:latin typeface="標楷體" panose="03000509000000000000" pitchFamily="65" charset="-120"/>
                <a:ea typeface="標楷體" panose="03000509000000000000" pitchFamily="65" charset="-120"/>
                <a:cs typeface="Noto Sans TC" pitchFamily="34" charset="-120"/>
              </a:rPr>
              <a:t>血親繼承人</a:t>
            </a:r>
            <a:r>
              <a:rPr lang="en-US" dirty="0">
                <a:solidFill>
                  <a:srgbClr val="000000"/>
                </a:solidFill>
                <a:latin typeface="標楷體" panose="03000509000000000000" pitchFamily="65" charset="-120"/>
                <a:ea typeface="標楷體" panose="03000509000000000000" pitchFamily="65" charset="-120"/>
                <a:cs typeface="Noto Sans TC" pitchFamily="34" charset="-120"/>
              </a:rPr>
              <a:t>之應繼分</a:t>
            </a:r>
            <a:endParaRPr lang="en-US" dirty="0">
              <a:latin typeface="標楷體" panose="03000509000000000000" pitchFamily="65" charset="-120"/>
              <a:ea typeface="標楷體" panose="03000509000000000000" pitchFamily="65" charset="-120"/>
            </a:endParaRPr>
          </a:p>
          <a:p>
            <a:pPr marL="0" indent="0" algn="l">
              <a:lnSpc>
                <a:spcPts val="3500"/>
              </a:lnSpc>
              <a:buNone/>
            </a:pPr>
            <a:r>
              <a:rPr lang="en-US" dirty="0">
                <a:solidFill>
                  <a:srgbClr val="000000"/>
                </a:solidFill>
                <a:latin typeface="標楷體" panose="03000509000000000000" pitchFamily="65" charset="-120"/>
                <a:ea typeface="標楷體" panose="03000509000000000000" pitchFamily="65" charset="-120"/>
                <a:cs typeface="Noto Sans TC" pitchFamily="34" charset="-120"/>
              </a:rPr>
              <a:t>・第1140條：</a:t>
            </a:r>
            <a:r>
              <a:rPr lang="en-US" dirty="0">
                <a:solidFill>
                  <a:srgbClr val="0B3EA2"/>
                </a:solidFill>
                <a:latin typeface="標楷體" panose="03000509000000000000" pitchFamily="65" charset="-120"/>
                <a:ea typeface="標楷體" panose="03000509000000000000" pitchFamily="65" charset="-120"/>
                <a:cs typeface="Noto Sans TC" pitchFamily="34" charset="-120"/>
              </a:rPr>
              <a:t>代位繼承人</a:t>
            </a:r>
            <a:r>
              <a:rPr lang="en-US" dirty="0">
                <a:solidFill>
                  <a:srgbClr val="000000"/>
                </a:solidFill>
                <a:latin typeface="標楷體" panose="03000509000000000000" pitchFamily="65" charset="-120"/>
                <a:ea typeface="標楷體" panose="03000509000000000000" pitchFamily="65" charset="-120"/>
                <a:cs typeface="Noto Sans TC" pitchFamily="34" charset="-120"/>
              </a:rPr>
              <a:t>之應繼分</a:t>
            </a:r>
            <a:endParaRPr lang="en-US" dirty="0">
              <a:latin typeface="標楷體" panose="03000509000000000000" pitchFamily="65" charset="-120"/>
              <a:ea typeface="標楷體" panose="03000509000000000000" pitchFamily="65" charset="-120"/>
            </a:endParaRPr>
          </a:p>
        </p:txBody>
      </p:sp>
      <p:pic>
        <p:nvPicPr>
          <p:cNvPr id="33" name="圖片 32">
            <a:extLst>
              <a:ext uri="{FF2B5EF4-FFF2-40B4-BE49-F238E27FC236}">
                <a16:creationId xmlns:a16="http://schemas.microsoft.com/office/drawing/2014/main" id="{402B6280-B851-DF56-73C3-02F91E68DE6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9961" b="89844" l="6901" r="94922">
                        <a14:foregroundMark x1="12565" y1="37598" x2="12565" y2="37598"/>
                        <a14:foregroundMark x1="15430" y1="77344" x2="15430" y2="77344"/>
                        <a14:foregroundMark x1="55990" y1="73535" x2="55990" y2="73535"/>
                        <a14:foregroundMark x1="71745" y1="79883" x2="71745" y2="79883"/>
                        <a14:foregroundMark x1="89648" y1="70605" x2="89648" y2="70605"/>
                        <a14:foregroundMark x1="38802" y1="16211" x2="38802" y2="16211"/>
                        <a14:foregroundMark x1="41732" y1="13867" x2="41732" y2="13867"/>
                        <a14:foregroundMark x1="94922" y1="62988" x2="94922" y2="62988"/>
                        <a14:foregroundMark x1="22656" y1="39063" x2="22656" y2="39063"/>
                        <a14:foregroundMark x1="21094" y1="73828" x2="21094" y2="73828"/>
                        <a14:foregroundMark x1="15820" y1="75586" x2="15234" y2="75586"/>
                        <a14:foregroundMark x1="69010" y1="17090" x2="69010" y2="17090"/>
                        <a14:foregroundMark x1="69010" y1="17090" x2="69010" y2="17090"/>
                        <a14:foregroundMark x1="69010" y1="17090" x2="69010" y2="17090"/>
                        <a14:foregroundMark x1="69010" y1="17090" x2="69010" y2="17090"/>
                        <a14:foregroundMark x1="69010" y1="17090" x2="69010" y2="17090"/>
                        <a14:foregroundMark x1="66081" y1="13867" x2="66081" y2="13867"/>
                        <a14:foregroundMark x1="6901" y1="29980" x2="6901" y2="29980"/>
                      </a14:backgroundRemoval>
                    </a14:imgEffect>
                  </a14:imgLayer>
                </a14:imgProps>
              </a:ext>
              <a:ext uri="{28A0092B-C50C-407E-A947-70E740481C1C}">
                <a14:useLocalDpi xmlns:a14="http://schemas.microsoft.com/office/drawing/2010/main" val="0"/>
              </a:ext>
            </a:extLst>
          </a:blip>
          <a:stretch>
            <a:fillRect/>
          </a:stretch>
        </p:blipFill>
        <p:spPr>
          <a:xfrm>
            <a:off x="6633860" y="2467396"/>
            <a:ext cx="4802461" cy="3201640"/>
          </a:xfrm>
          <a:prstGeom prst="rect">
            <a:avLst/>
          </a:prstGeom>
        </p:spPr>
      </p:pic>
    </p:spTree>
    <p:extLst>
      <p:ext uri="{BB962C8B-B14F-4D97-AF65-F5344CB8AC3E}">
        <p14:creationId xmlns:p14="http://schemas.microsoft.com/office/powerpoint/2010/main" val="2364966497"/>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E05EA-25E4-7E6F-A365-CDC5D872F866}"/>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89FAC268-B429-400A-20FE-C2D22F271AF7}"/>
              </a:ext>
            </a:extLst>
          </p:cNvPr>
          <p:cNvSpPr>
            <a:spLocks noGrp="1"/>
          </p:cNvSpPr>
          <p:nvPr>
            <p:ph type="title"/>
          </p:nvPr>
        </p:nvSpPr>
        <p:spPr/>
        <p:txBody>
          <a:bodyPr/>
          <a:lstStyle/>
          <a:p>
            <a:r>
              <a:rPr lang="zh-TW" altLang="en-US" dirty="0"/>
              <a:t>三、繼承權的喪失</a:t>
            </a:r>
          </a:p>
        </p:txBody>
      </p:sp>
      <p:sp>
        <p:nvSpPr>
          <p:cNvPr id="4" name="投影片編號版面配置區 3">
            <a:extLst>
              <a:ext uri="{FF2B5EF4-FFF2-40B4-BE49-F238E27FC236}">
                <a16:creationId xmlns:a16="http://schemas.microsoft.com/office/drawing/2014/main" id="{8AA1FCBD-1B51-48BC-9077-B2AF8600D59C}"/>
              </a:ext>
            </a:extLst>
          </p:cNvPr>
          <p:cNvSpPr>
            <a:spLocks noGrp="1"/>
          </p:cNvSpPr>
          <p:nvPr>
            <p:ph type="sldNum" sz="quarter" idx="4294967295"/>
          </p:nvPr>
        </p:nvSpPr>
        <p:spPr>
          <a:xfrm>
            <a:off x="4167903" y="6381328"/>
            <a:ext cx="3860800" cy="365125"/>
          </a:xfrm>
        </p:spPr>
        <p:txBody>
          <a:bodyPr/>
          <a:lstStyle/>
          <a:p>
            <a:pPr algn="ctr">
              <a:defRPr/>
            </a:pPr>
            <a:fld id="{4B140375-4B74-4B69-865E-A3C1E700F007}" type="slidenum">
              <a:rPr lang="en-US" altLang="zh-TW" smtClean="0">
                <a:latin typeface="標楷體" panose="03000509000000000000" pitchFamily="65" charset="-120"/>
                <a:ea typeface="標楷體" panose="03000509000000000000" pitchFamily="65" charset="-120"/>
              </a:rPr>
              <a:pPr algn="ctr">
                <a:defRPr/>
              </a:pPr>
              <a:t>12</a:t>
            </a:fld>
            <a:endParaRPr lang="en-US" altLang="zh-TW" dirty="0">
              <a:latin typeface="標楷體" panose="03000509000000000000" pitchFamily="65" charset="-120"/>
              <a:ea typeface="標楷體" panose="03000509000000000000" pitchFamily="65" charset="-120"/>
            </a:endParaRPr>
          </a:p>
        </p:txBody>
      </p:sp>
      <p:graphicFrame>
        <p:nvGraphicFramePr>
          <p:cNvPr id="3" name="表格 2">
            <a:extLst>
              <a:ext uri="{FF2B5EF4-FFF2-40B4-BE49-F238E27FC236}">
                <a16:creationId xmlns:a16="http://schemas.microsoft.com/office/drawing/2014/main" id="{B464D586-9E62-0E78-8B64-A646144DB37D}"/>
              </a:ext>
            </a:extLst>
          </p:cNvPr>
          <p:cNvGraphicFramePr>
            <a:graphicFrameLocks noGrp="1"/>
          </p:cNvGraphicFramePr>
          <p:nvPr>
            <p:extLst>
              <p:ext uri="{D42A27DB-BD31-4B8C-83A1-F6EECF244321}">
                <p14:modId xmlns:p14="http://schemas.microsoft.com/office/powerpoint/2010/main" val="3035637667"/>
              </p:ext>
            </p:extLst>
          </p:nvPr>
        </p:nvGraphicFramePr>
        <p:xfrm>
          <a:off x="1021023" y="1301893"/>
          <a:ext cx="10117124" cy="4757685"/>
        </p:xfrm>
        <a:graphic>
          <a:graphicData uri="http://schemas.openxmlformats.org/drawingml/2006/table">
            <a:tbl>
              <a:tblPr bandRow="1">
                <a:tableStyleId>{FABFCF23-3B69-468F-B69F-88F6DE6A72F2}</a:tableStyleId>
              </a:tblPr>
              <a:tblGrid>
                <a:gridCol w="10117124">
                  <a:extLst>
                    <a:ext uri="{9D8B030D-6E8A-4147-A177-3AD203B41FA5}">
                      <a16:colId xmlns:a16="http://schemas.microsoft.com/office/drawing/2014/main" val="3569904562"/>
                    </a:ext>
                  </a:extLst>
                </a:gridCol>
              </a:tblGrid>
              <a:tr h="458775">
                <a:tc>
                  <a:txBody>
                    <a:bodyPr/>
                    <a:lstStyle/>
                    <a:p>
                      <a:pPr algn="ctr">
                        <a:lnSpc>
                          <a:spcPts val="3500"/>
                        </a:lnSpc>
                      </a:pPr>
                      <a:r>
                        <a:rPr lang="en-US" altLang="zh-TW" sz="2400" b="1" dirty="0">
                          <a:solidFill>
                            <a:srgbClr val="FF0000"/>
                          </a:solidFill>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民法</a:t>
                      </a:r>
                      <a:r>
                        <a:rPr lang="en-US" altLang="zh-TW" sz="2400" b="1" dirty="0">
                          <a:solidFill>
                            <a:srgbClr val="FF0000"/>
                          </a:solidFill>
                          <a:latin typeface="標楷體" panose="03000509000000000000" pitchFamily="65" charset="-120"/>
                          <a:ea typeface="標楷體" panose="03000509000000000000" pitchFamily="65" charset="-120"/>
                        </a:rPr>
                        <a:t>》</a:t>
                      </a:r>
                      <a:r>
                        <a:rPr lang="zh-TW" altLang="en-US" sz="2400" b="1" dirty="0">
                          <a:solidFill>
                            <a:srgbClr val="FF0000"/>
                          </a:solidFill>
                          <a:latin typeface="標楷體" panose="03000509000000000000" pitchFamily="65" charset="-120"/>
                          <a:ea typeface="標楷體" panose="03000509000000000000" pitchFamily="65" charset="-120"/>
                        </a:rPr>
                        <a:t>第</a:t>
                      </a:r>
                      <a:r>
                        <a:rPr lang="en-US" altLang="zh-TW" sz="2400" b="1" dirty="0">
                          <a:solidFill>
                            <a:srgbClr val="FF0000"/>
                          </a:solidFill>
                          <a:latin typeface="標楷體" panose="03000509000000000000" pitchFamily="65" charset="-120"/>
                          <a:ea typeface="標楷體" panose="03000509000000000000" pitchFamily="65" charset="-120"/>
                        </a:rPr>
                        <a:t>1145</a:t>
                      </a:r>
                      <a:r>
                        <a:rPr lang="zh-TW" altLang="en-US" sz="2400" b="1" dirty="0">
                          <a:solidFill>
                            <a:srgbClr val="FF0000"/>
                          </a:solidFill>
                          <a:latin typeface="標楷體" panose="03000509000000000000" pitchFamily="65" charset="-120"/>
                          <a:ea typeface="標楷體" panose="03000509000000000000" pitchFamily="65" charset="-120"/>
                        </a:rPr>
                        <a:t>條</a:t>
                      </a:r>
                    </a:p>
                  </a:txBody>
                  <a:tcPr>
                    <a:solidFill>
                      <a:schemeClr val="accent5">
                        <a:lumMod val="40000"/>
                        <a:lumOff val="60000"/>
                      </a:schemeClr>
                    </a:solidFill>
                  </a:tcPr>
                </a:tc>
                <a:extLst>
                  <a:ext uri="{0D108BD9-81ED-4DB2-BD59-A6C34878D82A}">
                    <a16:rowId xmlns:a16="http://schemas.microsoft.com/office/drawing/2014/main" val="484655160"/>
                  </a:ext>
                </a:extLst>
              </a:tr>
              <a:tr h="4221745">
                <a:tc>
                  <a:txBody>
                    <a:bodyPr/>
                    <a:lstStyle/>
                    <a:p>
                      <a:pPr algn="just">
                        <a:lnSpc>
                          <a:spcPts val="3200"/>
                        </a:lnSpc>
                        <a:buNone/>
                      </a:pPr>
                      <a:r>
                        <a:rPr lang="zh-TW" altLang="en-US" sz="2400" b="0" dirty="0">
                          <a:solidFill>
                            <a:srgbClr val="000000"/>
                          </a:solidFill>
                          <a:effectLst/>
                          <a:latin typeface="標楷體" panose="03000509000000000000" pitchFamily="65" charset="-120"/>
                          <a:ea typeface="標楷體" panose="03000509000000000000" pitchFamily="65" charset="-120"/>
                        </a:rPr>
                        <a:t>有左列各款情事之一者，喪失其繼承權：</a:t>
                      </a:r>
                    </a:p>
                    <a:p>
                      <a:pPr marL="0" indent="268288" algn="just">
                        <a:lnSpc>
                          <a:spcPts val="3200"/>
                        </a:lnSpc>
                        <a:buNone/>
                      </a:pPr>
                      <a:r>
                        <a:rPr lang="zh-TW" altLang="en-US" sz="2400" b="0" dirty="0">
                          <a:solidFill>
                            <a:srgbClr val="000000"/>
                          </a:solidFill>
                          <a:effectLst/>
                          <a:latin typeface="標楷體" panose="03000509000000000000" pitchFamily="65" charset="-120"/>
                          <a:ea typeface="標楷體" panose="03000509000000000000" pitchFamily="65" charset="-120"/>
                        </a:rPr>
                        <a:t>一、故意致被繼承人或應繼承人於死或雖未致死因而受刑之宣告者。</a:t>
                      </a:r>
                    </a:p>
                    <a:p>
                      <a:pPr marL="896938" indent="-628650" algn="just">
                        <a:lnSpc>
                          <a:spcPts val="3200"/>
                        </a:lnSpc>
                        <a:buNone/>
                      </a:pPr>
                      <a:r>
                        <a:rPr lang="zh-TW" altLang="en-US" sz="2400" b="0" dirty="0">
                          <a:solidFill>
                            <a:srgbClr val="000000"/>
                          </a:solidFill>
                          <a:effectLst/>
                          <a:latin typeface="標楷體" panose="03000509000000000000" pitchFamily="65" charset="-120"/>
                          <a:ea typeface="標楷體" panose="03000509000000000000" pitchFamily="65" charset="-120"/>
                        </a:rPr>
                        <a:t>二、以詐欺或脅迫使被繼承人為關於繼承之遺囑，或使其撤回或變更之者。</a:t>
                      </a:r>
                    </a:p>
                    <a:p>
                      <a:pPr marL="896938" indent="-628650" algn="just">
                        <a:lnSpc>
                          <a:spcPts val="3200"/>
                        </a:lnSpc>
                        <a:buNone/>
                      </a:pPr>
                      <a:r>
                        <a:rPr lang="zh-TW" altLang="en-US" sz="2400" b="0" dirty="0">
                          <a:solidFill>
                            <a:srgbClr val="000000"/>
                          </a:solidFill>
                          <a:effectLst/>
                          <a:latin typeface="標楷體" panose="03000509000000000000" pitchFamily="65" charset="-120"/>
                          <a:ea typeface="標楷體" panose="03000509000000000000" pitchFamily="65" charset="-120"/>
                        </a:rPr>
                        <a:t>三、以詐欺或脅迫妨害被繼承人為關於繼承之遺囑，或妨害其撤回或變更之者。</a:t>
                      </a:r>
                    </a:p>
                    <a:p>
                      <a:pPr marL="806450" indent="-538163" algn="just">
                        <a:lnSpc>
                          <a:spcPts val="3200"/>
                        </a:lnSpc>
                        <a:buNone/>
                      </a:pPr>
                      <a:r>
                        <a:rPr lang="zh-TW" altLang="en-US" sz="2400" b="0" dirty="0">
                          <a:solidFill>
                            <a:srgbClr val="000000"/>
                          </a:solidFill>
                          <a:effectLst/>
                          <a:latin typeface="標楷體" panose="03000509000000000000" pitchFamily="65" charset="-120"/>
                          <a:ea typeface="標楷體" panose="03000509000000000000" pitchFamily="65" charset="-120"/>
                        </a:rPr>
                        <a:t>四、偽造、變造、隱匿或湮滅被繼承人關於繼承之遺囑者。</a:t>
                      </a:r>
                    </a:p>
                    <a:p>
                      <a:pPr marL="896938" indent="-628650" algn="just">
                        <a:lnSpc>
                          <a:spcPts val="3200"/>
                        </a:lnSpc>
                        <a:buNone/>
                      </a:pPr>
                      <a:r>
                        <a:rPr lang="zh-TW" altLang="en-US" sz="2400" b="0" dirty="0">
                          <a:solidFill>
                            <a:srgbClr val="000000"/>
                          </a:solidFill>
                          <a:effectLst/>
                          <a:latin typeface="標楷體" panose="03000509000000000000" pitchFamily="65" charset="-120"/>
                          <a:ea typeface="標楷體" panose="03000509000000000000" pitchFamily="65" charset="-120"/>
                        </a:rPr>
                        <a:t>五、對於被繼承人有重大之虐待或侮辱情事，經被繼承人表示其不得繼承者。</a:t>
                      </a:r>
                    </a:p>
                    <a:p>
                      <a:pPr algn="just">
                        <a:lnSpc>
                          <a:spcPts val="3200"/>
                        </a:lnSpc>
                        <a:buNone/>
                      </a:pPr>
                      <a:r>
                        <a:rPr lang="zh-TW" altLang="en-US" sz="2400" b="0" dirty="0">
                          <a:solidFill>
                            <a:srgbClr val="000000"/>
                          </a:solidFill>
                          <a:effectLst/>
                          <a:latin typeface="標楷體" panose="03000509000000000000" pitchFamily="65" charset="-120"/>
                          <a:ea typeface="標楷體" panose="03000509000000000000" pitchFamily="65" charset="-120"/>
                        </a:rPr>
                        <a:t>前項第二款至第四款之規定，如經被繼承人宥恕者，其繼承權不喪失。</a:t>
                      </a:r>
                      <a:endParaRPr lang="zh-TW" altLang="en-US" sz="2400" dirty="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233655024"/>
                  </a:ext>
                </a:extLst>
              </a:tr>
            </a:tbl>
          </a:graphicData>
        </a:graphic>
      </p:graphicFrame>
    </p:spTree>
    <p:extLst>
      <p:ext uri="{BB962C8B-B14F-4D97-AF65-F5344CB8AC3E}">
        <p14:creationId xmlns:p14="http://schemas.microsoft.com/office/powerpoint/2010/main" val="3741685099"/>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41D43014-6DC5-19F2-08F7-E7E63BCA5ED9}"/>
              </a:ext>
            </a:extLst>
          </p:cNvPr>
          <p:cNvSpPr>
            <a:spLocks noGrp="1"/>
          </p:cNvSpPr>
          <p:nvPr>
            <p:ph type="sldNum" sz="quarter" idx="12"/>
          </p:nvPr>
        </p:nvSpPr>
        <p:spPr/>
        <p:txBody>
          <a:bodyPr/>
          <a:lstStyle/>
          <a:p>
            <a:fld id="{2E6F56F6-8A33-4603-90C0-ABB6D2C1DF7D}" type="slidenum">
              <a:rPr lang="zh-TW" altLang="en-US" smtClean="0">
                <a:latin typeface="標楷體" panose="03000509000000000000" pitchFamily="65" charset="-120"/>
                <a:ea typeface="標楷體" panose="03000509000000000000" pitchFamily="65" charset="-120"/>
              </a:rPr>
              <a:pPr/>
              <a:t>13</a:t>
            </a:fld>
            <a:endParaRPr lang="zh-TW" altLang="en-US" dirty="0">
              <a:latin typeface="標楷體" panose="03000509000000000000" pitchFamily="65" charset="-120"/>
              <a:ea typeface="標楷體" panose="03000509000000000000" pitchFamily="65" charset="-120"/>
            </a:endParaRPr>
          </a:p>
        </p:txBody>
      </p:sp>
      <p:sp>
        <p:nvSpPr>
          <p:cNvPr id="9" name="矩形: 圓角 8">
            <a:extLst>
              <a:ext uri="{FF2B5EF4-FFF2-40B4-BE49-F238E27FC236}">
                <a16:creationId xmlns:a16="http://schemas.microsoft.com/office/drawing/2014/main" id="{93BD6F8E-5960-7974-49F2-CFEEC0A05BD8}"/>
              </a:ext>
            </a:extLst>
          </p:cNvPr>
          <p:cNvSpPr/>
          <p:nvPr/>
        </p:nvSpPr>
        <p:spPr>
          <a:xfrm>
            <a:off x="480963" y="260649"/>
            <a:ext cx="11125237" cy="5935330"/>
          </a:xfrm>
          <a:custGeom>
            <a:avLst/>
            <a:gdLst>
              <a:gd name="csX0" fmla="*/ 0 w 11125237"/>
              <a:gd name="csY0" fmla="*/ 989241 h 5935330"/>
              <a:gd name="csX1" fmla="*/ 989241 w 11125237"/>
              <a:gd name="csY1" fmla="*/ 0 h 5935330"/>
              <a:gd name="csX2" fmla="*/ 1825516 w 11125237"/>
              <a:gd name="csY2" fmla="*/ 0 h 5935330"/>
              <a:gd name="csX3" fmla="*/ 2295920 w 11125237"/>
              <a:gd name="csY3" fmla="*/ 0 h 5935330"/>
              <a:gd name="csX4" fmla="*/ 2674857 w 11125237"/>
              <a:gd name="csY4" fmla="*/ 0 h 5935330"/>
              <a:gd name="csX5" fmla="*/ 3419664 w 11125237"/>
              <a:gd name="csY5" fmla="*/ 0 h 5935330"/>
              <a:gd name="csX6" fmla="*/ 3890069 w 11125237"/>
              <a:gd name="csY6" fmla="*/ 0 h 5935330"/>
              <a:gd name="csX7" fmla="*/ 4634876 w 11125237"/>
              <a:gd name="csY7" fmla="*/ 0 h 5935330"/>
              <a:gd name="csX8" fmla="*/ 5379683 w 11125237"/>
              <a:gd name="csY8" fmla="*/ 0 h 5935330"/>
              <a:gd name="csX9" fmla="*/ 5941555 w 11125237"/>
              <a:gd name="csY9" fmla="*/ 0 h 5935330"/>
              <a:gd name="csX10" fmla="*/ 6777830 w 11125237"/>
              <a:gd name="csY10" fmla="*/ 0 h 5935330"/>
              <a:gd name="csX11" fmla="*/ 7614105 w 11125237"/>
              <a:gd name="csY11" fmla="*/ 0 h 5935330"/>
              <a:gd name="csX12" fmla="*/ 8358912 w 11125237"/>
              <a:gd name="csY12" fmla="*/ 0 h 5935330"/>
              <a:gd name="csX13" fmla="*/ 9012252 w 11125237"/>
              <a:gd name="csY13" fmla="*/ 0 h 5935330"/>
              <a:gd name="csX14" fmla="*/ 10135996 w 11125237"/>
              <a:gd name="csY14" fmla="*/ 0 h 5935330"/>
              <a:gd name="csX15" fmla="*/ 11125237 w 11125237"/>
              <a:gd name="csY15" fmla="*/ 989241 h 5935330"/>
              <a:gd name="csX16" fmla="*/ 11125237 w 11125237"/>
              <a:gd name="csY16" fmla="*/ 1688284 h 5935330"/>
              <a:gd name="csX17" fmla="*/ 11125237 w 11125237"/>
              <a:gd name="csY17" fmla="*/ 2387327 h 5935330"/>
              <a:gd name="csX18" fmla="*/ 11125237 w 11125237"/>
              <a:gd name="csY18" fmla="*/ 2967665 h 5935330"/>
              <a:gd name="csX19" fmla="*/ 11125237 w 11125237"/>
              <a:gd name="csY19" fmla="*/ 3508434 h 5935330"/>
              <a:gd name="csX20" fmla="*/ 11125237 w 11125237"/>
              <a:gd name="csY20" fmla="*/ 4167909 h 5935330"/>
              <a:gd name="csX21" fmla="*/ 11125237 w 11125237"/>
              <a:gd name="csY21" fmla="*/ 4946089 h 5935330"/>
              <a:gd name="csX22" fmla="*/ 10135996 w 11125237"/>
              <a:gd name="csY22" fmla="*/ 5935330 h 5935330"/>
              <a:gd name="csX23" fmla="*/ 9574124 w 11125237"/>
              <a:gd name="csY23" fmla="*/ 5935330 h 5935330"/>
              <a:gd name="csX24" fmla="*/ 8737849 w 11125237"/>
              <a:gd name="csY24" fmla="*/ 5935330 h 5935330"/>
              <a:gd name="csX25" fmla="*/ 8267445 w 11125237"/>
              <a:gd name="csY25" fmla="*/ 5935330 h 5935330"/>
              <a:gd name="csX26" fmla="*/ 7888508 w 11125237"/>
              <a:gd name="csY26" fmla="*/ 5935330 h 5935330"/>
              <a:gd name="csX27" fmla="*/ 7052233 w 11125237"/>
              <a:gd name="csY27" fmla="*/ 5935330 h 5935330"/>
              <a:gd name="csX28" fmla="*/ 6215958 w 11125237"/>
              <a:gd name="csY28" fmla="*/ 5935330 h 5935330"/>
              <a:gd name="csX29" fmla="*/ 5654086 w 11125237"/>
              <a:gd name="csY29" fmla="*/ 5935330 h 5935330"/>
              <a:gd name="csX30" fmla="*/ 5183682 w 11125237"/>
              <a:gd name="csY30" fmla="*/ 5935330 h 5935330"/>
              <a:gd name="csX31" fmla="*/ 4804745 w 11125237"/>
              <a:gd name="csY31" fmla="*/ 5935330 h 5935330"/>
              <a:gd name="csX32" fmla="*/ 4334340 w 11125237"/>
              <a:gd name="csY32" fmla="*/ 5935330 h 5935330"/>
              <a:gd name="csX33" fmla="*/ 3589533 w 11125237"/>
              <a:gd name="csY33" fmla="*/ 5935330 h 5935330"/>
              <a:gd name="csX34" fmla="*/ 3027661 w 11125237"/>
              <a:gd name="csY34" fmla="*/ 5935330 h 5935330"/>
              <a:gd name="csX35" fmla="*/ 2648724 w 11125237"/>
              <a:gd name="csY35" fmla="*/ 5935330 h 5935330"/>
              <a:gd name="csX36" fmla="*/ 1812449 w 11125237"/>
              <a:gd name="csY36" fmla="*/ 5935330 h 5935330"/>
              <a:gd name="csX37" fmla="*/ 989241 w 11125237"/>
              <a:gd name="csY37" fmla="*/ 5935330 h 5935330"/>
              <a:gd name="csX38" fmla="*/ 0 w 11125237"/>
              <a:gd name="csY38" fmla="*/ 4946089 h 5935330"/>
              <a:gd name="csX39" fmla="*/ 0 w 11125237"/>
              <a:gd name="csY39" fmla="*/ 4326183 h 5935330"/>
              <a:gd name="csX40" fmla="*/ 0 w 11125237"/>
              <a:gd name="csY40" fmla="*/ 3666708 h 5935330"/>
              <a:gd name="csX41" fmla="*/ 0 w 11125237"/>
              <a:gd name="csY41" fmla="*/ 3086370 h 5935330"/>
              <a:gd name="csX42" fmla="*/ 0 w 11125237"/>
              <a:gd name="csY42" fmla="*/ 2545601 h 5935330"/>
              <a:gd name="csX43" fmla="*/ 0 w 11125237"/>
              <a:gd name="csY43" fmla="*/ 2004832 h 5935330"/>
              <a:gd name="csX44" fmla="*/ 0 w 11125237"/>
              <a:gd name="csY44" fmla="*/ 989241 h 59353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11125237" h="5935330" fill="none" extrusionOk="0">
                <a:moveTo>
                  <a:pt x="0" y="989241"/>
                </a:moveTo>
                <a:cubicBezTo>
                  <a:pt x="64930" y="395032"/>
                  <a:pt x="535470" y="-73726"/>
                  <a:pt x="989241" y="0"/>
                </a:cubicBezTo>
                <a:cubicBezTo>
                  <a:pt x="1292404" y="12263"/>
                  <a:pt x="1430538" y="15470"/>
                  <a:pt x="1825516" y="0"/>
                </a:cubicBezTo>
                <a:cubicBezTo>
                  <a:pt x="2220495" y="-15470"/>
                  <a:pt x="2103563" y="664"/>
                  <a:pt x="2295920" y="0"/>
                </a:cubicBezTo>
                <a:cubicBezTo>
                  <a:pt x="2488277" y="-664"/>
                  <a:pt x="2548814" y="-651"/>
                  <a:pt x="2674857" y="0"/>
                </a:cubicBezTo>
                <a:cubicBezTo>
                  <a:pt x="2800900" y="651"/>
                  <a:pt x="3110926" y="-25015"/>
                  <a:pt x="3419664" y="0"/>
                </a:cubicBezTo>
                <a:cubicBezTo>
                  <a:pt x="3728402" y="25015"/>
                  <a:pt x="3682250" y="21990"/>
                  <a:pt x="3890069" y="0"/>
                </a:cubicBezTo>
                <a:cubicBezTo>
                  <a:pt x="4097889" y="-21990"/>
                  <a:pt x="4312025" y="-13108"/>
                  <a:pt x="4634876" y="0"/>
                </a:cubicBezTo>
                <a:cubicBezTo>
                  <a:pt x="4957727" y="13108"/>
                  <a:pt x="5221971" y="34352"/>
                  <a:pt x="5379683" y="0"/>
                </a:cubicBezTo>
                <a:cubicBezTo>
                  <a:pt x="5537395" y="-34352"/>
                  <a:pt x="5744866" y="-24984"/>
                  <a:pt x="5941555" y="0"/>
                </a:cubicBezTo>
                <a:cubicBezTo>
                  <a:pt x="6138244" y="24984"/>
                  <a:pt x="6382316" y="15427"/>
                  <a:pt x="6777830" y="0"/>
                </a:cubicBezTo>
                <a:cubicBezTo>
                  <a:pt x="7173345" y="-15427"/>
                  <a:pt x="7388975" y="35228"/>
                  <a:pt x="7614105" y="0"/>
                </a:cubicBezTo>
                <a:cubicBezTo>
                  <a:pt x="7839236" y="-35228"/>
                  <a:pt x="8191672" y="-7665"/>
                  <a:pt x="8358912" y="0"/>
                </a:cubicBezTo>
                <a:cubicBezTo>
                  <a:pt x="8526152" y="7665"/>
                  <a:pt x="8720082" y="-29616"/>
                  <a:pt x="9012252" y="0"/>
                </a:cubicBezTo>
                <a:cubicBezTo>
                  <a:pt x="9304422" y="29616"/>
                  <a:pt x="9689948" y="846"/>
                  <a:pt x="10135996" y="0"/>
                </a:cubicBezTo>
                <a:cubicBezTo>
                  <a:pt x="10570063" y="-38925"/>
                  <a:pt x="11077962" y="477205"/>
                  <a:pt x="11125237" y="989241"/>
                </a:cubicBezTo>
                <a:cubicBezTo>
                  <a:pt x="11108439" y="1322990"/>
                  <a:pt x="11152150" y="1425105"/>
                  <a:pt x="11125237" y="1688284"/>
                </a:cubicBezTo>
                <a:cubicBezTo>
                  <a:pt x="11098324" y="1951463"/>
                  <a:pt x="11091818" y="2141574"/>
                  <a:pt x="11125237" y="2387327"/>
                </a:cubicBezTo>
                <a:cubicBezTo>
                  <a:pt x="11158656" y="2633080"/>
                  <a:pt x="11101203" y="2792700"/>
                  <a:pt x="11125237" y="2967665"/>
                </a:cubicBezTo>
                <a:cubicBezTo>
                  <a:pt x="11149271" y="3142630"/>
                  <a:pt x="11142175" y="3378229"/>
                  <a:pt x="11125237" y="3508434"/>
                </a:cubicBezTo>
                <a:cubicBezTo>
                  <a:pt x="11108299" y="3638639"/>
                  <a:pt x="11146279" y="3863185"/>
                  <a:pt x="11125237" y="4167909"/>
                </a:cubicBezTo>
                <a:cubicBezTo>
                  <a:pt x="11104195" y="4472633"/>
                  <a:pt x="11109067" y="4656209"/>
                  <a:pt x="11125237" y="4946089"/>
                </a:cubicBezTo>
                <a:cubicBezTo>
                  <a:pt x="11078474" y="5556634"/>
                  <a:pt x="10731730" y="5908544"/>
                  <a:pt x="10135996" y="5935330"/>
                </a:cubicBezTo>
                <a:cubicBezTo>
                  <a:pt x="9966288" y="5953192"/>
                  <a:pt x="9815835" y="5938607"/>
                  <a:pt x="9574124" y="5935330"/>
                </a:cubicBezTo>
                <a:cubicBezTo>
                  <a:pt x="9332413" y="5932053"/>
                  <a:pt x="8942218" y="5942771"/>
                  <a:pt x="8737849" y="5935330"/>
                </a:cubicBezTo>
                <a:cubicBezTo>
                  <a:pt x="8533480" y="5927889"/>
                  <a:pt x="8465574" y="5943118"/>
                  <a:pt x="8267445" y="5935330"/>
                </a:cubicBezTo>
                <a:cubicBezTo>
                  <a:pt x="8069316" y="5927542"/>
                  <a:pt x="8005269" y="5949133"/>
                  <a:pt x="7888508" y="5935330"/>
                </a:cubicBezTo>
                <a:cubicBezTo>
                  <a:pt x="7771747" y="5921527"/>
                  <a:pt x="7343084" y="5922210"/>
                  <a:pt x="7052233" y="5935330"/>
                </a:cubicBezTo>
                <a:cubicBezTo>
                  <a:pt x="6761383" y="5948450"/>
                  <a:pt x="6425148" y="5930338"/>
                  <a:pt x="6215958" y="5935330"/>
                </a:cubicBezTo>
                <a:cubicBezTo>
                  <a:pt x="6006768" y="5940322"/>
                  <a:pt x="5809217" y="5931900"/>
                  <a:pt x="5654086" y="5935330"/>
                </a:cubicBezTo>
                <a:cubicBezTo>
                  <a:pt x="5498955" y="5938760"/>
                  <a:pt x="5301807" y="5935656"/>
                  <a:pt x="5183682" y="5935330"/>
                </a:cubicBezTo>
                <a:cubicBezTo>
                  <a:pt x="5065557" y="5935004"/>
                  <a:pt x="4951130" y="5952393"/>
                  <a:pt x="4804745" y="5935330"/>
                </a:cubicBezTo>
                <a:cubicBezTo>
                  <a:pt x="4658360" y="5918267"/>
                  <a:pt x="4489290" y="5920290"/>
                  <a:pt x="4334340" y="5935330"/>
                </a:cubicBezTo>
                <a:cubicBezTo>
                  <a:pt x="4179391" y="5950370"/>
                  <a:pt x="3873043" y="5955017"/>
                  <a:pt x="3589533" y="5935330"/>
                </a:cubicBezTo>
                <a:cubicBezTo>
                  <a:pt x="3306023" y="5915643"/>
                  <a:pt x="3247540" y="5932887"/>
                  <a:pt x="3027661" y="5935330"/>
                </a:cubicBezTo>
                <a:cubicBezTo>
                  <a:pt x="2807782" y="5937773"/>
                  <a:pt x="2785018" y="5934752"/>
                  <a:pt x="2648724" y="5935330"/>
                </a:cubicBezTo>
                <a:cubicBezTo>
                  <a:pt x="2512430" y="5935908"/>
                  <a:pt x="2095046" y="5940368"/>
                  <a:pt x="1812449" y="5935330"/>
                </a:cubicBezTo>
                <a:cubicBezTo>
                  <a:pt x="1529853" y="5930292"/>
                  <a:pt x="1160056" y="5966352"/>
                  <a:pt x="989241" y="5935330"/>
                </a:cubicBezTo>
                <a:cubicBezTo>
                  <a:pt x="444480" y="6024020"/>
                  <a:pt x="13041" y="5473376"/>
                  <a:pt x="0" y="4946089"/>
                </a:cubicBezTo>
                <a:cubicBezTo>
                  <a:pt x="-17063" y="4821257"/>
                  <a:pt x="-25355" y="4533505"/>
                  <a:pt x="0" y="4326183"/>
                </a:cubicBezTo>
                <a:cubicBezTo>
                  <a:pt x="25355" y="4118861"/>
                  <a:pt x="-19343" y="3816051"/>
                  <a:pt x="0" y="3666708"/>
                </a:cubicBezTo>
                <a:cubicBezTo>
                  <a:pt x="19343" y="3517366"/>
                  <a:pt x="20679" y="3368217"/>
                  <a:pt x="0" y="3086370"/>
                </a:cubicBezTo>
                <a:cubicBezTo>
                  <a:pt x="-20679" y="2804523"/>
                  <a:pt x="12457" y="2745463"/>
                  <a:pt x="0" y="2545601"/>
                </a:cubicBezTo>
                <a:cubicBezTo>
                  <a:pt x="-12457" y="2345739"/>
                  <a:pt x="-25009" y="2192929"/>
                  <a:pt x="0" y="2004832"/>
                </a:cubicBezTo>
                <a:cubicBezTo>
                  <a:pt x="25009" y="1816735"/>
                  <a:pt x="9888" y="1354197"/>
                  <a:pt x="0" y="989241"/>
                </a:cubicBezTo>
                <a:close/>
              </a:path>
              <a:path w="11125237" h="5935330" stroke="0" extrusionOk="0">
                <a:moveTo>
                  <a:pt x="0" y="989241"/>
                </a:moveTo>
                <a:cubicBezTo>
                  <a:pt x="36518" y="414582"/>
                  <a:pt x="403626" y="70842"/>
                  <a:pt x="989241" y="0"/>
                </a:cubicBezTo>
                <a:cubicBezTo>
                  <a:pt x="1336487" y="-5831"/>
                  <a:pt x="1631592" y="-6100"/>
                  <a:pt x="1825516" y="0"/>
                </a:cubicBezTo>
                <a:cubicBezTo>
                  <a:pt x="2019440" y="6100"/>
                  <a:pt x="2299812" y="6227"/>
                  <a:pt x="2478855" y="0"/>
                </a:cubicBezTo>
                <a:cubicBezTo>
                  <a:pt x="2657898" y="-6227"/>
                  <a:pt x="2729159" y="1121"/>
                  <a:pt x="2857792" y="0"/>
                </a:cubicBezTo>
                <a:cubicBezTo>
                  <a:pt x="2986425" y="-1121"/>
                  <a:pt x="3435140" y="-16927"/>
                  <a:pt x="3602600" y="0"/>
                </a:cubicBezTo>
                <a:cubicBezTo>
                  <a:pt x="3770060" y="16927"/>
                  <a:pt x="3893267" y="-9161"/>
                  <a:pt x="3981537" y="0"/>
                </a:cubicBezTo>
                <a:cubicBezTo>
                  <a:pt x="4069807" y="9161"/>
                  <a:pt x="4268488" y="14699"/>
                  <a:pt x="4451941" y="0"/>
                </a:cubicBezTo>
                <a:cubicBezTo>
                  <a:pt x="4635394" y="-14699"/>
                  <a:pt x="5057758" y="29854"/>
                  <a:pt x="5288216" y="0"/>
                </a:cubicBezTo>
                <a:cubicBezTo>
                  <a:pt x="5518674" y="-29854"/>
                  <a:pt x="5676710" y="16650"/>
                  <a:pt x="6033023" y="0"/>
                </a:cubicBezTo>
                <a:cubicBezTo>
                  <a:pt x="6389336" y="-16650"/>
                  <a:pt x="6394755" y="20052"/>
                  <a:pt x="6686363" y="0"/>
                </a:cubicBezTo>
                <a:cubicBezTo>
                  <a:pt x="6977971" y="-20052"/>
                  <a:pt x="7120361" y="-5829"/>
                  <a:pt x="7339702" y="0"/>
                </a:cubicBezTo>
                <a:cubicBezTo>
                  <a:pt x="7559043" y="5829"/>
                  <a:pt x="7633522" y="-27221"/>
                  <a:pt x="7901574" y="0"/>
                </a:cubicBezTo>
                <a:cubicBezTo>
                  <a:pt x="8169626" y="27221"/>
                  <a:pt x="8196286" y="2018"/>
                  <a:pt x="8463447" y="0"/>
                </a:cubicBezTo>
                <a:cubicBezTo>
                  <a:pt x="8730608" y="-2018"/>
                  <a:pt x="9056092" y="19454"/>
                  <a:pt x="9299721" y="0"/>
                </a:cubicBezTo>
                <a:cubicBezTo>
                  <a:pt x="9543350" y="-19454"/>
                  <a:pt x="9749871" y="15321"/>
                  <a:pt x="10135996" y="0"/>
                </a:cubicBezTo>
                <a:cubicBezTo>
                  <a:pt x="10624617" y="-99540"/>
                  <a:pt x="11115580" y="361988"/>
                  <a:pt x="11125237" y="989241"/>
                </a:cubicBezTo>
                <a:cubicBezTo>
                  <a:pt x="11161259" y="1175703"/>
                  <a:pt x="11149684" y="1524919"/>
                  <a:pt x="11125237" y="1727853"/>
                </a:cubicBezTo>
                <a:cubicBezTo>
                  <a:pt x="11100790" y="1930787"/>
                  <a:pt x="11106641" y="2082018"/>
                  <a:pt x="11125237" y="2426896"/>
                </a:cubicBezTo>
                <a:cubicBezTo>
                  <a:pt x="11143833" y="2771774"/>
                  <a:pt x="11113450" y="2996529"/>
                  <a:pt x="11125237" y="3165507"/>
                </a:cubicBezTo>
                <a:cubicBezTo>
                  <a:pt x="11137024" y="3334485"/>
                  <a:pt x="11100455" y="3485116"/>
                  <a:pt x="11125237" y="3745845"/>
                </a:cubicBezTo>
                <a:cubicBezTo>
                  <a:pt x="11150019" y="4006574"/>
                  <a:pt x="11090142" y="4660686"/>
                  <a:pt x="11125237" y="4946089"/>
                </a:cubicBezTo>
                <a:cubicBezTo>
                  <a:pt x="11147526" y="5399594"/>
                  <a:pt x="10621552" y="5915141"/>
                  <a:pt x="10135996" y="5935330"/>
                </a:cubicBezTo>
                <a:cubicBezTo>
                  <a:pt x="9975485" y="5910818"/>
                  <a:pt x="9773992" y="5935881"/>
                  <a:pt x="9574124" y="5935330"/>
                </a:cubicBezTo>
                <a:cubicBezTo>
                  <a:pt x="9374256" y="5934779"/>
                  <a:pt x="9230069" y="5910694"/>
                  <a:pt x="8920784" y="5935330"/>
                </a:cubicBezTo>
                <a:cubicBezTo>
                  <a:pt x="8611499" y="5959966"/>
                  <a:pt x="8378973" y="5942980"/>
                  <a:pt x="8175977" y="5935330"/>
                </a:cubicBezTo>
                <a:cubicBezTo>
                  <a:pt x="7972981" y="5927680"/>
                  <a:pt x="7743239" y="5946276"/>
                  <a:pt x="7431170" y="5935330"/>
                </a:cubicBezTo>
                <a:cubicBezTo>
                  <a:pt x="7119101" y="5924384"/>
                  <a:pt x="7001195" y="5906519"/>
                  <a:pt x="6777830" y="5935330"/>
                </a:cubicBezTo>
                <a:cubicBezTo>
                  <a:pt x="6554465" y="5964141"/>
                  <a:pt x="6338121" y="5931026"/>
                  <a:pt x="6124491" y="5935330"/>
                </a:cubicBezTo>
                <a:cubicBezTo>
                  <a:pt x="5910861" y="5939634"/>
                  <a:pt x="5677793" y="5964211"/>
                  <a:pt x="5379683" y="5935330"/>
                </a:cubicBezTo>
                <a:cubicBezTo>
                  <a:pt x="5081573" y="5906449"/>
                  <a:pt x="5025567" y="5932472"/>
                  <a:pt x="4909279" y="5935330"/>
                </a:cubicBezTo>
                <a:cubicBezTo>
                  <a:pt x="4792991" y="5938188"/>
                  <a:pt x="4577705" y="5952880"/>
                  <a:pt x="4438874" y="5935330"/>
                </a:cubicBezTo>
                <a:cubicBezTo>
                  <a:pt x="4300043" y="5917780"/>
                  <a:pt x="4082344" y="5925412"/>
                  <a:pt x="3877002" y="5935330"/>
                </a:cubicBezTo>
                <a:cubicBezTo>
                  <a:pt x="3671660" y="5945248"/>
                  <a:pt x="3380570" y="5910795"/>
                  <a:pt x="3223663" y="5935330"/>
                </a:cubicBezTo>
                <a:cubicBezTo>
                  <a:pt x="3066756" y="5959865"/>
                  <a:pt x="2773349" y="5939661"/>
                  <a:pt x="2478855" y="5935330"/>
                </a:cubicBezTo>
                <a:cubicBezTo>
                  <a:pt x="2184361" y="5930999"/>
                  <a:pt x="2099783" y="5926134"/>
                  <a:pt x="1825516" y="5935330"/>
                </a:cubicBezTo>
                <a:cubicBezTo>
                  <a:pt x="1551249" y="5944526"/>
                  <a:pt x="1406021" y="5961102"/>
                  <a:pt x="989241" y="5935330"/>
                </a:cubicBezTo>
                <a:cubicBezTo>
                  <a:pt x="413683" y="5913220"/>
                  <a:pt x="59135" y="5542645"/>
                  <a:pt x="0" y="4946089"/>
                </a:cubicBezTo>
                <a:cubicBezTo>
                  <a:pt x="-884" y="4739800"/>
                  <a:pt x="11209" y="4520958"/>
                  <a:pt x="0" y="4286614"/>
                </a:cubicBezTo>
                <a:cubicBezTo>
                  <a:pt x="-11209" y="4052270"/>
                  <a:pt x="27957" y="3922687"/>
                  <a:pt x="0" y="3706277"/>
                </a:cubicBezTo>
                <a:cubicBezTo>
                  <a:pt x="-27957" y="3489867"/>
                  <a:pt x="18628" y="3202631"/>
                  <a:pt x="0" y="3046802"/>
                </a:cubicBezTo>
                <a:cubicBezTo>
                  <a:pt x="-18628" y="2890974"/>
                  <a:pt x="-10231" y="2589409"/>
                  <a:pt x="0" y="2426896"/>
                </a:cubicBezTo>
                <a:cubicBezTo>
                  <a:pt x="10231" y="2264383"/>
                  <a:pt x="18971" y="2025715"/>
                  <a:pt x="0" y="1767421"/>
                </a:cubicBezTo>
                <a:cubicBezTo>
                  <a:pt x="-18971" y="1509128"/>
                  <a:pt x="-14246" y="1259597"/>
                  <a:pt x="0" y="989241"/>
                </a:cubicBezTo>
                <a:close/>
              </a:path>
            </a:pathLst>
          </a:custGeom>
          <a:solidFill>
            <a:schemeClr val="bg1">
              <a:alpha val="12000"/>
            </a:schemeClr>
          </a:solidFill>
          <a:ln>
            <a:solidFill>
              <a:schemeClr val="tx1"/>
            </a:solidFill>
            <a:extLst>
              <a:ext uri="{C807C97D-BFC1-408E-A445-0C87EB9F89A2}">
                <ask:lineSketchStyleProps xmlns:ask="http://schemas.microsoft.com/office/drawing/2018/sketchyshapes" sd="1573265889">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FF00"/>
              </a:solidFill>
            </a:endParaRPr>
          </a:p>
        </p:txBody>
      </p:sp>
      <p:sp>
        <p:nvSpPr>
          <p:cNvPr id="6" name="文字方塊 5">
            <a:extLst>
              <a:ext uri="{FF2B5EF4-FFF2-40B4-BE49-F238E27FC236}">
                <a16:creationId xmlns:a16="http://schemas.microsoft.com/office/drawing/2014/main" id="{E07A0765-8734-6BB4-B0F4-8F2A2151C12E}"/>
              </a:ext>
            </a:extLst>
          </p:cNvPr>
          <p:cNvSpPr txBox="1"/>
          <p:nvPr/>
        </p:nvSpPr>
        <p:spPr>
          <a:xfrm>
            <a:off x="921195" y="388247"/>
            <a:ext cx="10441159" cy="3033331"/>
          </a:xfrm>
          <a:prstGeom prst="rect">
            <a:avLst/>
          </a:prstGeom>
          <a:noFill/>
        </p:spPr>
        <p:txBody>
          <a:bodyPr wrap="square">
            <a:spAutoFit/>
          </a:bodyPr>
          <a:lstStyle/>
          <a:p>
            <a:pPr algn="just" hangingPunct="0">
              <a:spcBef>
                <a:spcPts val="600"/>
              </a:spcBef>
            </a:pPr>
            <a:r>
              <a:rPr lang="zh-TW" altLang="en-US" sz="2800" b="1" i="0" dirty="0">
                <a:solidFill>
                  <a:srgbClr val="0000FF"/>
                </a:solidFill>
                <a:effectLst/>
                <a:latin typeface="標楷體" panose="03000509000000000000" pitchFamily="65" charset="-120"/>
                <a:ea typeface="標楷體" panose="03000509000000000000" pitchFamily="65" charset="-120"/>
              </a:rPr>
              <a:t>最高法院</a:t>
            </a:r>
            <a:r>
              <a:rPr lang="en-US" altLang="zh-TW" sz="2800" b="1" i="0" dirty="0">
                <a:solidFill>
                  <a:srgbClr val="0000FF"/>
                </a:solidFill>
                <a:effectLst/>
                <a:latin typeface="標楷體" panose="03000509000000000000" pitchFamily="65" charset="-120"/>
                <a:ea typeface="標楷體" panose="03000509000000000000" pitchFamily="65" charset="-120"/>
              </a:rPr>
              <a:t>74</a:t>
            </a:r>
            <a:r>
              <a:rPr lang="zh-TW" altLang="en-US" sz="2800" b="1" i="0" dirty="0">
                <a:solidFill>
                  <a:srgbClr val="0000FF"/>
                </a:solidFill>
                <a:effectLst/>
                <a:latin typeface="標楷體" panose="03000509000000000000" pitchFamily="65" charset="-120"/>
                <a:ea typeface="標楷體" panose="03000509000000000000" pitchFamily="65" charset="-120"/>
              </a:rPr>
              <a:t>年度台上字第</a:t>
            </a:r>
            <a:r>
              <a:rPr lang="en-US" altLang="zh-TW" sz="2800" b="1" i="0" dirty="0">
                <a:solidFill>
                  <a:srgbClr val="0000FF"/>
                </a:solidFill>
                <a:effectLst/>
                <a:latin typeface="標楷體" panose="03000509000000000000" pitchFamily="65" charset="-120"/>
                <a:ea typeface="標楷體" panose="03000509000000000000" pitchFamily="65" charset="-120"/>
              </a:rPr>
              <a:t>1870</a:t>
            </a:r>
            <a:r>
              <a:rPr lang="zh-TW" altLang="en-US" sz="2800" b="1" i="0" dirty="0">
                <a:solidFill>
                  <a:srgbClr val="0000FF"/>
                </a:solidFill>
                <a:effectLst/>
                <a:latin typeface="標楷體" panose="03000509000000000000" pitchFamily="65" charset="-120"/>
                <a:ea typeface="標楷體" panose="03000509000000000000" pitchFamily="65" charset="-120"/>
              </a:rPr>
              <a:t>號民事判決</a:t>
            </a:r>
            <a:r>
              <a:rPr lang="zh-TW" altLang="en-US" sz="2800" b="0" i="0" dirty="0">
                <a:effectLst/>
                <a:latin typeface="標楷體" panose="03000509000000000000" pitchFamily="65" charset="-120"/>
                <a:ea typeface="標楷體" panose="03000509000000000000" pitchFamily="65" charset="-120"/>
              </a:rPr>
              <a:t>：</a:t>
            </a:r>
            <a:endParaRPr lang="en-US" altLang="zh-TW" sz="2800" b="0" i="0" dirty="0">
              <a:effectLst/>
              <a:latin typeface="標楷體" panose="03000509000000000000" pitchFamily="65" charset="-120"/>
              <a:ea typeface="標楷體" panose="03000509000000000000" pitchFamily="65" charset="-120"/>
            </a:endParaRPr>
          </a:p>
          <a:p>
            <a:pPr algn="just" hangingPunct="0">
              <a:lnSpc>
                <a:spcPts val="3200"/>
              </a:lnSpc>
              <a:spcBef>
                <a:spcPts val="600"/>
              </a:spcBef>
            </a:pPr>
            <a:r>
              <a:rPr lang="zh-TW" altLang="en-US" sz="2400" b="0" i="0" dirty="0">
                <a:effectLst/>
                <a:latin typeface="標楷體" panose="03000509000000000000" pitchFamily="65" charset="-120"/>
                <a:ea typeface="標楷體" panose="03000509000000000000" pitchFamily="65" charset="-120"/>
              </a:rPr>
              <a:t>民法第</a:t>
            </a:r>
            <a:r>
              <a:rPr lang="en-US" altLang="zh-TW" sz="2400" b="0" i="0" dirty="0">
                <a:effectLst/>
                <a:latin typeface="標楷體" panose="03000509000000000000" pitchFamily="65" charset="-120"/>
                <a:ea typeface="標楷體" panose="03000509000000000000" pitchFamily="65" charset="-120"/>
              </a:rPr>
              <a:t>1145</a:t>
            </a:r>
            <a:r>
              <a:rPr lang="zh-TW" altLang="en-US" sz="2400" b="0" i="0" dirty="0">
                <a:effectLst/>
                <a:latin typeface="標楷體" panose="03000509000000000000" pitchFamily="65" charset="-120"/>
                <a:ea typeface="標楷體" panose="03000509000000000000" pitchFamily="65" charset="-120"/>
              </a:rPr>
              <a:t>條第</a:t>
            </a:r>
            <a:r>
              <a:rPr lang="en-US" altLang="zh-TW" sz="2400" b="0" i="0" dirty="0">
                <a:effectLst/>
                <a:latin typeface="標楷體" panose="03000509000000000000" pitchFamily="65" charset="-120"/>
                <a:ea typeface="標楷體" panose="03000509000000000000" pitchFamily="65" charset="-120"/>
              </a:rPr>
              <a:t>1</a:t>
            </a:r>
            <a:r>
              <a:rPr lang="zh-TW" altLang="en-US" sz="2400" b="0" i="0" dirty="0">
                <a:effectLst/>
                <a:latin typeface="標楷體" panose="03000509000000000000" pitchFamily="65" charset="-120"/>
                <a:ea typeface="標楷體" panose="03000509000000000000" pitchFamily="65" charset="-120"/>
              </a:rPr>
              <a:t>項第</a:t>
            </a:r>
            <a:r>
              <a:rPr lang="en-US" altLang="zh-TW" sz="2400" b="0" i="0" dirty="0">
                <a:effectLst/>
                <a:latin typeface="標楷體" panose="03000509000000000000" pitchFamily="65" charset="-120"/>
                <a:ea typeface="標楷體" panose="03000509000000000000" pitchFamily="65" charset="-120"/>
              </a:rPr>
              <a:t>5</a:t>
            </a:r>
            <a:r>
              <a:rPr lang="zh-TW" altLang="en-US" sz="2400" b="0" i="0" dirty="0">
                <a:effectLst/>
                <a:latin typeface="標楷體" panose="03000509000000000000" pitchFamily="65" charset="-120"/>
                <a:ea typeface="標楷體" panose="03000509000000000000" pitchFamily="65" charset="-120"/>
              </a:rPr>
              <a:t>款所謂對於被繼承人有重大之虐待情事，係指以身體上或精神上之痛苦加諸於被繼承人而言，凡對於被繼承人施加毆打，或</a:t>
            </a:r>
            <a:r>
              <a:rPr lang="zh-TW" altLang="en-US" sz="2400" b="1" i="0" dirty="0">
                <a:solidFill>
                  <a:srgbClr val="FF0000"/>
                </a:solidFill>
                <a:effectLst/>
                <a:latin typeface="標楷體" panose="03000509000000000000" pitchFamily="65" charset="-120"/>
                <a:ea typeface="標楷體" panose="03000509000000000000" pitchFamily="65" charset="-120"/>
              </a:rPr>
              <a:t>對之負有扶養義務而惡意不予扶養</a:t>
            </a:r>
            <a:r>
              <a:rPr lang="zh-TW" altLang="en-US" sz="2400" b="0" i="0" dirty="0">
                <a:effectLst/>
                <a:latin typeface="標楷體" panose="03000509000000000000" pitchFamily="65" charset="-120"/>
                <a:ea typeface="標楷體" panose="03000509000000000000" pitchFamily="65" charset="-120"/>
              </a:rPr>
              <a:t>者，固均屬之，</a:t>
            </a:r>
            <a:r>
              <a:rPr lang="zh-TW" altLang="en-US" sz="2400" b="1" i="0" dirty="0">
                <a:solidFill>
                  <a:srgbClr val="FF0000"/>
                </a:solidFill>
                <a:effectLst/>
                <a:latin typeface="標楷體" panose="03000509000000000000" pitchFamily="65" charset="-120"/>
                <a:ea typeface="標楷體" panose="03000509000000000000" pitchFamily="65" charset="-120"/>
              </a:rPr>
              <a:t>即被繼承人（父母）終年臥病在床，繼承人無不能探視之正當理由，而至被繼承人死亡為止，始終不予探視者</a:t>
            </a:r>
            <a:r>
              <a:rPr lang="zh-TW" altLang="en-US" sz="2400" b="0" i="0" dirty="0">
                <a:effectLst/>
                <a:latin typeface="標楷體" panose="03000509000000000000" pitchFamily="65" charset="-120"/>
                <a:ea typeface="標楷體" panose="03000509000000000000" pitchFamily="65" charset="-120"/>
              </a:rPr>
              <a:t>，衡諸我國重視孝道固有倫理，足致被繼承人感受精神上莫大痛苦之情節，亦應認有重大虐待之行為。</a:t>
            </a:r>
            <a:endParaRPr lang="zh-TW" altLang="en-US" sz="2400" dirty="0">
              <a:latin typeface="標楷體" panose="03000509000000000000" pitchFamily="65" charset="-120"/>
              <a:ea typeface="標楷體" panose="03000509000000000000" pitchFamily="65" charset="-120"/>
            </a:endParaRPr>
          </a:p>
        </p:txBody>
      </p:sp>
      <p:sp>
        <p:nvSpPr>
          <p:cNvPr id="8" name="文字方塊 7">
            <a:extLst>
              <a:ext uri="{FF2B5EF4-FFF2-40B4-BE49-F238E27FC236}">
                <a16:creationId xmlns:a16="http://schemas.microsoft.com/office/drawing/2014/main" id="{5971541A-2471-9B83-CDDB-E15F6613FF7C}"/>
              </a:ext>
            </a:extLst>
          </p:cNvPr>
          <p:cNvSpPr txBox="1"/>
          <p:nvPr/>
        </p:nvSpPr>
        <p:spPr>
          <a:xfrm>
            <a:off x="921195" y="3573016"/>
            <a:ext cx="10441159" cy="2622962"/>
          </a:xfrm>
          <a:prstGeom prst="rect">
            <a:avLst/>
          </a:prstGeom>
          <a:noFill/>
        </p:spPr>
        <p:txBody>
          <a:bodyPr wrap="square">
            <a:spAutoFit/>
          </a:bodyPr>
          <a:lstStyle/>
          <a:p>
            <a:pPr algn="just" hangingPunct="0">
              <a:spcBef>
                <a:spcPts val="600"/>
              </a:spcBef>
            </a:pPr>
            <a:r>
              <a:rPr lang="zh-TW" altLang="en-US" sz="2800" b="1" dirty="0">
                <a:solidFill>
                  <a:srgbClr val="0000FF"/>
                </a:solidFill>
                <a:latin typeface="標楷體" panose="03000509000000000000" pitchFamily="65" charset="-120"/>
                <a:ea typeface="標楷體" panose="03000509000000000000" pitchFamily="65" charset="-120"/>
              </a:rPr>
              <a:t>最高法院</a:t>
            </a:r>
            <a:r>
              <a:rPr lang="en-US" altLang="zh-TW" sz="2800" b="1" dirty="0">
                <a:solidFill>
                  <a:srgbClr val="0000FF"/>
                </a:solidFill>
                <a:latin typeface="標楷體" panose="03000509000000000000" pitchFamily="65" charset="-120"/>
                <a:ea typeface="標楷體" panose="03000509000000000000" pitchFamily="65" charset="-120"/>
              </a:rPr>
              <a:t>72</a:t>
            </a:r>
            <a:r>
              <a:rPr lang="zh-TW" altLang="en-US" sz="2800" b="1" dirty="0">
                <a:solidFill>
                  <a:srgbClr val="0000FF"/>
                </a:solidFill>
                <a:latin typeface="標楷體" panose="03000509000000000000" pitchFamily="65" charset="-120"/>
                <a:ea typeface="標楷體" panose="03000509000000000000" pitchFamily="65" charset="-120"/>
              </a:rPr>
              <a:t>年度台上字第</a:t>
            </a:r>
            <a:r>
              <a:rPr lang="en-US" altLang="zh-TW" sz="2800" b="1" dirty="0">
                <a:solidFill>
                  <a:srgbClr val="0000FF"/>
                </a:solidFill>
                <a:latin typeface="標楷體" panose="03000509000000000000" pitchFamily="65" charset="-120"/>
                <a:ea typeface="標楷體" panose="03000509000000000000" pitchFamily="65" charset="-120"/>
              </a:rPr>
              <a:t>4710</a:t>
            </a:r>
            <a:r>
              <a:rPr lang="zh-TW" altLang="en-US" sz="2800" b="1" dirty="0">
                <a:solidFill>
                  <a:srgbClr val="0000FF"/>
                </a:solidFill>
                <a:latin typeface="標楷體" panose="03000509000000000000" pitchFamily="65" charset="-120"/>
                <a:ea typeface="標楷體" panose="03000509000000000000" pitchFamily="65" charset="-120"/>
              </a:rPr>
              <a:t>號民事判決</a:t>
            </a:r>
            <a:r>
              <a:rPr lang="zh-TW" altLang="en-US" sz="2800" dirty="0">
                <a:latin typeface="標楷體" panose="03000509000000000000" pitchFamily="65" charset="-120"/>
                <a:ea typeface="標楷體" panose="03000509000000000000" pitchFamily="65" charset="-120"/>
              </a:rPr>
              <a:t>：</a:t>
            </a:r>
            <a:endParaRPr lang="en-US" altLang="zh-TW" sz="2800" dirty="0">
              <a:latin typeface="標楷體" panose="03000509000000000000" pitchFamily="65" charset="-120"/>
              <a:ea typeface="標楷體" panose="03000509000000000000" pitchFamily="65" charset="-120"/>
            </a:endParaRPr>
          </a:p>
          <a:p>
            <a:pPr algn="just" hangingPunct="0">
              <a:lnSpc>
                <a:spcPts val="3200"/>
              </a:lnSpc>
              <a:spcBef>
                <a:spcPts val="600"/>
              </a:spcBef>
            </a:pPr>
            <a:r>
              <a:rPr lang="zh-TW" altLang="en-US" sz="2400" b="0" i="0" dirty="0">
                <a:effectLst/>
                <a:latin typeface="標楷體" panose="03000509000000000000" pitchFamily="65" charset="-120"/>
                <a:ea typeface="標楷體" panose="03000509000000000000" pitchFamily="65" charset="-120"/>
              </a:rPr>
              <a:t>對於被繼承人有重大之虐待或侮辱情事，經被繼承人表示其不得繼承者，喪失其繼承權。民法第</a:t>
            </a:r>
            <a:r>
              <a:rPr lang="en-US" altLang="zh-TW" sz="2400" b="0" i="0" dirty="0">
                <a:effectLst/>
                <a:latin typeface="標楷體" panose="03000509000000000000" pitchFamily="65" charset="-120"/>
                <a:ea typeface="標楷體" panose="03000509000000000000" pitchFamily="65" charset="-120"/>
              </a:rPr>
              <a:t>1145</a:t>
            </a:r>
            <a:r>
              <a:rPr lang="zh-TW" altLang="en-US" sz="2400" b="0" i="0" dirty="0">
                <a:effectLst/>
                <a:latin typeface="標楷體" panose="03000509000000000000" pitchFamily="65" charset="-120"/>
                <a:ea typeface="標楷體" panose="03000509000000000000" pitchFamily="65" charset="-120"/>
              </a:rPr>
              <a:t>條第</a:t>
            </a:r>
            <a:r>
              <a:rPr lang="en-US" altLang="zh-TW" sz="2400" b="0" i="0" dirty="0">
                <a:effectLst/>
                <a:latin typeface="標楷體" panose="03000509000000000000" pitchFamily="65" charset="-120"/>
                <a:ea typeface="標楷體" panose="03000509000000000000" pitchFamily="65" charset="-120"/>
              </a:rPr>
              <a:t>1</a:t>
            </a:r>
            <a:r>
              <a:rPr lang="zh-TW" altLang="en-US" sz="2400" b="0" i="0" dirty="0">
                <a:effectLst/>
                <a:latin typeface="標楷體" panose="03000509000000000000" pitchFamily="65" charset="-120"/>
                <a:ea typeface="標楷體" panose="03000509000000000000" pitchFamily="65" charset="-120"/>
              </a:rPr>
              <a:t>項第</a:t>
            </a:r>
            <a:r>
              <a:rPr lang="en-US" altLang="zh-TW" sz="2400" b="0" i="0" dirty="0">
                <a:effectLst/>
                <a:latin typeface="標楷體" panose="03000509000000000000" pitchFamily="65" charset="-120"/>
                <a:ea typeface="標楷體" panose="03000509000000000000" pitchFamily="65" charset="-120"/>
              </a:rPr>
              <a:t>5</a:t>
            </a:r>
            <a:r>
              <a:rPr lang="zh-TW" altLang="en-US" sz="2400" b="0" i="0" dirty="0">
                <a:effectLst/>
                <a:latin typeface="標楷體" panose="03000509000000000000" pitchFamily="65" charset="-120"/>
                <a:ea typeface="標楷體" panose="03000509000000000000" pitchFamily="65" charset="-120"/>
              </a:rPr>
              <a:t>款定有明文。所謂虐待，謂予被繼承人以身體上或精神上痛苦之行為，且不以積極行為為限，更</a:t>
            </a:r>
            <a:r>
              <a:rPr lang="zh-TW" altLang="en-US" sz="2400" b="1" i="0" dirty="0">
                <a:solidFill>
                  <a:srgbClr val="FF0000"/>
                </a:solidFill>
                <a:effectLst/>
                <a:latin typeface="標楷體" panose="03000509000000000000" pitchFamily="65" charset="-120"/>
                <a:ea typeface="標楷體" panose="03000509000000000000" pitchFamily="65" charset="-120"/>
              </a:rPr>
              <a:t>包括消極行為在內</a:t>
            </a:r>
            <a:r>
              <a:rPr lang="zh-TW" altLang="en-US" sz="2400" b="0" i="0" dirty="0">
                <a:effectLst/>
                <a:latin typeface="標楷體" panose="03000509000000000000" pitchFamily="65" charset="-120"/>
                <a:ea typeface="標楷體" panose="03000509000000000000" pitchFamily="65" charset="-120"/>
              </a:rPr>
              <a:t>。</a:t>
            </a:r>
            <a:r>
              <a:rPr lang="zh-TW" altLang="en-US" sz="2400" b="1" i="0" dirty="0">
                <a:solidFill>
                  <a:srgbClr val="FF0000"/>
                </a:solidFill>
                <a:effectLst/>
                <a:latin typeface="標楷體" panose="03000509000000000000" pitchFamily="65" charset="-120"/>
                <a:ea typeface="標楷體" panose="03000509000000000000" pitchFamily="65" charset="-120"/>
              </a:rPr>
              <a:t>又此表示，除以遺囑為之者外，為不要式行為，亦無須對於特定人為表示</a:t>
            </a:r>
            <a:r>
              <a:rPr lang="zh-TW" altLang="en-US" sz="2400" b="0" i="0" dirty="0">
                <a:effectLst/>
                <a:latin typeface="標楷體" panose="03000509000000000000" pitchFamily="65" charset="-120"/>
                <a:ea typeface="標楷體" panose="03000509000000000000" pitchFamily="65" charset="-120"/>
              </a:rPr>
              <a:t>。</a:t>
            </a:r>
            <a:endParaRPr lang="zh-TW" altLang="en-US"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697611348"/>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E5A0A-0EB8-D911-8F78-30CFC7B4E638}"/>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9AFF9FBF-8399-972C-07B9-3F258FB237AE}"/>
              </a:ext>
            </a:extLst>
          </p:cNvPr>
          <p:cNvSpPr>
            <a:spLocks noGrp="1"/>
          </p:cNvSpPr>
          <p:nvPr>
            <p:ph type="title"/>
          </p:nvPr>
        </p:nvSpPr>
        <p:spPr/>
        <p:txBody>
          <a:bodyPr/>
          <a:lstStyle/>
          <a:p>
            <a:r>
              <a:rPr lang="zh-TW" altLang="en-US" dirty="0"/>
              <a:t>四、繼承回復請求權</a:t>
            </a:r>
          </a:p>
        </p:txBody>
      </p:sp>
      <p:sp>
        <p:nvSpPr>
          <p:cNvPr id="4" name="投影片編號版面配置區 3">
            <a:extLst>
              <a:ext uri="{FF2B5EF4-FFF2-40B4-BE49-F238E27FC236}">
                <a16:creationId xmlns:a16="http://schemas.microsoft.com/office/drawing/2014/main" id="{C6EEFADB-F7E4-DE3B-E868-51C5E67B1F3D}"/>
              </a:ext>
            </a:extLst>
          </p:cNvPr>
          <p:cNvSpPr>
            <a:spLocks noGrp="1"/>
          </p:cNvSpPr>
          <p:nvPr>
            <p:ph type="sldNum" sz="quarter" idx="4294967295"/>
          </p:nvPr>
        </p:nvSpPr>
        <p:spPr>
          <a:xfrm>
            <a:off x="4167903" y="6381328"/>
            <a:ext cx="3860800" cy="365125"/>
          </a:xfrm>
        </p:spPr>
        <p:txBody>
          <a:bodyPr/>
          <a:lstStyle/>
          <a:p>
            <a:pPr algn="ctr">
              <a:defRPr/>
            </a:pPr>
            <a:fld id="{4B140375-4B74-4B69-865E-A3C1E700F007}" type="slidenum">
              <a:rPr lang="en-US" altLang="zh-TW" smtClean="0">
                <a:latin typeface="標楷體" panose="03000509000000000000" pitchFamily="65" charset="-120"/>
                <a:ea typeface="標楷體" panose="03000509000000000000" pitchFamily="65" charset="-120"/>
              </a:rPr>
              <a:pPr algn="ctr">
                <a:defRPr/>
              </a:pPr>
              <a:t>14</a:t>
            </a:fld>
            <a:endParaRPr lang="en-US" altLang="zh-TW" dirty="0">
              <a:latin typeface="標楷體" panose="03000509000000000000" pitchFamily="65" charset="-120"/>
              <a:ea typeface="標楷體" panose="03000509000000000000" pitchFamily="65" charset="-120"/>
            </a:endParaRPr>
          </a:p>
        </p:txBody>
      </p:sp>
      <p:sp>
        <p:nvSpPr>
          <p:cNvPr id="21" name="Text 1"/>
          <p:cNvSpPr/>
          <p:nvPr/>
        </p:nvSpPr>
        <p:spPr>
          <a:xfrm>
            <a:off x="480963" y="1484784"/>
            <a:ext cx="1920184" cy="239911"/>
          </a:xfrm>
          <a:prstGeom prst="rect">
            <a:avLst/>
          </a:prstGeom>
          <a:noFill/>
          <a:ln/>
        </p:spPr>
        <p:txBody>
          <a:bodyPr wrap="none" lIns="0" tIns="0" rIns="0" bIns="0" rtlCol="0" anchor="t"/>
          <a:lstStyle/>
          <a:p>
            <a:pPr>
              <a:lnSpc>
                <a:spcPts val="1867"/>
              </a:lnSpc>
            </a:pPr>
            <a:r>
              <a:rPr lang="zh-TW" altLang="en-US" sz="2400" b="1" dirty="0">
                <a:solidFill>
                  <a:schemeClr val="tx2">
                    <a:lumMod val="75000"/>
                  </a:schemeClr>
                </a:solidFill>
                <a:latin typeface="標楷體" panose="03000509000000000000" pitchFamily="65" charset="-120"/>
                <a:ea typeface="標楷體" panose="03000509000000000000" pitchFamily="65" charset="-120"/>
                <a:cs typeface="Instrument Sans Semi Bold" pitchFamily="34" charset="-120"/>
              </a:rPr>
              <a:t>（一）</a:t>
            </a:r>
            <a:r>
              <a:rPr lang="en-US" sz="2400" b="1" dirty="0" err="1">
                <a:solidFill>
                  <a:schemeClr val="tx2">
                    <a:lumMod val="75000"/>
                  </a:schemeClr>
                </a:solidFill>
                <a:latin typeface="標楷體" panose="03000509000000000000" pitchFamily="65" charset="-120"/>
                <a:ea typeface="標楷體" panose="03000509000000000000" pitchFamily="65" charset="-120"/>
                <a:cs typeface="Instrument Sans Semi Bold" pitchFamily="34" charset="-120"/>
              </a:rPr>
              <a:t>法律依據</a:t>
            </a:r>
            <a:endParaRPr lang="en-US" sz="2400" b="1" dirty="0">
              <a:solidFill>
                <a:schemeClr val="tx2">
                  <a:lumMod val="75000"/>
                </a:schemeClr>
              </a:solidFill>
              <a:latin typeface="標楷體" panose="03000509000000000000" pitchFamily="65" charset="-120"/>
              <a:ea typeface="標楷體" panose="03000509000000000000" pitchFamily="65" charset="-120"/>
            </a:endParaRPr>
          </a:p>
        </p:txBody>
      </p:sp>
      <p:sp>
        <p:nvSpPr>
          <p:cNvPr id="22" name="Text 2"/>
          <p:cNvSpPr/>
          <p:nvPr/>
        </p:nvSpPr>
        <p:spPr>
          <a:xfrm>
            <a:off x="797629" y="1903587"/>
            <a:ext cx="5112486" cy="445293"/>
          </a:xfrm>
          <a:prstGeom prst="rect">
            <a:avLst/>
          </a:prstGeom>
          <a:noFill/>
          <a:ln/>
        </p:spPr>
        <p:txBody>
          <a:bodyPr wrap="square" lIns="0" tIns="0" rIns="0" bIns="0" rtlCol="0" anchor="t"/>
          <a:lstStyle/>
          <a:p>
            <a:r>
              <a:rPr lang="en-US" sz="2000" dirty="0">
                <a:solidFill>
                  <a:srgbClr val="1E3063"/>
                </a:solidFill>
                <a:latin typeface="標楷體" panose="03000509000000000000" pitchFamily="65" charset="-120"/>
                <a:ea typeface="標楷體" panose="03000509000000000000" pitchFamily="65" charset="-120"/>
                <a:cs typeface="Instrument Sans Medium" pitchFamily="34" charset="-120"/>
              </a:rPr>
              <a:t>《民法》第1146條</a:t>
            </a:r>
            <a:r>
              <a:rPr lang="zh-TW" altLang="en-US" sz="2000" dirty="0">
                <a:solidFill>
                  <a:srgbClr val="1E3063"/>
                </a:solidFill>
                <a:latin typeface="標楷體" panose="03000509000000000000" pitchFamily="65" charset="-120"/>
                <a:ea typeface="標楷體" panose="03000509000000000000" pitchFamily="65" charset="-120"/>
                <a:cs typeface="Instrument Sans Medium" pitchFamily="34" charset="-120"/>
              </a:rPr>
              <a:t>第</a:t>
            </a:r>
            <a:r>
              <a:rPr lang="en-US" altLang="zh-TW" sz="2000" dirty="0">
                <a:solidFill>
                  <a:srgbClr val="1E3063"/>
                </a:solidFill>
                <a:latin typeface="標楷體" panose="03000509000000000000" pitchFamily="65" charset="-120"/>
                <a:ea typeface="標楷體" panose="03000509000000000000" pitchFamily="65" charset="-120"/>
                <a:cs typeface="Instrument Sans Medium" pitchFamily="34" charset="-120"/>
              </a:rPr>
              <a:t>1</a:t>
            </a:r>
            <a:r>
              <a:rPr lang="zh-TW" altLang="en-US" sz="2000" dirty="0">
                <a:solidFill>
                  <a:srgbClr val="1E3063"/>
                </a:solidFill>
                <a:latin typeface="標楷體" panose="03000509000000000000" pitchFamily="65" charset="-120"/>
                <a:ea typeface="標楷體" panose="03000509000000000000" pitchFamily="65" charset="-120"/>
                <a:cs typeface="Instrument Sans Medium" pitchFamily="34" charset="-120"/>
              </a:rPr>
              <a:t>項</a:t>
            </a:r>
            <a:r>
              <a:rPr lang="en-US" sz="2000" dirty="0">
                <a:solidFill>
                  <a:srgbClr val="1E3063"/>
                </a:solidFill>
                <a:latin typeface="標楷體" panose="03000509000000000000" pitchFamily="65" charset="-120"/>
                <a:ea typeface="標楷體" panose="03000509000000000000" pitchFamily="65" charset="-120"/>
                <a:cs typeface="Instrument Sans Medium" pitchFamily="34" charset="-120"/>
              </a:rPr>
              <a:t>：</a:t>
            </a:r>
            <a:r>
              <a:rPr lang="zh-TW" altLang="en-US" sz="2000" dirty="0">
                <a:solidFill>
                  <a:srgbClr val="1E3063"/>
                </a:solidFill>
                <a:latin typeface="標楷體" panose="03000509000000000000" pitchFamily="65" charset="-120"/>
                <a:ea typeface="標楷體" panose="03000509000000000000" pitchFamily="65" charset="-120"/>
                <a:cs typeface="Instrument Sans Medium" pitchFamily="34" charset="-120"/>
              </a:rPr>
              <a:t>「</a:t>
            </a:r>
            <a:r>
              <a:rPr lang="en-US" sz="2000" dirty="0" err="1">
                <a:solidFill>
                  <a:srgbClr val="1E3063"/>
                </a:solidFill>
                <a:latin typeface="標楷體" panose="03000509000000000000" pitchFamily="65" charset="-120"/>
                <a:ea typeface="標楷體" panose="03000509000000000000" pitchFamily="65" charset="-120"/>
                <a:cs typeface="Instrument Sans Medium" pitchFamily="34" charset="-120"/>
              </a:rPr>
              <a:t>繼承權被侵害者，被害人或其法定代理人得請求回復之</a:t>
            </a:r>
            <a:r>
              <a:rPr lang="en-US" sz="2000" dirty="0">
                <a:solidFill>
                  <a:srgbClr val="1E3063"/>
                </a:solidFill>
                <a:latin typeface="標楷體" panose="03000509000000000000" pitchFamily="65" charset="-120"/>
                <a:ea typeface="標楷體" panose="03000509000000000000" pitchFamily="65" charset="-120"/>
                <a:cs typeface="Instrument Sans Medium" pitchFamily="34" charset="-120"/>
              </a:rPr>
              <a:t>。</a:t>
            </a:r>
            <a:r>
              <a:rPr lang="zh-TW" altLang="en-US" sz="2000" dirty="0">
                <a:solidFill>
                  <a:srgbClr val="1E3063"/>
                </a:solidFill>
                <a:latin typeface="標楷體" panose="03000509000000000000" pitchFamily="65" charset="-120"/>
                <a:ea typeface="標楷體" panose="03000509000000000000" pitchFamily="65" charset="-120"/>
                <a:cs typeface="Instrument Sans Medium" pitchFamily="34" charset="-120"/>
              </a:rPr>
              <a:t>」</a:t>
            </a:r>
            <a:endParaRPr lang="en-US" sz="2000" dirty="0">
              <a:latin typeface="標楷體" panose="03000509000000000000" pitchFamily="65" charset="-120"/>
              <a:ea typeface="標楷體" panose="03000509000000000000" pitchFamily="65" charset="-120"/>
            </a:endParaRPr>
          </a:p>
        </p:txBody>
      </p:sp>
      <p:sp>
        <p:nvSpPr>
          <p:cNvPr id="23" name="Shape 3"/>
          <p:cNvSpPr/>
          <p:nvPr/>
        </p:nvSpPr>
        <p:spPr>
          <a:xfrm>
            <a:off x="797629" y="2801863"/>
            <a:ext cx="5112486" cy="915169"/>
          </a:xfrm>
          <a:prstGeom prst="roundRect">
            <a:avLst>
              <a:gd name="adj" fmla="val 17338"/>
            </a:avLst>
          </a:prstGeom>
          <a:solidFill>
            <a:srgbClr val="FCF2B5"/>
          </a:solidFill>
          <a:ln/>
        </p:spPr>
      </p:sp>
      <p:pic>
        <p:nvPicPr>
          <p:cNvPr id="24" name="Image 1" descr="preencoded.png"/>
          <p:cNvPicPr>
            <a:picLocks noChangeAspect="1"/>
          </p:cNvPicPr>
          <p:nvPr/>
        </p:nvPicPr>
        <p:blipFill>
          <a:blip r:embed="rId3"/>
          <a:stretch>
            <a:fillRect/>
          </a:stretch>
        </p:blipFill>
        <p:spPr>
          <a:xfrm>
            <a:off x="951160" y="3024411"/>
            <a:ext cx="191939" cy="153492"/>
          </a:xfrm>
          <a:prstGeom prst="rect">
            <a:avLst/>
          </a:prstGeom>
        </p:spPr>
      </p:pic>
      <p:sp>
        <p:nvSpPr>
          <p:cNvPr id="25" name="Text 4"/>
          <p:cNvSpPr/>
          <p:nvPr/>
        </p:nvSpPr>
        <p:spPr>
          <a:xfrm>
            <a:off x="1296631" y="2924944"/>
            <a:ext cx="4459953" cy="445293"/>
          </a:xfrm>
          <a:prstGeom prst="rect">
            <a:avLst/>
          </a:prstGeom>
          <a:noFill/>
          <a:ln/>
        </p:spPr>
        <p:txBody>
          <a:bodyPr wrap="square" lIns="0" tIns="0" rIns="0" bIns="0" rtlCol="0" anchor="t"/>
          <a:lstStyle/>
          <a:p>
            <a:pPr>
              <a:lnSpc>
                <a:spcPts val="2500"/>
              </a:lnSpc>
            </a:pPr>
            <a:r>
              <a:rPr lang="en-US" dirty="0">
                <a:solidFill>
                  <a:srgbClr val="000000"/>
                </a:solidFill>
                <a:latin typeface="標楷體" panose="03000509000000000000" pitchFamily="65" charset="-120"/>
                <a:ea typeface="標楷體" panose="03000509000000000000" pitchFamily="65" charset="-120"/>
                <a:cs typeface="Instrument Sans Medium" pitchFamily="34" charset="-120"/>
              </a:rPr>
              <a:t>時效限制：</a:t>
            </a:r>
            <a:r>
              <a:rPr lang="en-US" dirty="0">
                <a:solidFill>
                  <a:srgbClr val="0000FF"/>
                </a:solidFill>
                <a:latin typeface="標楷體" panose="03000509000000000000" pitchFamily="65" charset="-120"/>
                <a:ea typeface="標楷體" panose="03000509000000000000" pitchFamily="65" charset="-120"/>
                <a:cs typeface="Instrument Sans Medium" pitchFamily="34" charset="-120"/>
              </a:rPr>
              <a:t>自</a:t>
            </a:r>
            <a:r>
              <a:rPr lang="en-US" b="1" dirty="0">
                <a:solidFill>
                  <a:srgbClr val="0000FF"/>
                </a:solidFill>
                <a:latin typeface="標楷體" panose="03000509000000000000" pitchFamily="65" charset="-120"/>
                <a:ea typeface="標楷體" panose="03000509000000000000" pitchFamily="65" charset="-120"/>
                <a:cs typeface="Instrument Sans Medium" pitchFamily="34" charset="-120"/>
              </a:rPr>
              <a:t>知悉被侵害時起2年</a:t>
            </a:r>
            <a:r>
              <a:rPr lang="en-US" dirty="0">
                <a:solidFill>
                  <a:srgbClr val="000000"/>
                </a:solidFill>
                <a:latin typeface="標楷體" panose="03000509000000000000" pitchFamily="65" charset="-120"/>
                <a:ea typeface="標楷體" panose="03000509000000000000" pitchFamily="65" charset="-120"/>
                <a:cs typeface="Instrument Sans Medium" pitchFamily="34" charset="-120"/>
              </a:rPr>
              <a:t>不行使而消滅；自繼承開始時起逾</a:t>
            </a:r>
            <a:r>
              <a:rPr lang="en-US" b="1" dirty="0">
                <a:solidFill>
                  <a:srgbClr val="0000FF"/>
                </a:solidFill>
                <a:latin typeface="標楷體" panose="03000509000000000000" pitchFamily="65" charset="-120"/>
                <a:ea typeface="標楷體" panose="03000509000000000000" pitchFamily="65" charset="-120"/>
                <a:cs typeface="Instrument Sans Medium" pitchFamily="34" charset="-120"/>
              </a:rPr>
              <a:t>10年</a:t>
            </a:r>
            <a:r>
              <a:rPr lang="en-US" dirty="0">
                <a:solidFill>
                  <a:srgbClr val="000000"/>
                </a:solidFill>
                <a:latin typeface="標楷體" panose="03000509000000000000" pitchFamily="65" charset="-120"/>
                <a:ea typeface="標楷體" panose="03000509000000000000" pitchFamily="65" charset="-120"/>
                <a:cs typeface="Instrument Sans Medium" pitchFamily="34" charset="-120"/>
              </a:rPr>
              <a:t>者亦同。</a:t>
            </a:r>
            <a:endParaRPr lang="en-US" dirty="0">
              <a:latin typeface="標楷體" panose="03000509000000000000" pitchFamily="65" charset="-120"/>
              <a:ea typeface="標楷體" panose="03000509000000000000" pitchFamily="65" charset="-120"/>
            </a:endParaRPr>
          </a:p>
        </p:txBody>
      </p:sp>
      <p:sp>
        <p:nvSpPr>
          <p:cNvPr id="26" name="Text 5"/>
          <p:cNvSpPr/>
          <p:nvPr/>
        </p:nvSpPr>
        <p:spPr>
          <a:xfrm>
            <a:off x="6097587" y="1484784"/>
            <a:ext cx="2495307" cy="239911"/>
          </a:xfrm>
          <a:prstGeom prst="rect">
            <a:avLst/>
          </a:prstGeom>
          <a:noFill/>
          <a:ln/>
        </p:spPr>
        <p:txBody>
          <a:bodyPr wrap="none" lIns="0" tIns="0" rIns="0" bIns="0" rtlCol="0" anchor="t"/>
          <a:lstStyle/>
          <a:p>
            <a:pPr>
              <a:lnSpc>
                <a:spcPts val="1867"/>
              </a:lnSpc>
            </a:pPr>
            <a:r>
              <a:rPr lang="zh-TW" altLang="en-US" sz="2400" b="1" dirty="0">
                <a:solidFill>
                  <a:schemeClr val="tx2">
                    <a:lumMod val="75000"/>
                  </a:schemeClr>
                </a:solidFill>
                <a:latin typeface="標楷體" panose="03000509000000000000" pitchFamily="65" charset="-120"/>
                <a:ea typeface="標楷體" panose="03000509000000000000" pitchFamily="65" charset="-120"/>
                <a:cs typeface="Instrument Sans Semi Bold" pitchFamily="34" charset="-120"/>
              </a:rPr>
              <a:t>（二）</a:t>
            </a:r>
            <a:r>
              <a:rPr lang="en-US" sz="2400" b="1" dirty="0">
                <a:solidFill>
                  <a:schemeClr val="tx2">
                    <a:lumMod val="75000"/>
                  </a:schemeClr>
                </a:solidFill>
                <a:latin typeface="標楷體" panose="03000509000000000000" pitchFamily="65" charset="-120"/>
                <a:ea typeface="標楷體" panose="03000509000000000000" pitchFamily="65" charset="-120"/>
                <a:cs typeface="Instrument Sans Semi Bold" pitchFamily="34" charset="-120"/>
              </a:rPr>
              <a:t>「繼承權被侵害」的雙重意義</a:t>
            </a:r>
            <a:endParaRPr lang="en-US" sz="2400" b="1" dirty="0">
              <a:solidFill>
                <a:schemeClr val="tx2">
                  <a:lumMod val="75000"/>
                </a:schemeClr>
              </a:solidFill>
              <a:latin typeface="標楷體" panose="03000509000000000000" pitchFamily="65" charset="-120"/>
              <a:ea typeface="標楷體" panose="03000509000000000000" pitchFamily="65" charset="-120"/>
            </a:endParaRPr>
          </a:p>
        </p:txBody>
      </p:sp>
      <p:sp>
        <p:nvSpPr>
          <p:cNvPr id="27" name="Shape 6"/>
          <p:cNvSpPr/>
          <p:nvPr/>
        </p:nvSpPr>
        <p:spPr>
          <a:xfrm>
            <a:off x="6291214" y="1903587"/>
            <a:ext cx="2493819" cy="1813445"/>
          </a:xfrm>
          <a:prstGeom prst="roundRect">
            <a:avLst>
              <a:gd name="adj" fmla="val 11967"/>
            </a:avLst>
          </a:prstGeom>
          <a:solidFill>
            <a:srgbClr val="FFFFFF"/>
          </a:solidFill>
          <a:ln w="14288">
            <a:solidFill>
              <a:srgbClr val="B4CCE3"/>
            </a:solidFill>
            <a:prstDash val="solid"/>
          </a:ln>
        </p:spPr>
      </p:sp>
      <p:sp>
        <p:nvSpPr>
          <p:cNvPr id="28" name="Text 7"/>
          <p:cNvSpPr/>
          <p:nvPr/>
        </p:nvSpPr>
        <p:spPr>
          <a:xfrm>
            <a:off x="6457627" y="2106665"/>
            <a:ext cx="1920184" cy="239911"/>
          </a:xfrm>
          <a:prstGeom prst="rect">
            <a:avLst/>
          </a:prstGeom>
          <a:noFill/>
          <a:ln/>
        </p:spPr>
        <p:txBody>
          <a:bodyPr wrap="none" lIns="0" tIns="0" rIns="0" bIns="0" rtlCol="0" anchor="t"/>
          <a:lstStyle/>
          <a:p>
            <a:pPr>
              <a:lnSpc>
                <a:spcPts val="1867"/>
              </a:lnSpc>
            </a:pPr>
            <a:r>
              <a:rPr lang="en-US" dirty="0">
                <a:solidFill>
                  <a:srgbClr val="FF0000"/>
                </a:solidFill>
                <a:latin typeface="標楷體" panose="03000509000000000000" pitchFamily="65" charset="-120"/>
                <a:ea typeface="標楷體" panose="03000509000000000000" pitchFamily="65" charset="-120"/>
                <a:cs typeface="Instrument Sans Semi Bold" pitchFamily="34" charset="-120"/>
              </a:rPr>
              <a:t>繼承資格被否定</a:t>
            </a:r>
            <a:endParaRPr lang="en-US" dirty="0">
              <a:solidFill>
                <a:srgbClr val="FF0000"/>
              </a:solidFill>
              <a:latin typeface="標楷體" panose="03000509000000000000" pitchFamily="65" charset="-120"/>
              <a:ea typeface="標楷體" panose="03000509000000000000" pitchFamily="65" charset="-120"/>
            </a:endParaRPr>
          </a:p>
        </p:txBody>
      </p:sp>
      <p:sp>
        <p:nvSpPr>
          <p:cNvPr id="29" name="Text 8"/>
          <p:cNvSpPr/>
          <p:nvPr/>
        </p:nvSpPr>
        <p:spPr>
          <a:xfrm>
            <a:off x="6444249" y="2479651"/>
            <a:ext cx="2148645" cy="445293"/>
          </a:xfrm>
          <a:prstGeom prst="rect">
            <a:avLst/>
          </a:prstGeom>
          <a:noFill/>
          <a:ln/>
        </p:spPr>
        <p:txBody>
          <a:bodyPr wrap="square" lIns="0" tIns="0" rIns="0" bIns="0" rtlCol="0" anchor="t"/>
          <a:lstStyle/>
          <a:p>
            <a:r>
              <a:rPr lang="en-US" dirty="0" err="1">
                <a:solidFill>
                  <a:srgbClr val="1E3063"/>
                </a:solidFill>
                <a:latin typeface="標楷體" panose="03000509000000000000" pitchFamily="65" charset="-120"/>
                <a:ea typeface="標楷體" panose="03000509000000000000" pitchFamily="65" charset="-120"/>
                <a:cs typeface="Instrument Sans Medium" pitchFamily="34" charset="-120"/>
              </a:rPr>
              <a:t>他人自命或僭稱繼承人，排除真正繼承人之資格</a:t>
            </a:r>
            <a:r>
              <a:rPr lang="zh-TW" altLang="en-US" dirty="0">
                <a:solidFill>
                  <a:srgbClr val="1E3063"/>
                </a:solidFill>
                <a:latin typeface="標楷體" panose="03000509000000000000" pitchFamily="65" charset="-120"/>
                <a:ea typeface="標楷體" panose="03000509000000000000" pitchFamily="65" charset="-120"/>
                <a:cs typeface="Instrument Sans Medium" pitchFamily="34" charset="-120"/>
              </a:rPr>
              <a:t>。</a:t>
            </a:r>
            <a:endParaRPr lang="en-US" dirty="0">
              <a:latin typeface="標楷體" panose="03000509000000000000" pitchFamily="65" charset="-120"/>
              <a:ea typeface="標楷體" panose="03000509000000000000" pitchFamily="65" charset="-120"/>
            </a:endParaRPr>
          </a:p>
        </p:txBody>
      </p:sp>
      <p:sp>
        <p:nvSpPr>
          <p:cNvPr id="30" name="Shape 9"/>
          <p:cNvSpPr/>
          <p:nvPr/>
        </p:nvSpPr>
        <p:spPr>
          <a:xfrm>
            <a:off x="8909783" y="1903587"/>
            <a:ext cx="2487664" cy="1813445"/>
          </a:xfrm>
          <a:prstGeom prst="roundRect">
            <a:avLst>
              <a:gd name="adj" fmla="val 11967"/>
            </a:avLst>
          </a:prstGeom>
          <a:solidFill>
            <a:srgbClr val="FFFFFF"/>
          </a:solidFill>
          <a:ln w="14288">
            <a:solidFill>
              <a:srgbClr val="B4CCE3"/>
            </a:solidFill>
            <a:prstDash val="solid"/>
          </a:ln>
        </p:spPr>
      </p:sp>
      <p:sp>
        <p:nvSpPr>
          <p:cNvPr id="31" name="Text 10"/>
          <p:cNvSpPr/>
          <p:nvPr/>
        </p:nvSpPr>
        <p:spPr>
          <a:xfrm>
            <a:off x="9073947" y="2108969"/>
            <a:ext cx="1920184" cy="239911"/>
          </a:xfrm>
          <a:prstGeom prst="rect">
            <a:avLst/>
          </a:prstGeom>
          <a:noFill/>
          <a:ln/>
        </p:spPr>
        <p:txBody>
          <a:bodyPr wrap="none" lIns="0" tIns="0" rIns="0" bIns="0" rtlCol="0" anchor="t"/>
          <a:lstStyle/>
          <a:p>
            <a:pPr>
              <a:lnSpc>
                <a:spcPts val="1867"/>
              </a:lnSpc>
            </a:pPr>
            <a:r>
              <a:rPr lang="en-US" dirty="0">
                <a:solidFill>
                  <a:srgbClr val="FF0000"/>
                </a:solidFill>
                <a:latin typeface="標楷體" panose="03000509000000000000" pitchFamily="65" charset="-120"/>
                <a:ea typeface="標楷體" panose="03000509000000000000" pitchFamily="65" charset="-120"/>
                <a:cs typeface="Instrument Sans Semi Bold" pitchFamily="34" charset="-120"/>
              </a:rPr>
              <a:t>遺產標的物被概括占有</a:t>
            </a:r>
            <a:endParaRPr lang="en-US" dirty="0">
              <a:solidFill>
                <a:srgbClr val="FF0000"/>
              </a:solidFill>
              <a:latin typeface="標楷體" panose="03000509000000000000" pitchFamily="65" charset="-120"/>
              <a:ea typeface="標楷體" panose="03000509000000000000" pitchFamily="65" charset="-120"/>
            </a:endParaRPr>
          </a:p>
        </p:txBody>
      </p:sp>
      <p:sp>
        <p:nvSpPr>
          <p:cNvPr id="32" name="Text 11"/>
          <p:cNvSpPr/>
          <p:nvPr/>
        </p:nvSpPr>
        <p:spPr>
          <a:xfrm>
            <a:off x="9089511" y="2479651"/>
            <a:ext cx="2148745" cy="445293"/>
          </a:xfrm>
          <a:prstGeom prst="rect">
            <a:avLst/>
          </a:prstGeom>
          <a:noFill/>
          <a:ln/>
        </p:spPr>
        <p:txBody>
          <a:bodyPr wrap="square" lIns="0" tIns="0" rIns="0" bIns="0" rtlCol="0" anchor="t"/>
          <a:lstStyle/>
          <a:p>
            <a:r>
              <a:rPr lang="en-US" dirty="0" err="1">
                <a:solidFill>
                  <a:srgbClr val="1E3063"/>
                </a:solidFill>
                <a:latin typeface="標楷體" panose="03000509000000000000" pitchFamily="65" charset="-120"/>
                <a:ea typeface="標楷體" panose="03000509000000000000" pitchFamily="65" charset="-120"/>
                <a:cs typeface="Instrument Sans Medium" pitchFamily="34" charset="-120"/>
              </a:rPr>
              <a:t>以繼承人身分概括占有遺產標的物</a:t>
            </a:r>
            <a:r>
              <a:rPr lang="zh-TW" altLang="en-US" dirty="0">
                <a:solidFill>
                  <a:srgbClr val="1E3063"/>
                </a:solidFill>
                <a:latin typeface="標楷體" panose="03000509000000000000" pitchFamily="65" charset="-120"/>
                <a:ea typeface="標楷體" panose="03000509000000000000" pitchFamily="65" charset="-120"/>
                <a:cs typeface="Instrument Sans Medium" pitchFamily="34" charset="-120"/>
              </a:rPr>
              <a:t>。</a:t>
            </a:r>
            <a:endParaRPr lang="en-US" dirty="0">
              <a:latin typeface="標楷體" panose="03000509000000000000" pitchFamily="65" charset="-120"/>
              <a:ea typeface="標楷體" panose="03000509000000000000" pitchFamily="65" charset="-120"/>
            </a:endParaRPr>
          </a:p>
        </p:txBody>
      </p:sp>
      <p:sp>
        <p:nvSpPr>
          <p:cNvPr id="33" name="Shape 12"/>
          <p:cNvSpPr/>
          <p:nvPr/>
        </p:nvSpPr>
        <p:spPr>
          <a:xfrm>
            <a:off x="797629" y="3917975"/>
            <a:ext cx="10599818" cy="11509"/>
          </a:xfrm>
          <a:prstGeom prst="rect">
            <a:avLst/>
          </a:prstGeom>
          <a:solidFill>
            <a:srgbClr val="1E3063">
              <a:alpha val="50000"/>
            </a:srgbClr>
          </a:solidFill>
          <a:ln w="3175">
            <a:solidFill>
              <a:schemeClr val="accent1">
                <a:lumMod val="75000"/>
              </a:schemeClr>
            </a:solidFill>
          </a:ln>
        </p:spPr>
      </p:sp>
      <p:sp>
        <p:nvSpPr>
          <p:cNvPr id="34" name="Text 13"/>
          <p:cNvSpPr/>
          <p:nvPr/>
        </p:nvSpPr>
        <p:spPr>
          <a:xfrm>
            <a:off x="1027976" y="4295205"/>
            <a:ext cx="2556640" cy="239911"/>
          </a:xfrm>
          <a:prstGeom prst="rect">
            <a:avLst/>
          </a:prstGeom>
          <a:noFill/>
          <a:ln/>
        </p:spPr>
        <p:txBody>
          <a:bodyPr wrap="none" lIns="0" tIns="0" rIns="0" bIns="0" rtlCol="0" anchor="t"/>
          <a:lstStyle/>
          <a:p>
            <a:pPr>
              <a:lnSpc>
                <a:spcPts val="1867"/>
              </a:lnSpc>
            </a:pPr>
            <a:r>
              <a:rPr lang="en-US" sz="2400" dirty="0">
                <a:solidFill>
                  <a:srgbClr val="091C53"/>
                </a:solidFill>
                <a:latin typeface="標楷體" panose="03000509000000000000" pitchFamily="65" charset="-120"/>
                <a:ea typeface="標楷體" panose="03000509000000000000" pitchFamily="65" charset="-120"/>
                <a:cs typeface="Instrument Sans Semi Bold" pitchFamily="34" charset="-120"/>
              </a:rPr>
              <a:t>最高法院53年台上字第1928號</a:t>
            </a:r>
            <a:r>
              <a:rPr lang="zh-TW" altLang="en-US" sz="2400" dirty="0">
                <a:solidFill>
                  <a:srgbClr val="091C53"/>
                </a:solidFill>
                <a:latin typeface="標楷體" panose="03000509000000000000" pitchFamily="65" charset="-120"/>
                <a:ea typeface="標楷體" panose="03000509000000000000" pitchFamily="65" charset="-120"/>
                <a:cs typeface="Instrument Sans Semi Bold" pitchFamily="34" charset="-120"/>
              </a:rPr>
              <a:t>民事判例</a:t>
            </a:r>
            <a:endParaRPr lang="en-US" sz="2400" dirty="0">
              <a:latin typeface="標楷體" panose="03000509000000000000" pitchFamily="65" charset="-120"/>
              <a:ea typeface="標楷體" panose="03000509000000000000" pitchFamily="65" charset="-120"/>
            </a:endParaRPr>
          </a:p>
        </p:txBody>
      </p:sp>
      <p:sp>
        <p:nvSpPr>
          <p:cNvPr id="35" name="Text 14"/>
          <p:cNvSpPr/>
          <p:nvPr/>
        </p:nvSpPr>
        <p:spPr>
          <a:xfrm>
            <a:off x="1027976" y="4722242"/>
            <a:ext cx="10830251" cy="1299046"/>
          </a:xfrm>
          <a:prstGeom prst="rect">
            <a:avLst/>
          </a:prstGeom>
          <a:noFill/>
          <a:ln/>
        </p:spPr>
        <p:txBody>
          <a:bodyPr wrap="none" lIns="0" tIns="0" rIns="0" bIns="0" rtlCol="0" anchor="t"/>
          <a:lstStyle/>
          <a:p>
            <a:endParaRPr lang="en-US" dirty="0">
              <a:latin typeface="標楷體" panose="03000509000000000000" pitchFamily="65" charset="-120"/>
              <a:ea typeface="標楷體" panose="03000509000000000000" pitchFamily="65" charset="-120"/>
            </a:endParaRPr>
          </a:p>
        </p:txBody>
      </p:sp>
      <p:sp>
        <p:nvSpPr>
          <p:cNvPr id="36" name="Shape 15"/>
          <p:cNvSpPr/>
          <p:nvPr/>
        </p:nvSpPr>
        <p:spPr>
          <a:xfrm>
            <a:off x="797628" y="4108077"/>
            <a:ext cx="45719" cy="1481163"/>
          </a:xfrm>
          <a:prstGeom prst="rect">
            <a:avLst/>
          </a:prstGeom>
          <a:solidFill>
            <a:srgbClr val="84C1FA"/>
          </a:solidFill>
          <a:ln/>
        </p:spPr>
      </p:sp>
      <p:sp>
        <p:nvSpPr>
          <p:cNvPr id="3" name="矩形 2"/>
          <p:cNvSpPr/>
          <p:nvPr/>
        </p:nvSpPr>
        <p:spPr>
          <a:xfrm>
            <a:off x="1027975" y="4596630"/>
            <a:ext cx="10375725" cy="1015663"/>
          </a:xfrm>
          <a:prstGeom prst="rect">
            <a:avLst/>
          </a:prstGeom>
        </p:spPr>
        <p:txBody>
          <a:bodyPr wrap="square">
            <a:spAutoFit/>
          </a:bodyPr>
          <a:lstStyle/>
          <a:p>
            <a:r>
              <a:rPr lang="zh-TW" altLang="en-US" sz="2000" dirty="0">
                <a:solidFill>
                  <a:srgbClr val="1E3063"/>
                </a:solidFill>
                <a:latin typeface="標楷體" panose="03000509000000000000" pitchFamily="65" charset="-120"/>
                <a:ea typeface="標楷體" panose="03000509000000000000" pitchFamily="65" charset="-120"/>
                <a:cs typeface="Instrument Sans Medium" pitchFamily="34" charset="-120"/>
              </a:rPr>
              <a:t>繼承回復請求權，係指正當繼承人，請求確認其繼承資格及回復繼承標的之權利而言，此項請求權，應以與其繼承爭執資格之表見繼承人為對象，向之訴請回復，始有民法第</a:t>
            </a:r>
            <a:r>
              <a:rPr lang="en-US" altLang="zh-TW" sz="2000" dirty="0">
                <a:solidFill>
                  <a:srgbClr val="1E3063"/>
                </a:solidFill>
                <a:latin typeface="標楷體" panose="03000509000000000000" pitchFamily="65" charset="-120"/>
                <a:ea typeface="標楷體" panose="03000509000000000000" pitchFamily="65" charset="-120"/>
                <a:cs typeface="Instrument Sans Medium" pitchFamily="34" charset="-120"/>
              </a:rPr>
              <a:t>1146</a:t>
            </a:r>
            <a:r>
              <a:rPr lang="zh-TW" altLang="en-US" sz="2000" dirty="0">
                <a:solidFill>
                  <a:srgbClr val="1E3063"/>
                </a:solidFill>
                <a:latin typeface="標楷體" panose="03000509000000000000" pitchFamily="65" charset="-120"/>
                <a:ea typeface="標楷體" panose="03000509000000000000" pitchFamily="65" charset="-120"/>
                <a:cs typeface="Instrument Sans Medium" pitchFamily="34" charset="-120"/>
              </a:rPr>
              <a:t>條第</a:t>
            </a:r>
            <a:r>
              <a:rPr lang="en-US" altLang="zh-TW" sz="2000" dirty="0">
                <a:solidFill>
                  <a:srgbClr val="1E3063"/>
                </a:solidFill>
                <a:latin typeface="標楷體" panose="03000509000000000000" pitchFamily="65" charset="-120"/>
                <a:ea typeface="標楷體" panose="03000509000000000000" pitchFamily="65" charset="-120"/>
                <a:cs typeface="Instrument Sans Medium" pitchFamily="34" charset="-120"/>
              </a:rPr>
              <a:t>2</a:t>
            </a:r>
            <a:r>
              <a:rPr lang="zh-TW" altLang="en-US" sz="2000" dirty="0">
                <a:solidFill>
                  <a:srgbClr val="1E3063"/>
                </a:solidFill>
                <a:latin typeface="標楷體" panose="03000509000000000000" pitchFamily="65" charset="-120"/>
                <a:ea typeface="標楷體" panose="03000509000000000000" pitchFamily="65" charset="-120"/>
                <a:cs typeface="Instrument Sans Medium" pitchFamily="34" charset="-120"/>
              </a:rPr>
              <a:t>項時效之適用</a:t>
            </a:r>
            <a:r>
              <a:rPr lang="en-US" altLang="zh-TW" sz="2000" dirty="0">
                <a:solidFill>
                  <a:srgbClr val="1E3063"/>
                </a:solidFill>
                <a:latin typeface="標楷體" panose="03000509000000000000" pitchFamily="65" charset="-120"/>
                <a:ea typeface="標楷體" panose="03000509000000000000" pitchFamily="65" charset="-120"/>
                <a:cs typeface="Instrument Sans Medium" pitchFamily="34" charset="-120"/>
              </a:rPr>
              <a:t>。</a:t>
            </a:r>
            <a:endParaRPr lang="en-US" altLang="zh-TW" sz="20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017030832"/>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940C-B1C9-288C-AC29-CDC6AD8CD615}"/>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6B523663-0B75-2562-32B2-9CA8F20234BF}"/>
              </a:ext>
            </a:extLst>
          </p:cNvPr>
          <p:cNvSpPr>
            <a:spLocks noGrp="1"/>
          </p:cNvSpPr>
          <p:nvPr>
            <p:ph type="title"/>
          </p:nvPr>
        </p:nvSpPr>
        <p:spPr/>
        <p:txBody>
          <a:bodyPr/>
          <a:lstStyle/>
          <a:p>
            <a:r>
              <a:rPr lang="zh-TW" altLang="en-US" dirty="0"/>
              <a:t>五、遺囑及遺贈</a:t>
            </a:r>
          </a:p>
        </p:txBody>
      </p:sp>
      <p:sp>
        <p:nvSpPr>
          <p:cNvPr id="4" name="投影片編號版面配置區 3">
            <a:extLst>
              <a:ext uri="{FF2B5EF4-FFF2-40B4-BE49-F238E27FC236}">
                <a16:creationId xmlns:a16="http://schemas.microsoft.com/office/drawing/2014/main" id="{287DEB6F-D4EA-2F82-6425-FF0B2BCFF43B}"/>
              </a:ext>
            </a:extLst>
          </p:cNvPr>
          <p:cNvSpPr>
            <a:spLocks noGrp="1"/>
          </p:cNvSpPr>
          <p:nvPr>
            <p:ph type="sldNum" sz="quarter" idx="4294967295"/>
          </p:nvPr>
        </p:nvSpPr>
        <p:spPr>
          <a:xfrm>
            <a:off x="4167903" y="6381328"/>
            <a:ext cx="3860800" cy="365125"/>
          </a:xfrm>
        </p:spPr>
        <p:txBody>
          <a:bodyPr/>
          <a:lstStyle/>
          <a:p>
            <a:pPr algn="ctr">
              <a:defRPr/>
            </a:pPr>
            <a:fld id="{4B140375-4B74-4B69-865E-A3C1E700F007}" type="slidenum">
              <a:rPr lang="en-US" altLang="zh-TW" smtClean="0">
                <a:latin typeface="標楷體" panose="03000509000000000000" pitchFamily="65" charset="-120"/>
                <a:ea typeface="標楷體" panose="03000509000000000000" pitchFamily="65" charset="-120"/>
              </a:rPr>
              <a:pPr algn="ctr">
                <a:defRPr/>
              </a:pPr>
              <a:t>15</a:t>
            </a:fld>
            <a:endParaRPr lang="en-US" altLang="zh-TW" dirty="0">
              <a:latin typeface="標楷體" panose="03000509000000000000" pitchFamily="65" charset="-120"/>
              <a:ea typeface="標楷體" panose="03000509000000000000" pitchFamily="65" charset="-120"/>
            </a:endParaRPr>
          </a:p>
        </p:txBody>
      </p:sp>
      <p:sp>
        <p:nvSpPr>
          <p:cNvPr id="5" name="Text 0"/>
          <p:cNvSpPr/>
          <p:nvPr/>
        </p:nvSpPr>
        <p:spPr>
          <a:xfrm>
            <a:off x="417090" y="1124744"/>
            <a:ext cx="3410248" cy="426244"/>
          </a:xfrm>
          <a:prstGeom prst="rect">
            <a:avLst/>
          </a:prstGeom>
          <a:noFill/>
          <a:ln/>
        </p:spPr>
        <p:txBody>
          <a:bodyPr wrap="none" lIns="0" tIns="0" rIns="0" bIns="0" rtlCol="0" anchor="t"/>
          <a:lstStyle/>
          <a:p>
            <a:pPr marL="0" indent="0" algn="l">
              <a:lnSpc>
                <a:spcPts val="3350"/>
              </a:lnSpc>
              <a:buNone/>
            </a:pPr>
            <a:r>
              <a:rPr lang="zh-TW" altLang="en-US" sz="2800" b="1" dirty="0">
                <a:solidFill>
                  <a:schemeClr val="accent1">
                    <a:lumMod val="50000"/>
                  </a:schemeClr>
                </a:solidFill>
                <a:latin typeface="標楷體" panose="03000509000000000000" pitchFamily="65" charset="-120"/>
                <a:ea typeface="標楷體" panose="03000509000000000000" pitchFamily="65" charset="-120"/>
                <a:cs typeface="Quattrocento" pitchFamily="34" charset="-120"/>
              </a:rPr>
              <a:t>（一）遺囑</a:t>
            </a:r>
            <a:endParaRPr lang="en-US" sz="2800" b="1" dirty="0">
              <a:solidFill>
                <a:schemeClr val="accent1">
                  <a:lumMod val="50000"/>
                </a:schemeClr>
              </a:solidFill>
              <a:latin typeface="標楷體" panose="03000509000000000000" pitchFamily="65" charset="-120"/>
              <a:ea typeface="標楷體" panose="03000509000000000000" pitchFamily="65" charset="-120"/>
            </a:endParaRPr>
          </a:p>
        </p:txBody>
      </p:sp>
      <p:graphicFrame>
        <p:nvGraphicFramePr>
          <p:cNvPr id="27" name="表格 26"/>
          <p:cNvGraphicFramePr>
            <a:graphicFrameLocks noGrp="1"/>
          </p:cNvGraphicFramePr>
          <p:nvPr>
            <p:extLst>
              <p:ext uri="{D42A27DB-BD31-4B8C-83A1-F6EECF244321}">
                <p14:modId xmlns:p14="http://schemas.microsoft.com/office/powerpoint/2010/main" val="3489660694"/>
              </p:ext>
            </p:extLst>
          </p:nvPr>
        </p:nvGraphicFramePr>
        <p:xfrm>
          <a:off x="1273051" y="2060848"/>
          <a:ext cx="9721080" cy="3141520"/>
        </p:xfrm>
        <a:graphic>
          <a:graphicData uri="http://schemas.openxmlformats.org/drawingml/2006/table">
            <a:tbl>
              <a:tblPr bandRow="1">
                <a:tableStyleId>{F5AB1C69-6EDB-4FF4-983F-18BD219EF322}</a:tableStyleId>
              </a:tblPr>
              <a:tblGrid>
                <a:gridCol w="2900646">
                  <a:extLst>
                    <a:ext uri="{9D8B030D-6E8A-4147-A177-3AD203B41FA5}">
                      <a16:colId xmlns:a16="http://schemas.microsoft.com/office/drawing/2014/main" val="20000"/>
                    </a:ext>
                  </a:extLst>
                </a:gridCol>
                <a:gridCol w="6820434">
                  <a:extLst>
                    <a:ext uri="{9D8B030D-6E8A-4147-A177-3AD203B41FA5}">
                      <a16:colId xmlns:a16="http://schemas.microsoft.com/office/drawing/2014/main" val="20001"/>
                    </a:ext>
                  </a:extLst>
                </a:gridCol>
              </a:tblGrid>
              <a:tr h="1512168">
                <a:tc>
                  <a:txBody>
                    <a:bodyPr/>
                    <a:lstStyle/>
                    <a:p>
                      <a:pPr>
                        <a:lnSpc>
                          <a:spcPts val="3500"/>
                        </a:lnSpc>
                      </a:pP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民法</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第</a:t>
                      </a:r>
                      <a:r>
                        <a:rPr lang="en-US" altLang="zh-TW" sz="2400" dirty="0">
                          <a:latin typeface="標楷體" panose="03000509000000000000" pitchFamily="65" charset="-120"/>
                          <a:ea typeface="標楷體" panose="03000509000000000000" pitchFamily="65" charset="-120"/>
                        </a:rPr>
                        <a:t>1186</a:t>
                      </a:r>
                      <a:r>
                        <a:rPr lang="zh-TW" altLang="en-US" sz="2400" dirty="0">
                          <a:latin typeface="標楷體" panose="03000509000000000000" pitchFamily="65" charset="-120"/>
                          <a:ea typeface="標楷體" panose="03000509000000000000" pitchFamily="65" charset="-120"/>
                        </a:rPr>
                        <a:t>條</a:t>
                      </a:r>
                    </a:p>
                  </a:txBody>
                  <a:tcPr/>
                </a:tc>
                <a:tc>
                  <a:txBody>
                    <a:bodyPr/>
                    <a:lstStyle/>
                    <a:p>
                      <a:pPr>
                        <a:lnSpc>
                          <a:spcPts val="3500"/>
                        </a:lnSpc>
                      </a:pPr>
                      <a:r>
                        <a:rPr lang="zh-TW" altLang="en-US" sz="2400" kern="1200" dirty="0">
                          <a:effectLst/>
                          <a:latin typeface="標楷體" panose="03000509000000000000" pitchFamily="65" charset="-120"/>
                          <a:ea typeface="標楷體" panose="03000509000000000000" pitchFamily="65" charset="-120"/>
                        </a:rPr>
                        <a:t>無行為能力人，不得為遺囑。</a:t>
                      </a:r>
                    </a:p>
                    <a:p>
                      <a:pPr>
                        <a:lnSpc>
                          <a:spcPts val="3500"/>
                        </a:lnSpc>
                      </a:pPr>
                      <a:r>
                        <a:rPr lang="zh-TW" altLang="en-US" sz="2400" kern="1200" dirty="0">
                          <a:effectLst/>
                          <a:latin typeface="標楷體" panose="03000509000000000000" pitchFamily="65" charset="-120"/>
                          <a:ea typeface="標楷體" panose="03000509000000000000" pitchFamily="65" charset="-120"/>
                        </a:rPr>
                        <a:t>限制行為能力人，無須經法定代理人之允許，得為遺囑。但未滿十六歲者，不得為遺囑。</a:t>
                      </a:r>
                      <a:endParaRPr lang="zh-TW" altLang="en-US" sz="2400" dirty="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10000"/>
                  </a:ext>
                </a:extLst>
              </a:tr>
              <a:tr h="1008112">
                <a:tc>
                  <a:txBody>
                    <a:bodyPr/>
                    <a:lstStyle/>
                    <a:p>
                      <a:pPr marL="0" marR="0" indent="0" algn="l" defTabSz="914400" rtl="0" eaLnBrk="1" fontAlgn="auto" latinLnBrk="0" hangingPunct="1">
                        <a:lnSpc>
                          <a:spcPts val="3500"/>
                        </a:lnSpc>
                        <a:spcBef>
                          <a:spcPts val="0"/>
                        </a:spcBef>
                        <a:spcAft>
                          <a:spcPts val="0"/>
                        </a:spcAft>
                        <a:buClrTx/>
                        <a:buSzTx/>
                        <a:buFontTx/>
                        <a:buNone/>
                        <a:tabLst/>
                        <a:defRPr/>
                      </a:pP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民法</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第</a:t>
                      </a:r>
                      <a:r>
                        <a:rPr lang="en-US" altLang="zh-TW" sz="2400" dirty="0">
                          <a:latin typeface="標楷體" panose="03000509000000000000" pitchFamily="65" charset="-120"/>
                          <a:ea typeface="標楷體" panose="03000509000000000000" pitchFamily="65" charset="-120"/>
                        </a:rPr>
                        <a:t>1187</a:t>
                      </a:r>
                      <a:r>
                        <a:rPr lang="zh-TW" altLang="en-US" sz="2400" dirty="0">
                          <a:latin typeface="標楷體" panose="03000509000000000000" pitchFamily="65" charset="-120"/>
                          <a:ea typeface="標楷體" panose="03000509000000000000" pitchFamily="65" charset="-120"/>
                        </a:rPr>
                        <a:t>條</a:t>
                      </a:r>
                    </a:p>
                  </a:txBody>
                  <a:tcPr/>
                </a:tc>
                <a:tc>
                  <a:txBody>
                    <a:bodyPr/>
                    <a:lstStyle/>
                    <a:p>
                      <a:pPr>
                        <a:lnSpc>
                          <a:spcPts val="3500"/>
                        </a:lnSpc>
                      </a:pPr>
                      <a:r>
                        <a:rPr lang="zh-TW" altLang="en-US" sz="2400" kern="1200" dirty="0">
                          <a:effectLst/>
                          <a:latin typeface="標楷體" panose="03000509000000000000" pitchFamily="65" charset="-120"/>
                          <a:ea typeface="標楷體" panose="03000509000000000000" pitchFamily="65" charset="-120"/>
                        </a:rPr>
                        <a:t>遺囑人於不違反關於特留分規定之範圍內，得以遺囑自由處分遺產。</a:t>
                      </a:r>
                      <a:endParaRPr lang="zh-TW" altLang="en-US" sz="2400" dirty="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10001"/>
                  </a:ext>
                </a:extLst>
              </a:tr>
              <a:tr h="621240">
                <a:tc>
                  <a:txBody>
                    <a:bodyPr/>
                    <a:lstStyle/>
                    <a:p>
                      <a:pPr marL="0" marR="0" indent="0" algn="l" defTabSz="914400" rtl="0" eaLnBrk="1" fontAlgn="auto" latinLnBrk="0" hangingPunct="1">
                        <a:lnSpc>
                          <a:spcPts val="3500"/>
                        </a:lnSpc>
                        <a:spcBef>
                          <a:spcPts val="0"/>
                        </a:spcBef>
                        <a:spcAft>
                          <a:spcPts val="0"/>
                        </a:spcAft>
                        <a:buClrTx/>
                        <a:buSzTx/>
                        <a:buFontTx/>
                        <a:buNone/>
                        <a:tabLst/>
                        <a:defRPr/>
                      </a:pP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民法</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第</a:t>
                      </a:r>
                      <a:r>
                        <a:rPr lang="en-US" altLang="zh-TW" sz="2400" dirty="0">
                          <a:latin typeface="標楷體" panose="03000509000000000000" pitchFamily="65" charset="-120"/>
                          <a:ea typeface="標楷體" panose="03000509000000000000" pitchFamily="65" charset="-120"/>
                        </a:rPr>
                        <a:t>1199</a:t>
                      </a:r>
                      <a:r>
                        <a:rPr lang="zh-TW" altLang="en-US" sz="2400" dirty="0">
                          <a:latin typeface="標楷體" panose="03000509000000000000" pitchFamily="65" charset="-120"/>
                          <a:ea typeface="標楷體" panose="03000509000000000000" pitchFamily="65" charset="-120"/>
                        </a:rPr>
                        <a:t>條</a:t>
                      </a:r>
                    </a:p>
                  </a:txBody>
                  <a:tcPr/>
                </a:tc>
                <a:tc>
                  <a:txBody>
                    <a:bodyPr/>
                    <a:lstStyle/>
                    <a:p>
                      <a:pPr>
                        <a:lnSpc>
                          <a:spcPts val="3500"/>
                        </a:lnSpc>
                      </a:pPr>
                      <a:r>
                        <a:rPr lang="zh-TW" altLang="en-US" sz="2400" kern="1200" dirty="0">
                          <a:effectLst/>
                          <a:latin typeface="標楷體" panose="03000509000000000000" pitchFamily="65" charset="-120"/>
                          <a:ea typeface="標楷體" panose="03000509000000000000" pitchFamily="65" charset="-120"/>
                        </a:rPr>
                        <a:t>遺囑自遺囑人死亡時發生效力。</a:t>
                      </a:r>
                      <a:endParaRPr lang="zh-TW" altLang="en-US" sz="2400" dirty="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51601086"/>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E6F56F6-8A33-4603-90C0-ABB6D2C1DF7D}" type="slidenum">
              <a:rPr lang="zh-TW" altLang="en-US"/>
              <a:pPr/>
              <a:t>16</a:t>
            </a:fld>
            <a:endParaRPr lang="zh-TW" altLang="en-US" dirty="0"/>
          </a:p>
        </p:txBody>
      </p:sp>
      <p:sp>
        <p:nvSpPr>
          <p:cNvPr id="5" name="Text 0"/>
          <p:cNvSpPr/>
          <p:nvPr/>
        </p:nvSpPr>
        <p:spPr>
          <a:xfrm>
            <a:off x="417090" y="476672"/>
            <a:ext cx="3410248" cy="426244"/>
          </a:xfrm>
          <a:prstGeom prst="rect">
            <a:avLst/>
          </a:prstGeom>
          <a:noFill/>
          <a:ln/>
        </p:spPr>
        <p:txBody>
          <a:bodyPr wrap="none" lIns="0" tIns="0" rIns="0" bIns="0" rtlCol="0" anchor="t"/>
          <a:lstStyle/>
          <a:p>
            <a:pPr marL="0" indent="0" algn="l">
              <a:lnSpc>
                <a:spcPts val="3350"/>
              </a:lnSpc>
              <a:buNone/>
            </a:pPr>
            <a:r>
              <a:rPr lang="zh-TW" altLang="en-US" sz="2800" b="1" dirty="0">
                <a:solidFill>
                  <a:schemeClr val="accent1">
                    <a:lumMod val="50000"/>
                  </a:schemeClr>
                </a:solidFill>
                <a:latin typeface="標楷體" panose="03000509000000000000" pitchFamily="65" charset="-120"/>
                <a:ea typeface="標楷體" panose="03000509000000000000" pitchFamily="65" charset="-120"/>
                <a:cs typeface="Quattrocento" pitchFamily="34" charset="-120"/>
              </a:rPr>
              <a:t>（二）</a:t>
            </a:r>
            <a:r>
              <a:rPr lang="en-US" sz="2800" b="1" dirty="0" err="1">
                <a:solidFill>
                  <a:schemeClr val="accent1">
                    <a:lumMod val="50000"/>
                  </a:schemeClr>
                </a:solidFill>
                <a:latin typeface="標楷體" panose="03000509000000000000" pitchFamily="65" charset="-120"/>
                <a:ea typeface="標楷體" panose="03000509000000000000" pitchFamily="65" charset="-120"/>
                <a:cs typeface="Quattrocento" pitchFamily="34" charset="-120"/>
              </a:rPr>
              <a:t>遺贈的效力與注意事項</a:t>
            </a:r>
            <a:endParaRPr lang="en-US" sz="2800" b="1" dirty="0">
              <a:solidFill>
                <a:schemeClr val="accent1">
                  <a:lumMod val="50000"/>
                </a:schemeClr>
              </a:solidFill>
              <a:latin typeface="標楷體" panose="03000509000000000000" pitchFamily="65" charset="-120"/>
              <a:ea typeface="標楷體" panose="03000509000000000000" pitchFamily="65" charset="-120"/>
            </a:endParaRPr>
          </a:p>
        </p:txBody>
      </p:sp>
      <p:sp>
        <p:nvSpPr>
          <p:cNvPr id="27" name="矩形 26"/>
          <p:cNvSpPr/>
          <p:nvPr/>
        </p:nvSpPr>
        <p:spPr>
          <a:xfrm>
            <a:off x="1417067" y="1052736"/>
            <a:ext cx="8928992" cy="830997"/>
          </a:xfrm>
          <a:prstGeom prst="rect">
            <a:avLst/>
          </a:prstGeom>
        </p:spPr>
        <p:txBody>
          <a:bodyPr wrap="square">
            <a:spAutoFit/>
          </a:bodyPr>
          <a:lstStyle/>
          <a:p>
            <a:pPr algn="just"/>
            <a:r>
              <a:rPr lang="en-US" altLang="zh-TW" sz="2400" dirty="0" err="1">
                <a:latin typeface="標楷體" panose="03000509000000000000" pitchFamily="65" charset="-120"/>
                <a:ea typeface="標楷體" panose="03000509000000000000" pitchFamily="65" charset="-120"/>
                <a:cs typeface="Quattrocento" pitchFamily="34" charset="-120"/>
              </a:rPr>
              <a:t>遺贈係遺囑人以遺囑將財產無償給予受遺贈</a:t>
            </a:r>
            <a:r>
              <a:rPr lang="zh-TW" altLang="en-US" sz="2400" dirty="0">
                <a:latin typeface="標楷體" panose="03000509000000000000" pitchFamily="65" charset="-120"/>
                <a:ea typeface="標楷體" panose="03000509000000000000" pitchFamily="65" charset="-120"/>
                <a:cs typeface="Quattrocento" pitchFamily="34" charset="-120"/>
              </a:rPr>
              <a:t>人之</a:t>
            </a:r>
            <a:r>
              <a:rPr lang="zh-TW" altLang="en-US" sz="2400" b="1" dirty="0">
                <a:solidFill>
                  <a:srgbClr val="0000FF"/>
                </a:solidFill>
                <a:latin typeface="標楷體" panose="03000509000000000000" pitchFamily="65" charset="-120"/>
                <a:ea typeface="標楷體" panose="03000509000000000000" pitchFamily="65" charset="-120"/>
                <a:cs typeface="Quattrocento" pitchFamily="34" charset="-120"/>
              </a:rPr>
              <a:t>單獨行為</a:t>
            </a:r>
            <a:r>
              <a:rPr lang="en-US" altLang="zh-TW" sz="2400" dirty="0">
                <a:latin typeface="標楷體" panose="03000509000000000000" pitchFamily="65" charset="-120"/>
                <a:ea typeface="標楷體" panose="03000509000000000000" pitchFamily="65" charset="-120"/>
                <a:cs typeface="Quattrocento" pitchFamily="34" charset="-120"/>
              </a:rPr>
              <a:t>，</a:t>
            </a:r>
            <a:r>
              <a:rPr lang="en-US" altLang="zh-TW" sz="2400" dirty="0" err="1">
                <a:latin typeface="標楷體" panose="03000509000000000000" pitchFamily="65" charset="-120"/>
                <a:ea typeface="標楷體" panose="03000509000000000000" pitchFamily="65" charset="-120"/>
                <a:cs typeface="Quattrocento" pitchFamily="34" charset="-120"/>
              </a:rPr>
              <a:t>無需受遺贈人同意即成立，</a:t>
            </a:r>
            <a:r>
              <a:rPr lang="en-US" altLang="zh-TW" sz="2400" b="1" dirty="0" err="1">
                <a:solidFill>
                  <a:srgbClr val="FF0000"/>
                </a:solidFill>
                <a:latin typeface="標楷體" panose="03000509000000000000" pitchFamily="65" charset="-120"/>
                <a:ea typeface="標楷體" panose="03000509000000000000" pitchFamily="65" charset="-120"/>
                <a:cs typeface="Quattrocento" pitchFamily="34" charset="-120"/>
              </a:rPr>
              <a:t>於被繼承人死亡時發生效力</a:t>
            </a:r>
            <a:r>
              <a:rPr lang="en-US" altLang="zh-TW" sz="2400" dirty="0">
                <a:latin typeface="標楷體" panose="03000509000000000000" pitchFamily="65" charset="-120"/>
                <a:ea typeface="標楷體" panose="03000509000000000000" pitchFamily="65" charset="-120"/>
                <a:cs typeface="Quattrocento" pitchFamily="34" charset="-120"/>
              </a:rPr>
              <a:t>。</a:t>
            </a:r>
            <a:endParaRPr lang="en-US" altLang="zh-TW" sz="2400" dirty="0">
              <a:latin typeface="標楷體" panose="03000509000000000000" pitchFamily="65" charset="-120"/>
              <a:ea typeface="標楷體" panose="03000509000000000000" pitchFamily="65" charset="-120"/>
            </a:endParaRPr>
          </a:p>
        </p:txBody>
      </p:sp>
      <p:sp>
        <p:nvSpPr>
          <p:cNvPr id="28" name="Shape 2"/>
          <p:cNvSpPr/>
          <p:nvPr/>
        </p:nvSpPr>
        <p:spPr>
          <a:xfrm>
            <a:off x="1439722" y="2132857"/>
            <a:ext cx="4441841" cy="1584559"/>
          </a:xfrm>
          <a:prstGeom prst="roundRect">
            <a:avLst>
              <a:gd name="adj" fmla="val 3951"/>
            </a:avLst>
          </a:prstGeom>
          <a:solidFill>
            <a:srgbClr val="FFFFFF"/>
          </a:solidFill>
          <a:ln w="19050">
            <a:solidFill>
              <a:srgbClr val="C2C6D5"/>
            </a:solidFill>
            <a:prstDash val="solid"/>
          </a:ln>
        </p:spPr>
      </p:sp>
      <p:sp>
        <p:nvSpPr>
          <p:cNvPr id="29" name="Shape 3"/>
          <p:cNvSpPr/>
          <p:nvPr/>
        </p:nvSpPr>
        <p:spPr>
          <a:xfrm>
            <a:off x="1439722" y="2132857"/>
            <a:ext cx="4441841" cy="466204"/>
          </a:xfrm>
          <a:prstGeom prst="roundRect">
            <a:avLst>
              <a:gd name="adj" fmla="val 8626"/>
            </a:avLst>
          </a:prstGeom>
          <a:solidFill>
            <a:srgbClr val="B7DEE8"/>
          </a:solidFill>
          <a:ln/>
        </p:spPr>
      </p:sp>
      <p:sp>
        <p:nvSpPr>
          <p:cNvPr id="30" name="Text 4"/>
          <p:cNvSpPr/>
          <p:nvPr/>
        </p:nvSpPr>
        <p:spPr>
          <a:xfrm>
            <a:off x="3542746" y="2229224"/>
            <a:ext cx="235792" cy="279481"/>
          </a:xfrm>
          <a:prstGeom prst="rect">
            <a:avLst/>
          </a:prstGeom>
          <a:noFill/>
          <a:ln/>
        </p:spPr>
        <p:txBody>
          <a:bodyPr wrap="none" lIns="0" tIns="0" rIns="0" bIns="0" rtlCol="0" anchor="ctr"/>
          <a:lstStyle/>
          <a:p>
            <a:pPr marL="0" indent="0" algn="ctr">
              <a:lnSpc>
                <a:spcPct val="100000"/>
              </a:lnSpc>
              <a:buNone/>
            </a:pPr>
            <a:r>
              <a:rPr lang="en-US" sz="2400" b="1" dirty="0">
                <a:solidFill>
                  <a:srgbClr val="000000"/>
                </a:solidFill>
                <a:latin typeface="標楷體" panose="03000509000000000000" pitchFamily="65" charset="-120"/>
                <a:ea typeface="標楷體" panose="03000509000000000000" pitchFamily="65" charset="-120"/>
                <a:cs typeface="Noto Serif TC Bold" pitchFamily="34" charset="-120"/>
              </a:rPr>
              <a:t>1</a:t>
            </a:r>
            <a:endParaRPr lang="en-US" sz="2400" dirty="0">
              <a:latin typeface="標楷體" panose="03000509000000000000" pitchFamily="65" charset="-120"/>
              <a:ea typeface="標楷體" panose="03000509000000000000" pitchFamily="65" charset="-120"/>
            </a:endParaRPr>
          </a:p>
        </p:txBody>
      </p:sp>
      <p:sp>
        <p:nvSpPr>
          <p:cNvPr id="31" name="Text 5"/>
          <p:cNvSpPr/>
          <p:nvPr/>
        </p:nvSpPr>
        <p:spPr>
          <a:xfrm>
            <a:off x="1600529" y="2718943"/>
            <a:ext cx="1965321" cy="232848"/>
          </a:xfrm>
          <a:prstGeom prst="rect">
            <a:avLst/>
          </a:prstGeom>
          <a:noFill/>
          <a:ln/>
        </p:spPr>
        <p:txBody>
          <a:bodyPr wrap="none" lIns="0" tIns="0" rIns="0" bIns="0" rtlCol="0" anchor="t"/>
          <a:lstStyle/>
          <a:p>
            <a:pPr marL="0" indent="0" algn="l">
              <a:lnSpc>
                <a:spcPts val="1700"/>
              </a:lnSpc>
              <a:buNone/>
            </a:pPr>
            <a:r>
              <a:rPr lang="en-US" b="1" dirty="0">
                <a:solidFill>
                  <a:schemeClr val="accent2">
                    <a:lumMod val="50000"/>
                  </a:schemeClr>
                </a:solidFill>
                <a:latin typeface="標楷體" panose="03000509000000000000" pitchFamily="65" charset="-120"/>
                <a:ea typeface="標楷體" panose="03000509000000000000" pitchFamily="65" charset="-120"/>
                <a:cs typeface="Noto Serif TC Bold" pitchFamily="34" charset="-120"/>
              </a:rPr>
              <a:t>停止條件</a:t>
            </a:r>
            <a:endParaRPr lang="en-US" dirty="0">
              <a:solidFill>
                <a:schemeClr val="accent2">
                  <a:lumMod val="50000"/>
                </a:schemeClr>
              </a:solidFill>
              <a:latin typeface="標楷體" panose="03000509000000000000" pitchFamily="65" charset="-120"/>
              <a:ea typeface="標楷體" panose="03000509000000000000" pitchFamily="65" charset="-120"/>
            </a:endParaRPr>
          </a:p>
        </p:txBody>
      </p:sp>
      <p:sp>
        <p:nvSpPr>
          <p:cNvPr id="32" name="Text 6"/>
          <p:cNvSpPr/>
          <p:nvPr/>
        </p:nvSpPr>
        <p:spPr>
          <a:xfrm>
            <a:off x="1600530" y="3025454"/>
            <a:ext cx="4085140" cy="476964"/>
          </a:xfrm>
          <a:prstGeom prst="rect">
            <a:avLst/>
          </a:prstGeom>
          <a:noFill/>
          <a:ln/>
        </p:spPr>
        <p:txBody>
          <a:bodyPr wrap="square" lIns="0" tIns="0" rIns="0" bIns="0" rtlCol="0" anchor="t"/>
          <a:lstStyle/>
          <a:p>
            <a:pPr marL="0" indent="0" algn="l">
              <a:buNone/>
            </a:pPr>
            <a:r>
              <a:rPr lang="en-US" sz="1400" dirty="0">
                <a:solidFill>
                  <a:srgbClr val="000000"/>
                </a:solidFill>
                <a:latin typeface="標楷體" panose="03000509000000000000" pitchFamily="65" charset="-120"/>
                <a:ea typeface="標楷體" panose="03000509000000000000" pitchFamily="65" charset="-120"/>
                <a:cs typeface="Noto Serif TC" pitchFamily="34" charset="-120"/>
              </a:rPr>
              <a:t>遺贈附有停止條件者，自條件成就時發生效力（《民法》第1200條）。</a:t>
            </a:r>
            <a:endParaRPr lang="en-US" sz="1400" dirty="0">
              <a:latin typeface="標楷體" panose="03000509000000000000" pitchFamily="65" charset="-120"/>
              <a:ea typeface="標楷體" panose="03000509000000000000" pitchFamily="65" charset="-120"/>
            </a:endParaRPr>
          </a:p>
        </p:txBody>
      </p:sp>
      <p:sp>
        <p:nvSpPr>
          <p:cNvPr id="33" name="Shape 7"/>
          <p:cNvSpPr/>
          <p:nvPr/>
        </p:nvSpPr>
        <p:spPr>
          <a:xfrm>
            <a:off x="6079990" y="2132856"/>
            <a:ext cx="4555554" cy="1584559"/>
          </a:xfrm>
          <a:prstGeom prst="roundRect">
            <a:avLst>
              <a:gd name="adj" fmla="val 3951"/>
            </a:avLst>
          </a:prstGeom>
          <a:solidFill>
            <a:srgbClr val="FFFFFF"/>
          </a:solidFill>
          <a:ln w="19050">
            <a:solidFill>
              <a:srgbClr val="C2C6D5"/>
            </a:solidFill>
            <a:prstDash val="solid"/>
          </a:ln>
        </p:spPr>
      </p:sp>
      <p:sp>
        <p:nvSpPr>
          <p:cNvPr id="34" name="Shape 8"/>
          <p:cNvSpPr/>
          <p:nvPr/>
        </p:nvSpPr>
        <p:spPr>
          <a:xfrm>
            <a:off x="6079990" y="2132856"/>
            <a:ext cx="4555554" cy="466205"/>
          </a:xfrm>
          <a:prstGeom prst="roundRect">
            <a:avLst>
              <a:gd name="adj" fmla="val 8626"/>
            </a:avLst>
          </a:prstGeom>
          <a:solidFill>
            <a:srgbClr val="B7DEE8"/>
          </a:solidFill>
          <a:ln/>
        </p:spPr>
      </p:sp>
      <p:sp>
        <p:nvSpPr>
          <p:cNvPr id="35" name="Text 9"/>
          <p:cNvSpPr/>
          <p:nvPr/>
        </p:nvSpPr>
        <p:spPr>
          <a:xfrm>
            <a:off x="8236855" y="2229223"/>
            <a:ext cx="241824" cy="279481"/>
          </a:xfrm>
          <a:prstGeom prst="rect">
            <a:avLst/>
          </a:prstGeom>
          <a:noFill/>
          <a:ln/>
        </p:spPr>
        <p:txBody>
          <a:bodyPr wrap="none" lIns="0" tIns="0" rIns="0" bIns="0" rtlCol="0" anchor="ctr"/>
          <a:lstStyle/>
          <a:p>
            <a:pPr marL="0" indent="0" algn="ctr">
              <a:lnSpc>
                <a:spcPct val="100000"/>
              </a:lnSpc>
              <a:buNone/>
            </a:pPr>
            <a:r>
              <a:rPr lang="en-US" sz="2400" b="1" dirty="0">
                <a:solidFill>
                  <a:srgbClr val="000000"/>
                </a:solidFill>
                <a:latin typeface="標楷體" panose="03000509000000000000" pitchFamily="65" charset="-120"/>
                <a:ea typeface="標楷體" panose="03000509000000000000" pitchFamily="65" charset="-120"/>
                <a:cs typeface="Noto Serif TC Bold" pitchFamily="34" charset="-120"/>
              </a:rPr>
              <a:t>2</a:t>
            </a:r>
            <a:endParaRPr lang="en-US" sz="2400" dirty="0">
              <a:latin typeface="標楷體" panose="03000509000000000000" pitchFamily="65" charset="-120"/>
              <a:ea typeface="標楷體" panose="03000509000000000000" pitchFamily="65" charset="-120"/>
            </a:endParaRPr>
          </a:p>
        </p:txBody>
      </p:sp>
      <p:sp>
        <p:nvSpPr>
          <p:cNvPr id="36" name="Text 10"/>
          <p:cNvSpPr/>
          <p:nvPr/>
        </p:nvSpPr>
        <p:spPr>
          <a:xfrm>
            <a:off x="6240799" y="2718942"/>
            <a:ext cx="2015596" cy="232848"/>
          </a:xfrm>
          <a:prstGeom prst="rect">
            <a:avLst/>
          </a:prstGeom>
          <a:noFill/>
          <a:ln/>
        </p:spPr>
        <p:txBody>
          <a:bodyPr wrap="none" lIns="0" tIns="0" rIns="0" bIns="0" rtlCol="0" anchor="t"/>
          <a:lstStyle/>
          <a:p>
            <a:pPr marL="0" indent="0" algn="l">
              <a:lnSpc>
                <a:spcPts val="1700"/>
              </a:lnSpc>
              <a:buNone/>
            </a:pPr>
            <a:r>
              <a:rPr lang="en-US" b="1" dirty="0">
                <a:solidFill>
                  <a:schemeClr val="accent2">
                    <a:lumMod val="50000"/>
                  </a:schemeClr>
                </a:solidFill>
                <a:latin typeface="標楷體" panose="03000509000000000000" pitchFamily="65" charset="-120"/>
                <a:ea typeface="標楷體" panose="03000509000000000000" pitchFamily="65" charset="-120"/>
                <a:cs typeface="Noto Serif TC Bold" pitchFamily="34" charset="-120"/>
              </a:rPr>
              <a:t>受遺贈人先亡</a:t>
            </a:r>
            <a:endParaRPr lang="en-US" dirty="0">
              <a:solidFill>
                <a:schemeClr val="accent2">
                  <a:lumMod val="50000"/>
                </a:schemeClr>
              </a:solidFill>
              <a:latin typeface="標楷體" panose="03000509000000000000" pitchFamily="65" charset="-120"/>
              <a:ea typeface="標楷體" panose="03000509000000000000" pitchFamily="65" charset="-120"/>
            </a:endParaRPr>
          </a:p>
        </p:txBody>
      </p:sp>
      <p:sp>
        <p:nvSpPr>
          <p:cNvPr id="37" name="Text 11"/>
          <p:cNvSpPr/>
          <p:nvPr/>
        </p:nvSpPr>
        <p:spPr>
          <a:xfrm>
            <a:off x="6240798" y="3025453"/>
            <a:ext cx="4189729" cy="476964"/>
          </a:xfrm>
          <a:prstGeom prst="rect">
            <a:avLst/>
          </a:prstGeom>
          <a:noFill/>
          <a:ln/>
        </p:spPr>
        <p:txBody>
          <a:bodyPr wrap="square" lIns="0" tIns="0" rIns="0" bIns="0" rtlCol="0" anchor="t"/>
          <a:lstStyle/>
          <a:p>
            <a:pPr marL="0" indent="0" algn="l">
              <a:lnSpc>
                <a:spcPts val="1750"/>
              </a:lnSpc>
              <a:buNone/>
            </a:pPr>
            <a:r>
              <a:rPr lang="en-US" sz="1400" dirty="0">
                <a:solidFill>
                  <a:srgbClr val="000000"/>
                </a:solidFill>
                <a:latin typeface="標楷體" panose="03000509000000000000" pitchFamily="65" charset="-120"/>
                <a:ea typeface="標楷體" panose="03000509000000000000" pitchFamily="65" charset="-120"/>
                <a:cs typeface="Noto Serif TC" pitchFamily="34" charset="-120"/>
              </a:rPr>
              <a:t>受遺贈人於遺囑發生效力前死亡者，其遺贈不生效力（《民法》第1201條）。</a:t>
            </a:r>
            <a:endParaRPr lang="en-US" sz="1400" dirty="0">
              <a:latin typeface="標楷體" panose="03000509000000000000" pitchFamily="65" charset="-120"/>
              <a:ea typeface="標楷體" panose="03000509000000000000" pitchFamily="65" charset="-120"/>
            </a:endParaRPr>
          </a:p>
        </p:txBody>
      </p:sp>
      <p:sp>
        <p:nvSpPr>
          <p:cNvPr id="38" name="Shape 12"/>
          <p:cNvSpPr/>
          <p:nvPr/>
        </p:nvSpPr>
        <p:spPr>
          <a:xfrm>
            <a:off x="1439722" y="3781649"/>
            <a:ext cx="4441841" cy="1584559"/>
          </a:xfrm>
          <a:prstGeom prst="roundRect">
            <a:avLst>
              <a:gd name="adj" fmla="val 3951"/>
            </a:avLst>
          </a:prstGeom>
          <a:solidFill>
            <a:srgbClr val="FFFFFF"/>
          </a:solidFill>
          <a:ln w="19050">
            <a:solidFill>
              <a:srgbClr val="C2C6D5"/>
            </a:solidFill>
            <a:prstDash val="solid"/>
          </a:ln>
        </p:spPr>
      </p:sp>
      <p:sp>
        <p:nvSpPr>
          <p:cNvPr id="39" name="Shape 13"/>
          <p:cNvSpPr/>
          <p:nvPr/>
        </p:nvSpPr>
        <p:spPr>
          <a:xfrm>
            <a:off x="1439722" y="3781649"/>
            <a:ext cx="4441841" cy="466203"/>
          </a:xfrm>
          <a:prstGeom prst="roundRect">
            <a:avLst>
              <a:gd name="adj" fmla="val 8626"/>
            </a:avLst>
          </a:prstGeom>
          <a:solidFill>
            <a:srgbClr val="B7DEE8"/>
          </a:solidFill>
          <a:ln/>
        </p:spPr>
      </p:sp>
      <p:sp>
        <p:nvSpPr>
          <p:cNvPr id="40" name="Text 14"/>
          <p:cNvSpPr/>
          <p:nvPr/>
        </p:nvSpPr>
        <p:spPr>
          <a:xfrm>
            <a:off x="3542746" y="3878016"/>
            <a:ext cx="235792" cy="279481"/>
          </a:xfrm>
          <a:prstGeom prst="rect">
            <a:avLst/>
          </a:prstGeom>
          <a:noFill/>
          <a:ln/>
        </p:spPr>
        <p:txBody>
          <a:bodyPr wrap="none" lIns="0" tIns="0" rIns="0" bIns="0" rtlCol="0" anchor="ctr"/>
          <a:lstStyle/>
          <a:p>
            <a:pPr marL="0" indent="0" algn="ctr">
              <a:lnSpc>
                <a:spcPct val="100000"/>
              </a:lnSpc>
              <a:buNone/>
            </a:pPr>
            <a:r>
              <a:rPr lang="en-US" sz="2400" b="1" dirty="0">
                <a:solidFill>
                  <a:srgbClr val="000000"/>
                </a:solidFill>
                <a:latin typeface="標楷體" panose="03000509000000000000" pitchFamily="65" charset="-120"/>
                <a:ea typeface="標楷體" panose="03000509000000000000" pitchFamily="65" charset="-120"/>
                <a:cs typeface="Noto Serif TC Bold" pitchFamily="34" charset="-120"/>
              </a:rPr>
              <a:t>3</a:t>
            </a:r>
            <a:endParaRPr lang="en-US" sz="2400" dirty="0">
              <a:latin typeface="標楷體" panose="03000509000000000000" pitchFamily="65" charset="-120"/>
              <a:ea typeface="標楷體" panose="03000509000000000000" pitchFamily="65" charset="-120"/>
            </a:endParaRPr>
          </a:p>
        </p:txBody>
      </p:sp>
      <p:sp>
        <p:nvSpPr>
          <p:cNvPr id="41" name="Text 15"/>
          <p:cNvSpPr/>
          <p:nvPr/>
        </p:nvSpPr>
        <p:spPr>
          <a:xfrm>
            <a:off x="1600529" y="4367735"/>
            <a:ext cx="1965321" cy="232848"/>
          </a:xfrm>
          <a:prstGeom prst="rect">
            <a:avLst/>
          </a:prstGeom>
          <a:noFill/>
          <a:ln/>
        </p:spPr>
        <p:txBody>
          <a:bodyPr wrap="none" lIns="0" tIns="0" rIns="0" bIns="0" rtlCol="0" anchor="t"/>
          <a:lstStyle/>
          <a:p>
            <a:pPr marL="0" indent="0" algn="l">
              <a:lnSpc>
                <a:spcPts val="1700"/>
              </a:lnSpc>
              <a:buNone/>
            </a:pPr>
            <a:r>
              <a:rPr lang="en-US" b="1" dirty="0">
                <a:solidFill>
                  <a:schemeClr val="accent2">
                    <a:lumMod val="50000"/>
                  </a:schemeClr>
                </a:solidFill>
                <a:latin typeface="標楷體" panose="03000509000000000000" pitchFamily="65" charset="-120"/>
                <a:ea typeface="標楷體" panose="03000509000000000000" pitchFamily="65" charset="-120"/>
                <a:cs typeface="Noto Serif TC Bold" pitchFamily="34" charset="-120"/>
              </a:rPr>
              <a:t>拋棄遺贈</a:t>
            </a:r>
            <a:endParaRPr lang="en-US" dirty="0">
              <a:solidFill>
                <a:schemeClr val="accent2">
                  <a:lumMod val="50000"/>
                </a:schemeClr>
              </a:solidFill>
              <a:latin typeface="標楷體" panose="03000509000000000000" pitchFamily="65" charset="-120"/>
              <a:ea typeface="標楷體" panose="03000509000000000000" pitchFamily="65" charset="-120"/>
            </a:endParaRPr>
          </a:p>
        </p:txBody>
      </p:sp>
      <p:sp>
        <p:nvSpPr>
          <p:cNvPr id="42" name="Text 16"/>
          <p:cNvSpPr/>
          <p:nvPr/>
        </p:nvSpPr>
        <p:spPr>
          <a:xfrm>
            <a:off x="1600530" y="4674247"/>
            <a:ext cx="4085140" cy="476964"/>
          </a:xfrm>
          <a:prstGeom prst="rect">
            <a:avLst/>
          </a:prstGeom>
          <a:noFill/>
          <a:ln/>
        </p:spPr>
        <p:txBody>
          <a:bodyPr wrap="square" lIns="0" tIns="0" rIns="0" bIns="0" rtlCol="0" anchor="t"/>
          <a:lstStyle/>
          <a:p>
            <a:pPr marL="0" indent="0" algn="l">
              <a:lnSpc>
                <a:spcPts val="1750"/>
              </a:lnSpc>
              <a:buNone/>
            </a:pPr>
            <a:r>
              <a:rPr lang="en-US" sz="1400" dirty="0">
                <a:solidFill>
                  <a:srgbClr val="000000"/>
                </a:solidFill>
                <a:latin typeface="標楷體" panose="03000509000000000000" pitchFamily="65" charset="-120"/>
                <a:ea typeface="標楷體" panose="03000509000000000000" pitchFamily="65" charset="-120"/>
                <a:cs typeface="Noto Serif TC" pitchFamily="34" charset="-120"/>
              </a:rPr>
              <a:t>受遺贈人在遺囑人死亡後，得拋棄遺贈（《民法》第1206條第1項）。</a:t>
            </a:r>
            <a:endParaRPr lang="en-US" sz="1400" dirty="0">
              <a:latin typeface="標楷體" panose="03000509000000000000" pitchFamily="65" charset="-120"/>
              <a:ea typeface="標楷體" panose="03000509000000000000" pitchFamily="65" charset="-120"/>
            </a:endParaRPr>
          </a:p>
        </p:txBody>
      </p:sp>
      <p:sp>
        <p:nvSpPr>
          <p:cNvPr id="43" name="Shape 17"/>
          <p:cNvSpPr/>
          <p:nvPr/>
        </p:nvSpPr>
        <p:spPr>
          <a:xfrm>
            <a:off x="6079990" y="3781648"/>
            <a:ext cx="4555554" cy="1584559"/>
          </a:xfrm>
          <a:prstGeom prst="roundRect">
            <a:avLst>
              <a:gd name="adj" fmla="val 3951"/>
            </a:avLst>
          </a:prstGeom>
          <a:solidFill>
            <a:srgbClr val="FFFFFF"/>
          </a:solidFill>
          <a:ln w="19050">
            <a:solidFill>
              <a:srgbClr val="C2C6D5"/>
            </a:solidFill>
            <a:prstDash val="solid"/>
          </a:ln>
        </p:spPr>
      </p:sp>
      <p:sp>
        <p:nvSpPr>
          <p:cNvPr id="44" name="Shape 18"/>
          <p:cNvSpPr/>
          <p:nvPr/>
        </p:nvSpPr>
        <p:spPr>
          <a:xfrm>
            <a:off x="6079990" y="3781648"/>
            <a:ext cx="4555554" cy="466203"/>
          </a:xfrm>
          <a:prstGeom prst="roundRect">
            <a:avLst>
              <a:gd name="adj" fmla="val 8626"/>
            </a:avLst>
          </a:prstGeom>
          <a:solidFill>
            <a:srgbClr val="B7DEE8"/>
          </a:solidFill>
          <a:ln/>
        </p:spPr>
      </p:sp>
      <p:sp>
        <p:nvSpPr>
          <p:cNvPr id="45" name="Text 19"/>
          <p:cNvSpPr/>
          <p:nvPr/>
        </p:nvSpPr>
        <p:spPr>
          <a:xfrm>
            <a:off x="8236855" y="3875009"/>
            <a:ext cx="241824" cy="279481"/>
          </a:xfrm>
          <a:prstGeom prst="rect">
            <a:avLst/>
          </a:prstGeom>
          <a:noFill/>
          <a:ln/>
        </p:spPr>
        <p:txBody>
          <a:bodyPr wrap="none" lIns="0" tIns="0" rIns="0" bIns="0" rtlCol="0" anchor="ctr"/>
          <a:lstStyle/>
          <a:p>
            <a:pPr marL="0" indent="0" algn="ctr">
              <a:lnSpc>
                <a:spcPct val="100000"/>
              </a:lnSpc>
              <a:buNone/>
            </a:pPr>
            <a:r>
              <a:rPr lang="en-US" sz="2400" b="1" dirty="0">
                <a:solidFill>
                  <a:srgbClr val="000000"/>
                </a:solidFill>
                <a:latin typeface="標楷體" panose="03000509000000000000" pitchFamily="65" charset="-120"/>
                <a:ea typeface="標楷體" panose="03000509000000000000" pitchFamily="65" charset="-120"/>
                <a:cs typeface="Noto Serif TC Bold" pitchFamily="34" charset="-120"/>
              </a:rPr>
              <a:t>4</a:t>
            </a:r>
            <a:endParaRPr lang="en-US" sz="2400" dirty="0">
              <a:latin typeface="標楷體" panose="03000509000000000000" pitchFamily="65" charset="-120"/>
              <a:ea typeface="標楷體" panose="03000509000000000000" pitchFamily="65" charset="-120"/>
            </a:endParaRPr>
          </a:p>
        </p:txBody>
      </p:sp>
      <p:sp>
        <p:nvSpPr>
          <p:cNvPr id="46" name="Text 20"/>
          <p:cNvSpPr/>
          <p:nvPr/>
        </p:nvSpPr>
        <p:spPr>
          <a:xfrm>
            <a:off x="6240799" y="4367734"/>
            <a:ext cx="2015596" cy="232848"/>
          </a:xfrm>
          <a:prstGeom prst="rect">
            <a:avLst/>
          </a:prstGeom>
          <a:noFill/>
          <a:ln/>
        </p:spPr>
        <p:txBody>
          <a:bodyPr wrap="none" lIns="0" tIns="0" rIns="0" bIns="0" rtlCol="0" anchor="t"/>
          <a:lstStyle/>
          <a:p>
            <a:pPr marL="0" indent="0" algn="l">
              <a:lnSpc>
                <a:spcPts val="1700"/>
              </a:lnSpc>
              <a:buNone/>
            </a:pPr>
            <a:r>
              <a:rPr lang="en-US" b="1" dirty="0">
                <a:solidFill>
                  <a:schemeClr val="accent2">
                    <a:lumMod val="50000"/>
                  </a:schemeClr>
                </a:solidFill>
                <a:latin typeface="標楷體" panose="03000509000000000000" pitchFamily="65" charset="-120"/>
                <a:ea typeface="標楷體" panose="03000509000000000000" pitchFamily="65" charset="-120"/>
                <a:cs typeface="Noto Serif TC Bold" pitchFamily="34" charset="-120"/>
              </a:rPr>
              <a:t>附義務遺贈</a:t>
            </a:r>
            <a:endParaRPr lang="en-US" dirty="0">
              <a:solidFill>
                <a:schemeClr val="accent2">
                  <a:lumMod val="50000"/>
                </a:schemeClr>
              </a:solidFill>
              <a:latin typeface="標楷體" panose="03000509000000000000" pitchFamily="65" charset="-120"/>
              <a:ea typeface="標楷體" panose="03000509000000000000" pitchFamily="65" charset="-120"/>
            </a:endParaRPr>
          </a:p>
        </p:txBody>
      </p:sp>
      <p:sp>
        <p:nvSpPr>
          <p:cNvPr id="47" name="Text 21"/>
          <p:cNvSpPr/>
          <p:nvPr/>
        </p:nvSpPr>
        <p:spPr>
          <a:xfrm>
            <a:off x="6240798" y="4674246"/>
            <a:ext cx="4189729" cy="476964"/>
          </a:xfrm>
          <a:prstGeom prst="rect">
            <a:avLst/>
          </a:prstGeom>
          <a:noFill/>
          <a:ln/>
        </p:spPr>
        <p:txBody>
          <a:bodyPr wrap="square" lIns="0" tIns="0" rIns="0" bIns="0" rtlCol="0" anchor="t"/>
          <a:lstStyle/>
          <a:p>
            <a:pPr marL="0" indent="0" algn="l">
              <a:lnSpc>
                <a:spcPts val="1750"/>
              </a:lnSpc>
              <a:buNone/>
            </a:pPr>
            <a:r>
              <a:rPr lang="en-US" sz="1400" dirty="0">
                <a:solidFill>
                  <a:srgbClr val="000000"/>
                </a:solidFill>
                <a:latin typeface="標楷體" panose="03000509000000000000" pitchFamily="65" charset="-120"/>
                <a:ea typeface="標楷體" panose="03000509000000000000" pitchFamily="65" charset="-120"/>
                <a:cs typeface="Noto Serif TC" pitchFamily="34" charset="-120"/>
              </a:rPr>
              <a:t>遺贈附有義務者，受遺贈人以其所受利益為限，負履行之責（《民法》第1205條）。</a:t>
            </a:r>
            <a:endParaRPr lang="en-US" sz="1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190678078"/>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圓角矩形 8"/>
          <p:cNvSpPr/>
          <p:nvPr/>
        </p:nvSpPr>
        <p:spPr>
          <a:xfrm>
            <a:off x="264939" y="332656"/>
            <a:ext cx="11665296" cy="5544616"/>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投影片編號版面配置區 3"/>
          <p:cNvSpPr>
            <a:spLocks noGrp="1"/>
          </p:cNvSpPr>
          <p:nvPr>
            <p:ph type="sldNum" sz="quarter" idx="12"/>
          </p:nvPr>
        </p:nvSpPr>
        <p:spPr/>
        <p:txBody>
          <a:bodyPr/>
          <a:lstStyle/>
          <a:p>
            <a:fld id="{2E6F56F6-8A33-4603-90C0-ABB6D2C1DF7D}" type="slidenum">
              <a:rPr lang="zh-TW" altLang="en-US" smtClean="0"/>
              <a:pPr/>
              <a:t>17</a:t>
            </a:fld>
            <a:endParaRPr lang="zh-TW" altLang="en-US" dirty="0"/>
          </a:p>
        </p:txBody>
      </p:sp>
      <p:sp>
        <p:nvSpPr>
          <p:cNvPr id="6" name="矩形 5"/>
          <p:cNvSpPr/>
          <p:nvPr/>
        </p:nvSpPr>
        <p:spPr>
          <a:xfrm>
            <a:off x="6529635" y="987148"/>
            <a:ext cx="5184576" cy="4674100"/>
          </a:xfrm>
          <a:prstGeom prst="rect">
            <a:avLst/>
          </a:prstGeom>
        </p:spPr>
        <p:txBody>
          <a:bodyPr wrap="square">
            <a:spAutoFit/>
          </a:bodyPr>
          <a:lstStyle/>
          <a:p>
            <a:pPr algn="just" hangingPunct="0">
              <a:lnSpc>
                <a:spcPts val="3000"/>
              </a:lnSpc>
            </a:pPr>
            <a:r>
              <a:rPr lang="zh-TW" altLang="en-US" sz="2000" b="1" dirty="0">
                <a:solidFill>
                  <a:srgbClr val="0000FF"/>
                </a:solidFill>
                <a:latin typeface="標楷體" panose="03000509000000000000" pitchFamily="65" charset="-120"/>
                <a:ea typeface="標楷體" panose="03000509000000000000" pitchFamily="65" charset="-120"/>
              </a:rPr>
              <a:t>最高法院</a:t>
            </a:r>
            <a:r>
              <a:rPr lang="en-US" altLang="zh-TW" sz="2000" b="1" dirty="0">
                <a:solidFill>
                  <a:srgbClr val="0000FF"/>
                </a:solidFill>
                <a:latin typeface="標楷體" panose="03000509000000000000" pitchFamily="65" charset="-120"/>
                <a:ea typeface="標楷體" panose="03000509000000000000" pitchFamily="65" charset="-120"/>
              </a:rPr>
              <a:t>88</a:t>
            </a:r>
            <a:r>
              <a:rPr lang="zh-TW" altLang="en-US" sz="2000" b="1" dirty="0">
                <a:solidFill>
                  <a:srgbClr val="0000FF"/>
                </a:solidFill>
                <a:latin typeface="標楷體" panose="03000509000000000000" pitchFamily="65" charset="-120"/>
                <a:ea typeface="標楷體" panose="03000509000000000000" pitchFamily="65" charset="-120"/>
              </a:rPr>
              <a:t>年度台上字第</a:t>
            </a:r>
            <a:r>
              <a:rPr lang="en-US" altLang="zh-TW" sz="2000" b="1" dirty="0">
                <a:solidFill>
                  <a:srgbClr val="0000FF"/>
                </a:solidFill>
                <a:latin typeface="標楷體" panose="03000509000000000000" pitchFamily="65" charset="-120"/>
                <a:ea typeface="標楷體" panose="03000509000000000000" pitchFamily="65" charset="-120"/>
              </a:rPr>
              <a:t>91</a:t>
            </a:r>
            <a:r>
              <a:rPr lang="zh-TW" altLang="en-US" sz="2000" b="1" dirty="0">
                <a:solidFill>
                  <a:srgbClr val="0000FF"/>
                </a:solidFill>
                <a:latin typeface="標楷體" panose="03000509000000000000" pitchFamily="65" charset="-120"/>
                <a:ea typeface="標楷體" panose="03000509000000000000" pitchFamily="65" charset="-120"/>
              </a:rPr>
              <a:t>號民事判決：</a:t>
            </a:r>
            <a:endParaRPr lang="en-US" altLang="zh-TW" sz="2000" b="1" dirty="0">
              <a:solidFill>
                <a:srgbClr val="0000FF"/>
              </a:solidFill>
              <a:latin typeface="標楷體" panose="03000509000000000000" pitchFamily="65" charset="-120"/>
              <a:ea typeface="標楷體" panose="03000509000000000000" pitchFamily="65" charset="-120"/>
            </a:endParaRPr>
          </a:p>
          <a:p>
            <a:pPr algn="just" hangingPunct="0">
              <a:lnSpc>
                <a:spcPts val="3000"/>
              </a:lnSpc>
            </a:pPr>
            <a:r>
              <a:rPr lang="zh-TW" altLang="en-US" sz="2000" dirty="0">
                <a:latin typeface="標楷體" panose="03000509000000000000" pitchFamily="65" charset="-120"/>
                <a:ea typeface="標楷體" panose="03000509000000000000" pitchFamily="65" charset="-120"/>
              </a:rPr>
              <a:t>關於</a:t>
            </a:r>
            <a:r>
              <a:rPr lang="zh-TW" altLang="en-US" sz="2000" dirty="0">
                <a:solidFill>
                  <a:srgbClr val="FF0000"/>
                </a:solidFill>
                <a:latin typeface="標楷體" panose="03000509000000000000" pitchFamily="65" charset="-120"/>
                <a:ea typeface="標楷體" panose="03000509000000000000" pitchFamily="65" charset="-120"/>
              </a:rPr>
              <a:t>死因贈與</a:t>
            </a:r>
            <a:r>
              <a:rPr lang="zh-TW" altLang="en-US" sz="2000" dirty="0">
                <a:latin typeface="標楷體" panose="03000509000000000000" pitchFamily="65" charset="-120"/>
                <a:ea typeface="標楷體" panose="03000509000000000000" pitchFamily="65" charset="-120"/>
              </a:rPr>
              <a:t>，我民法雖無特別規定，然就無償給與財產為內容而言，與一般贈與相同，且死因贈與，除係以契約之方式為之，與遺贈係以遺囑之方式為之者有所不同外，就</a:t>
            </a:r>
            <a:r>
              <a:rPr lang="zh-TW" altLang="en-US" sz="2000" dirty="0">
                <a:solidFill>
                  <a:srgbClr val="FF0000"/>
                </a:solidFill>
                <a:latin typeface="標楷體" panose="03000509000000000000" pitchFamily="65" charset="-120"/>
                <a:ea typeface="標楷體" panose="03000509000000000000" pitchFamily="65" charset="-120"/>
              </a:rPr>
              <a:t>係於贈與人生前所為，但於贈與人死亡時始發生效力言之，實與遺贈無異</a:t>
            </a:r>
            <a:r>
              <a:rPr lang="zh-TW" altLang="en-US" sz="2000" dirty="0">
                <a:latin typeface="標楷體" panose="03000509000000000000" pitchFamily="65" charset="-120"/>
                <a:ea typeface="標楷體" panose="03000509000000000000" pitchFamily="65" charset="-120"/>
              </a:rPr>
              <a:t>，同為死後處分，其贈與之標的物，於贈與人生前均尚未給付。故基於同一法理，其</a:t>
            </a:r>
            <a:r>
              <a:rPr lang="zh-TW" altLang="en-US" sz="2000" dirty="0">
                <a:solidFill>
                  <a:srgbClr val="FF0000"/>
                </a:solidFill>
                <a:latin typeface="標楷體" panose="03000509000000000000" pitchFamily="65" charset="-120"/>
                <a:ea typeface="標楷體" panose="03000509000000000000" pitchFamily="65" charset="-120"/>
              </a:rPr>
              <a:t>效力應類推適用民法第一千二百零一條規定受贈人於死因贈與契約生效 </a:t>
            </a:r>
            <a:r>
              <a:rPr lang="en-US" altLang="zh-TW" sz="2000" dirty="0">
                <a:solidFill>
                  <a:srgbClr val="FF0000"/>
                </a:solidFill>
                <a:latin typeface="標楷體" panose="03000509000000000000" pitchFamily="65" charset="-120"/>
                <a:ea typeface="標楷體" panose="03000509000000000000" pitchFamily="65" charset="-120"/>
              </a:rPr>
              <a:t>(</a:t>
            </a:r>
            <a:r>
              <a:rPr lang="zh-TW" altLang="en-US" sz="2000" dirty="0">
                <a:solidFill>
                  <a:srgbClr val="FF0000"/>
                </a:solidFill>
                <a:latin typeface="標楷體" panose="03000509000000000000" pitchFamily="65" charset="-120"/>
                <a:ea typeface="標楷體" panose="03000509000000000000" pitchFamily="65" charset="-120"/>
              </a:rPr>
              <a:t>即贈與人死亡</a:t>
            </a:r>
            <a:r>
              <a:rPr lang="en-US" altLang="zh-TW" sz="2000" dirty="0">
                <a:solidFill>
                  <a:srgbClr val="FF0000"/>
                </a:solidFill>
                <a:latin typeface="標楷體" panose="03000509000000000000" pitchFamily="65" charset="-120"/>
                <a:ea typeface="標楷體" panose="03000509000000000000" pitchFamily="65" charset="-120"/>
              </a:rPr>
              <a:t>) </a:t>
            </a:r>
            <a:r>
              <a:rPr lang="zh-TW" altLang="en-US" sz="2000" dirty="0">
                <a:solidFill>
                  <a:srgbClr val="FF0000"/>
                </a:solidFill>
                <a:latin typeface="標楷體" panose="03000509000000000000" pitchFamily="65" charset="-120"/>
                <a:ea typeface="標楷體" panose="03000509000000000000" pitchFamily="65" charset="-120"/>
              </a:rPr>
              <a:t>前死亡，其贈與不生效力</a:t>
            </a:r>
            <a:r>
              <a:rPr lang="zh-TW" altLang="en-US" sz="2000" dirty="0">
                <a:latin typeface="標楷體" panose="03000509000000000000" pitchFamily="65" charset="-120"/>
                <a:ea typeface="標楷體" panose="03000509000000000000" pitchFamily="65" charset="-120"/>
              </a:rPr>
              <a:t>。</a:t>
            </a:r>
          </a:p>
        </p:txBody>
      </p:sp>
      <p:sp>
        <p:nvSpPr>
          <p:cNvPr id="7" name="矩形 6"/>
          <p:cNvSpPr/>
          <p:nvPr/>
        </p:nvSpPr>
        <p:spPr>
          <a:xfrm>
            <a:off x="696987" y="987148"/>
            <a:ext cx="5184576" cy="3170099"/>
          </a:xfrm>
          <a:prstGeom prst="rect">
            <a:avLst/>
          </a:prstGeom>
        </p:spPr>
        <p:txBody>
          <a:bodyPr wrap="square">
            <a:spAutoFit/>
          </a:bodyPr>
          <a:lstStyle/>
          <a:p>
            <a:pPr algn="just" hangingPunct="0">
              <a:lnSpc>
                <a:spcPts val="3000"/>
              </a:lnSpc>
            </a:pPr>
            <a:r>
              <a:rPr lang="zh-TW" altLang="en-US" sz="2000" b="1" dirty="0">
                <a:solidFill>
                  <a:srgbClr val="0000FF"/>
                </a:solidFill>
                <a:latin typeface="標楷體" panose="03000509000000000000" pitchFamily="65" charset="-120"/>
                <a:ea typeface="標楷體" panose="03000509000000000000" pitchFamily="65" charset="-120"/>
              </a:rPr>
              <a:t>最高法院</a:t>
            </a:r>
            <a:r>
              <a:rPr lang="en-US" altLang="zh-TW" sz="2000" b="1" dirty="0">
                <a:solidFill>
                  <a:srgbClr val="0000FF"/>
                </a:solidFill>
                <a:latin typeface="標楷體" panose="03000509000000000000" pitchFamily="65" charset="-120"/>
                <a:ea typeface="標楷體" panose="03000509000000000000" pitchFamily="65" charset="-120"/>
              </a:rPr>
              <a:t>95</a:t>
            </a:r>
            <a:r>
              <a:rPr lang="zh-TW" altLang="en-US" sz="2000" b="1" dirty="0">
                <a:solidFill>
                  <a:srgbClr val="0000FF"/>
                </a:solidFill>
                <a:latin typeface="標楷體" panose="03000509000000000000" pitchFamily="65" charset="-120"/>
                <a:ea typeface="標楷體" panose="03000509000000000000" pitchFamily="65" charset="-120"/>
              </a:rPr>
              <a:t>年度台上字第</a:t>
            </a:r>
            <a:r>
              <a:rPr lang="en-US" altLang="zh-TW" sz="2000" b="1" dirty="0">
                <a:solidFill>
                  <a:srgbClr val="0000FF"/>
                </a:solidFill>
                <a:latin typeface="標楷體" panose="03000509000000000000" pitchFamily="65" charset="-120"/>
                <a:ea typeface="標楷體" panose="03000509000000000000" pitchFamily="65" charset="-120"/>
              </a:rPr>
              <a:t>817</a:t>
            </a:r>
            <a:r>
              <a:rPr lang="zh-TW" altLang="en-US" sz="2000" b="1" dirty="0">
                <a:solidFill>
                  <a:srgbClr val="0000FF"/>
                </a:solidFill>
                <a:latin typeface="標楷體" panose="03000509000000000000" pitchFamily="65" charset="-120"/>
                <a:ea typeface="標楷體" panose="03000509000000000000" pitchFamily="65" charset="-120"/>
              </a:rPr>
              <a:t>號民事判決：</a:t>
            </a:r>
            <a:endParaRPr lang="en-US" altLang="zh-TW" sz="2000" b="1" dirty="0">
              <a:solidFill>
                <a:srgbClr val="0000FF"/>
              </a:solidFill>
              <a:latin typeface="標楷體" panose="03000509000000000000" pitchFamily="65" charset="-120"/>
              <a:ea typeface="標楷體" panose="03000509000000000000" pitchFamily="65" charset="-120"/>
            </a:endParaRPr>
          </a:p>
          <a:p>
            <a:pPr algn="just" hangingPunct="0">
              <a:lnSpc>
                <a:spcPts val="3000"/>
              </a:lnSpc>
            </a:pPr>
            <a:r>
              <a:rPr lang="zh-TW" altLang="en-US" sz="2000" dirty="0">
                <a:latin typeface="標楷體" panose="03000509000000000000" pitchFamily="65" charset="-120"/>
                <a:ea typeface="標楷體" panose="03000509000000000000" pitchFamily="65" charset="-120"/>
              </a:rPr>
              <a:t>遺囑人依遺囑所為之遺贈，因依一方之意思表示即而成立，為屬無相對人之單獨行為，</a:t>
            </a:r>
            <a:r>
              <a:rPr lang="zh-TW" altLang="en-US" sz="2000" dirty="0">
                <a:solidFill>
                  <a:srgbClr val="FF0000"/>
                </a:solidFill>
                <a:latin typeface="標楷體" panose="03000509000000000000" pitchFamily="65" charset="-120"/>
                <a:ea typeface="標楷體" panose="03000509000000000000" pitchFamily="65" charset="-120"/>
              </a:rPr>
              <a:t>與死因贈與乃以贈與人之死亡而發生效力，並以受贈人於贈與人死亡時仍生存為停止條件之贈與，其為贈與之一種，性質上仍屬契約</a:t>
            </a:r>
            <a:r>
              <a:rPr lang="zh-TW" altLang="en-US" sz="2000" dirty="0">
                <a:latin typeface="標楷體" panose="03000509000000000000" pitchFamily="65" charset="-120"/>
                <a:ea typeface="標楷體" panose="03000509000000000000" pitchFamily="65" charset="-120"/>
              </a:rPr>
              <a:t>，須有雙方當事人意思表示之合致者迥然不同。</a:t>
            </a:r>
          </a:p>
        </p:txBody>
      </p:sp>
    </p:spTree>
    <p:extLst>
      <p:ext uri="{BB962C8B-B14F-4D97-AF65-F5344CB8AC3E}">
        <p14:creationId xmlns:p14="http://schemas.microsoft.com/office/powerpoint/2010/main" val="4263859992"/>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六、限定繼承</a:t>
            </a:r>
          </a:p>
        </p:txBody>
      </p:sp>
      <p:sp>
        <p:nvSpPr>
          <p:cNvPr id="4" name="投影片編號版面配置區 3"/>
          <p:cNvSpPr>
            <a:spLocks noGrp="1"/>
          </p:cNvSpPr>
          <p:nvPr>
            <p:ph type="sldNum" sz="quarter" idx="12"/>
          </p:nvPr>
        </p:nvSpPr>
        <p:spPr/>
        <p:txBody>
          <a:bodyPr/>
          <a:lstStyle/>
          <a:p>
            <a:fld id="{2E6F56F6-8A33-4603-90C0-ABB6D2C1DF7D}" type="slidenum">
              <a:rPr lang="zh-TW" altLang="en-US" smtClean="0"/>
              <a:pPr/>
              <a:t>18</a:t>
            </a:fld>
            <a:endParaRPr lang="zh-TW" altLang="en-US" dirty="0"/>
          </a:p>
        </p:txBody>
      </p:sp>
      <p:graphicFrame>
        <p:nvGraphicFramePr>
          <p:cNvPr id="5" name="表格 4"/>
          <p:cNvGraphicFramePr>
            <a:graphicFrameLocks noGrp="1"/>
          </p:cNvGraphicFramePr>
          <p:nvPr>
            <p:extLst>
              <p:ext uri="{D42A27DB-BD31-4B8C-83A1-F6EECF244321}">
                <p14:modId xmlns:p14="http://schemas.microsoft.com/office/powerpoint/2010/main" val="3937109669"/>
              </p:ext>
            </p:extLst>
          </p:nvPr>
        </p:nvGraphicFramePr>
        <p:xfrm>
          <a:off x="696987" y="1527408"/>
          <a:ext cx="10729192" cy="4123563"/>
        </p:xfrm>
        <a:graphic>
          <a:graphicData uri="http://schemas.openxmlformats.org/drawingml/2006/table">
            <a:tbl>
              <a:tblPr bandRow="1">
                <a:tableStyleId>{BDBED569-4797-4DF1-A0F4-6AAB3CD982D8}</a:tableStyleId>
              </a:tblPr>
              <a:tblGrid>
                <a:gridCol w="2808312">
                  <a:extLst>
                    <a:ext uri="{9D8B030D-6E8A-4147-A177-3AD203B41FA5}">
                      <a16:colId xmlns:a16="http://schemas.microsoft.com/office/drawing/2014/main" val="20000"/>
                    </a:ext>
                  </a:extLst>
                </a:gridCol>
                <a:gridCol w="7920880">
                  <a:extLst>
                    <a:ext uri="{9D8B030D-6E8A-4147-A177-3AD203B41FA5}">
                      <a16:colId xmlns:a16="http://schemas.microsoft.com/office/drawing/2014/main" val="20001"/>
                    </a:ext>
                  </a:extLst>
                </a:gridCol>
              </a:tblGrid>
              <a:tr h="370840">
                <a:tc>
                  <a:txBody>
                    <a:bodyPr/>
                    <a:lstStyle/>
                    <a:p>
                      <a:pPr marL="0" marR="0" indent="0" algn="just" defTabSz="914400" rtl="0" eaLnBrk="1" fontAlgn="auto" latinLnBrk="0" hangingPunct="0">
                        <a:lnSpc>
                          <a:spcPts val="3500"/>
                        </a:lnSpc>
                        <a:spcBef>
                          <a:spcPts val="0"/>
                        </a:spcBef>
                        <a:spcAft>
                          <a:spcPts val="0"/>
                        </a:spcAft>
                        <a:buClrTx/>
                        <a:buSzTx/>
                        <a:buFontTx/>
                        <a:buNone/>
                        <a:tabLst/>
                        <a:defRPr/>
                      </a:pP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民法</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第</a:t>
                      </a:r>
                      <a:r>
                        <a:rPr lang="en-US" altLang="zh-TW" sz="2000" dirty="0">
                          <a:latin typeface="標楷體" panose="03000509000000000000" pitchFamily="65" charset="-120"/>
                          <a:ea typeface="標楷體" panose="03000509000000000000" pitchFamily="65" charset="-120"/>
                        </a:rPr>
                        <a:t>1148</a:t>
                      </a:r>
                      <a:r>
                        <a:rPr lang="zh-TW" altLang="en-US" sz="2000" dirty="0">
                          <a:latin typeface="標楷體" panose="03000509000000000000" pitchFamily="65" charset="-120"/>
                          <a:ea typeface="標楷體" panose="03000509000000000000" pitchFamily="65" charset="-120"/>
                        </a:rPr>
                        <a:t>條</a:t>
                      </a:r>
                    </a:p>
                  </a:txBody>
                  <a:tcPr/>
                </a:tc>
                <a:tc>
                  <a:txBody>
                    <a:bodyPr/>
                    <a:lstStyle/>
                    <a:p>
                      <a:pPr algn="just" hangingPunct="0">
                        <a:lnSpc>
                          <a:spcPts val="3500"/>
                        </a:lnSpc>
                      </a:pPr>
                      <a:r>
                        <a:rPr lang="zh-TW" altLang="en-US" sz="2000" kern="1200" dirty="0">
                          <a:effectLst/>
                          <a:latin typeface="標楷體" panose="03000509000000000000" pitchFamily="65" charset="-120"/>
                          <a:ea typeface="標楷體" panose="03000509000000000000" pitchFamily="65" charset="-120"/>
                        </a:rPr>
                        <a:t>繼承人自繼承開始時，除本法另有規定外，承受被繼承人財產上之一切權利、義務。但權利、義務專屬於被繼承人本身者，不在此限。</a:t>
                      </a:r>
                    </a:p>
                    <a:p>
                      <a:pPr algn="just" hangingPunct="0">
                        <a:lnSpc>
                          <a:spcPts val="3500"/>
                        </a:lnSpc>
                      </a:pPr>
                      <a:r>
                        <a:rPr lang="zh-TW" altLang="en-US" sz="2000" kern="1200" dirty="0">
                          <a:solidFill>
                            <a:srgbClr val="FF0000"/>
                          </a:solidFill>
                          <a:effectLst/>
                          <a:latin typeface="標楷體" panose="03000509000000000000" pitchFamily="65" charset="-120"/>
                          <a:ea typeface="標楷體" panose="03000509000000000000" pitchFamily="65" charset="-120"/>
                        </a:rPr>
                        <a:t>繼承人對於被繼承人之債務，以因繼承所得遺產為限，負清償責任</a:t>
                      </a:r>
                      <a:r>
                        <a:rPr lang="zh-TW" altLang="en-US" sz="2000" kern="1200" dirty="0">
                          <a:effectLst/>
                          <a:latin typeface="標楷體" panose="03000509000000000000" pitchFamily="65" charset="-120"/>
                          <a:ea typeface="標楷體" panose="03000509000000000000" pitchFamily="65" charset="-120"/>
                        </a:rPr>
                        <a:t>。</a:t>
                      </a:r>
                      <a:endParaRPr lang="zh-TW" altLang="en-US" sz="2000" dirty="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10000"/>
                  </a:ext>
                </a:extLst>
              </a:tr>
              <a:tr h="370840">
                <a:tc>
                  <a:txBody>
                    <a:bodyPr/>
                    <a:lstStyle/>
                    <a:p>
                      <a:pPr marL="0" marR="0" indent="0" algn="just" defTabSz="914400" rtl="0" eaLnBrk="1" fontAlgn="auto" latinLnBrk="0" hangingPunct="0">
                        <a:lnSpc>
                          <a:spcPts val="3500"/>
                        </a:lnSpc>
                        <a:spcBef>
                          <a:spcPts val="0"/>
                        </a:spcBef>
                        <a:spcAft>
                          <a:spcPts val="0"/>
                        </a:spcAft>
                        <a:buClrTx/>
                        <a:buSzTx/>
                        <a:buFontTx/>
                        <a:buNone/>
                        <a:tabLst/>
                        <a:defRPr/>
                      </a:pP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民法</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第</a:t>
                      </a:r>
                      <a:r>
                        <a:rPr lang="en-US" altLang="zh-TW" sz="2000" dirty="0">
                          <a:latin typeface="標楷體" panose="03000509000000000000" pitchFamily="65" charset="-120"/>
                          <a:ea typeface="標楷體" panose="03000509000000000000" pitchFamily="65" charset="-120"/>
                        </a:rPr>
                        <a:t>1148</a:t>
                      </a:r>
                      <a:r>
                        <a:rPr lang="zh-TW" altLang="en-US" sz="2000" dirty="0">
                          <a:latin typeface="標楷體" panose="03000509000000000000" pitchFamily="65" charset="-120"/>
                          <a:ea typeface="標楷體" panose="03000509000000000000" pitchFamily="65" charset="-120"/>
                        </a:rPr>
                        <a:t>條之</a:t>
                      </a:r>
                      <a:r>
                        <a:rPr lang="en-US" altLang="zh-TW" sz="2000" dirty="0">
                          <a:latin typeface="標楷體" panose="03000509000000000000" pitchFamily="65" charset="-120"/>
                          <a:ea typeface="標楷體" panose="03000509000000000000" pitchFamily="65" charset="-120"/>
                        </a:rPr>
                        <a:t>1</a:t>
                      </a:r>
                      <a:endParaRPr lang="zh-TW" altLang="en-US" sz="2000" dirty="0">
                        <a:latin typeface="標楷體" panose="03000509000000000000" pitchFamily="65" charset="-120"/>
                        <a:ea typeface="標楷體" panose="03000509000000000000" pitchFamily="65" charset="-120"/>
                      </a:endParaRPr>
                    </a:p>
                    <a:p>
                      <a:pPr algn="just" hangingPunct="0">
                        <a:lnSpc>
                          <a:spcPts val="3500"/>
                        </a:lnSpc>
                      </a:pPr>
                      <a:endParaRPr lang="zh-TW" altLang="en-US" sz="2000" dirty="0">
                        <a:latin typeface="標楷體" panose="03000509000000000000" pitchFamily="65" charset="-120"/>
                        <a:ea typeface="標楷體" panose="03000509000000000000" pitchFamily="65" charset="-120"/>
                      </a:endParaRPr>
                    </a:p>
                  </a:txBody>
                  <a:tcPr/>
                </a:tc>
                <a:tc>
                  <a:txBody>
                    <a:bodyPr/>
                    <a:lstStyle/>
                    <a:p>
                      <a:pPr algn="just" hangingPunct="0">
                        <a:lnSpc>
                          <a:spcPts val="3500"/>
                        </a:lnSpc>
                      </a:pPr>
                      <a:r>
                        <a:rPr lang="zh-TW" altLang="en-US" sz="2000" kern="1200" dirty="0">
                          <a:effectLst/>
                          <a:latin typeface="標楷體" panose="03000509000000000000" pitchFamily="65" charset="-120"/>
                          <a:ea typeface="標楷體" panose="03000509000000000000" pitchFamily="65" charset="-120"/>
                        </a:rPr>
                        <a:t>繼承人在繼承開始前二年內，從被繼承人受有財產之贈與者，該財產視為其所得遺產。</a:t>
                      </a:r>
                    </a:p>
                    <a:p>
                      <a:pPr algn="just" hangingPunct="0">
                        <a:lnSpc>
                          <a:spcPts val="3500"/>
                        </a:lnSpc>
                      </a:pPr>
                      <a:r>
                        <a:rPr lang="zh-TW" altLang="en-US" sz="2000" kern="1200" dirty="0">
                          <a:effectLst/>
                          <a:latin typeface="標楷體" panose="03000509000000000000" pitchFamily="65" charset="-120"/>
                          <a:ea typeface="標楷體" panose="03000509000000000000" pitchFamily="65" charset="-120"/>
                        </a:rPr>
                        <a:t>前項財產如已移轉或滅失，其價額，依贈與時之價值計算。</a:t>
                      </a:r>
                      <a:endParaRPr lang="zh-TW" altLang="en-US" sz="2000" dirty="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10001"/>
                  </a:ext>
                </a:extLst>
              </a:tr>
              <a:tr h="370840">
                <a:tc>
                  <a:txBody>
                    <a:bodyPr/>
                    <a:lstStyle/>
                    <a:p>
                      <a:pPr marL="0" marR="0" indent="0" algn="just" defTabSz="914400" rtl="0" eaLnBrk="1" fontAlgn="auto" latinLnBrk="0" hangingPunct="0">
                        <a:lnSpc>
                          <a:spcPts val="3500"/>
                        </a:lnSpc>
                        <a:spcBef>
                          <a:spcPts val="0"/>
                        </a:spcBef>
                        <a:spcAft>
                          <a:spcPts val="0"/>
                        </a:spcAft>
                        <a:buClrTx/>
                        <a:buSzTx/>
                        <a:buFontTx/>
                        <a:buNone/>
                        <a:tabLst/>
                        <a:defRPr/>
                      </a:pP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民法</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第</a:t>
                      </a:r>
                      <a:r>
                        <a:rPr lang="en-US" altLang="zh-TW" sz="2000" dirty="0">
                          <a:latin typeface="標楷體" panose="03000509000000000000" pitchFamily="65" charset="-120"/>
                          <a:ea typeface="標楷體" panose="03000509000000000000" pitchFamily="65" charset="-120"/>
                        </a:rPr>
                        <a:t>1153</a:t>
                      </a:r>
                      <a:r>
                        <a:rPr lang="zh-TW" altLang="en-US" sz="2000" dirty="0">
                          <a:latin typeface="標楷體" panose="03000509000000000000" pitchFamily="65" charset="-120"/>
                          <a:ea typeface="標楷體" panose="03000509000000000000" pitchFamily="65" charset="-120"/>
                        </a:rPr>
                        <a:t>條</a:t>
                      </a:r>
                    </a:p>
                    <a:p>
                      <a:pPr algn="just" hangingPunct="0">
                        <a:lnSpc>
                          <a:spcPts val="3500"/>
                        </a:lnSpc>
                      </a:pPr>
                      <a:endParaRPr lang="zh-TW" altLang="en-US" sz="2000" dirty="0">
                        <a:latin typeface="標楷體" panose="03000509000000000000" pitchFamily="65" charset="-120"/>
                        <a:ea typeface="標楷體" panose="03000509000000000000" pitchFamily="65" charset="-120"/>
                      </a:endParaRPr>
                    </a:p>
                  </a:txBody>
                  <a:tcPr/>
                </a:tc>
                <a:tc>
                  <a:txBody>
                    <a:bodyPr/>
                    <a:lstStyle/>
                    <a:p>
                      <a:pPr algn="just" hangingPunct="0">
                        <a:lnSpc>
                          <a:spcPts val="3500"/>
                        </a:lnSpc>
                      </a:pPr>
                      <a:r>
                        <a:rPr lang="zh-TW" altLang="en-US" sz="2000" kern="1200" dirty="0">
                          <a:solidFill>
                            <a:srgbClr val="FF0000"/>
                          </a:solidFill>
                          <a:effectLst/>
                          <a:latin typeface="標楷體" panose="03000509000000000000" pitchFamily="65" charset="-120"/>
                          <a:ea typeface="標楷體" panose="03000509000000000000" pitchFamily="65" charset="-120"/>
                        </a:rPr>
                        <a:t>繼承人對於被繼承人之債務，以因繼承所得遺產為限，負連帶責任</a:t>
                      </a:r>
                      <a:r>
                        <a:rPr lang="zh-TW" altLang="en-US" sz="2000" kern="1200" dirty="0">
                          <a:effectLst/>
                          <a:latin typeface="標楷體" panose="03000509000000000000" pitchFamily="65" charset="-120"/>
                          <a:ea typeface="標楷體" panose="03000509000000000000" pitchFamily="65" charset="-120"/>
                        </a:rPr>
                        <a:t>。</a:t>
                      </a:r>
                    </a:p>
                    <a:p>
                      <a:pPr algn="just" hangingPunct="0">
                        <a:lnSpc>
                          <a:spcPts val="3500"/>
                        </a:lnSpc>
                      </a:pPr>
                      <a:r>
                        <a:rPr lang="zh-TW" altLang="en-US" sz="2000" kern="1200" dirty="0">
                          <a:effectLst/>
                          <a:latin typeface="標楷體" panose="03000509000000000000" pitchFamily="65" charset="-120"/>
                          <a:ea typeface="標楷體" panose="03000509000000000000" pitchFamily="65" charset="-120"/>
                        </a:rPr>
                        <a:t>繼承人相互間對於被繼承人之債務，除法律另有規定或另有約定外，按其應繼分比例負擔之。</a:t>
                      </a:r>
                      <a:endParaRPr lang="zh-TW" altLang="en-US" sz="2000" dirty="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505092778"/>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七、拋棄繼承</a:t>
            </a:r>
          </a:p>
        </p:txBody>
      </p:sp>
      <p:sp>
        <p:nvSpPr>
          <p:cNvPr id="4" name="投影片編號版面配置區 3"/>
          <p:cNvSpPr>
            <a:spLocks noGrp="1"/>
          </p:cNvSpPr>
          <p:nvPr>
            <p:ph type="sldNum" sz="quarter" idx="12"/>
          </p:nvPr>
        </p:nvSpPr>
        <p:spPr/>
        <p:txBody>
          <a:bodyPr/>
          <a:lstStyle/>
          <a:p>
            <a:fld id="{2E6F56F6-8A33-4603-90C0-ABB6D2C1DF7D}" type="slidenum">
              <a:rPr lang="zh-TW" altLang="en-US" smtClean="0"/>
              <a:pPr/>
              <a:t>19</a:t>
            </a:fld>
            <a:endParaRPr lang="zh-TW" altLang="en-US" dirty="0"/>
          </a:p>
        </p:txBody>
      </p:sp>
      <p:sp>
        <p:nvSpPr>
          <p:cNvPr id="23" name="Shape 2"/>
          <p:cNvSpPr/>
          <p:nvPr/>
        </p:nvSpPr>
        <p:spPr>
          <a:xfrm>
            <a:off x="790895" y="1482452"/>
            <a:ext cx="2054760" cy="4034781"/>
          </a:xfrm>
          <a:prstGeom prst="roundRect">
            <a:avLst>
              <a:gd name="adj" fmla="val 5935"/>
            </a:avLst>
          </a:prstGeom>
          <a:solidFill>
            <a:schemeClr val="bg1"/>
          </a:solidFill>
          <a:ln w="19050">
            <a:solidFill>
              <a:srgbClr val="E1C2C2"/>
            </a:solidFill>
            <a:prstDash val="solid"/>
          </a:ln>
          <a:effectLst>
            <a:outerShdw dist="17780" dir="2700000" algn="bl" rotWithShape="0">
              <a:srgbClr val="E1C2C2">
                <a:alpha val="100000"/>
              </a:srgbClr>
            </a:outerShdw>
          </a:effectLst>
        </p:spPr>
      </p:sp>
      <p:sp>
        <p:nvSpPr>
          <p:cNvPr id="24" name="Shape 3"/>
          <p:cNvSpPr/>
          <p:nvPr/>
        </p:nvSpPr>
        <p:spPr>
          <a:xfrm>
            <a:off x="765488" y="1482452"/>
            <a:ext cx="101626" cy="4034781"/>
          </a:xfrm>
          <a:prstGeom prst="roundRect">
            <a:avLst>
              <a:gd name="adj" fmla="val 78140"/>
            </a:avLst>
          </a:prstGeom>
          <a:solidFill>
            <a:srgbClr val="E1C2C2"/>
          </a:solidFill>
          <a:ln/>
        </p:spPr>
      </p:sp>
      <p:sp>
        <p:nvSpPr>
          <p:cNvPr id="25" name="Text 4"/>
          <p:cNvSpPr/>
          <p:nvPr/>
        </p:nvSpPr>
        <p:spPr>
          <a:xfrm>
            <a:off x="1076812" y="1681956"/>
            <a:ext cx="1549605" cy="378892"/>
          </a:xfrm>
          <a:prstGeom prst="rect">
            <a:avLst/>
          </a:prstGeom>
          <a:noFill/>
          <a:ln/>
        </p:spPr>
        <p:txBody>
          <a:bodyPr wrap="none" lIns="0" tIns="0" rIns="0" bIns="0" rtlCol="0" anchor="t"/>
          <a:lstStyle/>
          <a:p>
            <a:pPr>
              <a:lnSpc>
                <a:spcPts val="2267"/>
              </a:lnSpc>
            </a:pPr>
            <a:r>
              <a:rPr lang="en-US" sz="2400" b="1" dirty="0">
                <a:solidFill>
                  <a:srgbClr val="C00000"/>
                </a:solidFill>
                <a:latin typeface="標楷體" panose="03000509000000000000" pitchFamily="65" charset="-120"/>
                <a:ea typeface="標楷體" panose="03000509000000000000" pitchFamily="65" charset="-120"/>
                <a:cs typeface="Playfair Display Semi Bold" pitchFamily="34" charset="-120"/>
              </a:rPr>
              <a:t>定義</a:t>
            </a:r>
            <a:endParaRPr lang="en-US" sz="2400" b="1" dirty="0">
              <a:solidFill>
                <a:srgbClr val="C00000"/>
              </a:solidFill>
              <a:latin typeface="標楷體" panose="03000509000000000000" pitchFamily="65" charset="-120"/>
              <a:ea typeface="標楷體" panose="03000509000000000000" pitchFamily="65" charset="-120"/>
            </a:endParaRPr>
          </a:p>
        </p:txBody>
      </p:sp>
      <p:sp>
        <p:nvSpPr>
          <p:cNvPr id="26" name="Text 5"/>
          <p:cNvSpPr/>
          <p:nvPr/>
        </p:nvSpPr>
        <p:spPr>
          <a:xfrm>
            <a:off x="1081581" y="2060848"/>
            <a:ext cx="1616844" cy="2328350"/>
          </a:xfrm>
          <a:prstGeom prst="rect">
            <a:avLst/>
          </a:prstGeom>
          <a:noFill/>
          <a:ln/>
        </p:spPr>
        <p:txBody>
          <a:bodyPr wrap="square" lIns="0" tIns="0" rIns="0" bIns="0" rtlCol="0" anchor="t"/>
          <a:lstStyle/>
          <a:p>
            <a:pPr algn="just" hangingPunct="0">
              <a:lnSpc>
                <a:spcPts val="3000"/>
              </a:lnSpc>
            </a:pPr>
            <a:r>
              <a:rPr lang="en-US" dirty="0">
                <a:latin typeface="標楷體" panose="03000509000000000000" pitchFamily="65" charset="-120"/>
                <a:ea typeface="標楷體" panose="03000509000000000000" pitchFamily="65" charset="-120"/>
                <a:cs typeface="Public Sans" pitchFamily="34" charset="-120"/>
              </a:rPr>
              <a:t>繼承開始後，有繼承權之人於法定期間內，向法院表示不欲為繼承主體之意思表示，為無相對人之單獨行為。</a:t>
            </a:r>
            <a:endParaRPr lang="en-US" dirty="0">
              <a:latin typeface="標楷體" panose="03000509000000000000" pitchFamily="65" charset="-120"/>
              <a:ea typeface="標楷體" panose="03000509000000000000" pitchFamily="65" charset="-120"/>
            </a:endParaRPr>
          </a:p>
        </p:txBody>
      </p:sp>
      <p:sp>
        <p:nvSpPr>
          <p:cNvPr id="27" name="Shape 6"/>
          <p:cNvSpPr/>
          <p:nvPr/>
        </p:nvSpPr>
        <p:spPr>
          <a:xfrm>
            <a:off x="3034715" y="1482453"/>
            <a:ext cx="2054760" cy="4034780"/>
          </a:xfrm>
          <a:prstGeom prst="roundRect">
            <a:avLst>
              <a:gd name="adj" fmla="val 5935"/>
            </a:avLst>
          </a:prstGeom>
          <a:solidFill>
            <a:schemeClr val="bg1"/>
          </a:solidFill>
          <a:ln w="19050">
            <a:solidFill>
              <a:srgbClr val="CCC4EC"/>
            </a:solidFill>
            <a:prstDash val="solid"/>
          </a:ln>
          <a:effectLst>
            <a:outerShdw dist="17780" dir="2700000" algn="bl" rotWithShape="0">
              <a:srgbClr val="CCC4EC">
                <a:alpha val="100000"/>
              </a:srgbClr>
            </a:outerShdw>
          </a:effectLst>
        </p:spPr>
      </p:sp>
      <p:sp>
        <p:nvSpPr>
          <p:cNvPr id="28" name="Shape 7"/>
          <p:cNvSpPr/>
          <p:nvPr/>
        </p:nvSpPr>
        <p:spPr>
          <a:xfrm>
            <a:off x="3009308" y="1482452"/>
            <a:ext cx="101626" cy="4034781"/>
          </a:xfrm>
          <a:prstGeom prst="roundRect">
            <a:avLst>
              <a:gd name="adj" fmla="val 78140"/>
            </a:avLst>
          </a:prstGeom>
          <a:solidFill>
            <a:srgbClr val="CCC4EC"/>
          </a:solidFill>
          <a:ln/>
        </p:spPr>
      </p:sp>
      <p:sp>
        <p:nvSpPr>
          <p:cNvPr id="29" name="Text 8"/>
          <p:cNvSpPr/>
          <p:nvPr/>
        </p:nvSpPr>
        <p:spPr>
          <a:xfrm>
            <a:off x="3325403" y="1681956"/>
            <a:ext cx="1549605" cy="378892"/>
          </a:xfrm>
          <a:prstGeom prst="rect">
            <a:avLst/>
          </a:prstGeom>
          <a:noFill/>
          <a:ln/>
        </p:spPr>
        <p:txBody>
          <a:bodyPr wrap="none" lIns="0" tIns="0" rIns="0" bIns="0" rtlCol="0" anchor="t"/>
          <a:lstStyle/>
          <a:p>
            <a:pPr>
              <a:lnSpc>
                <a:spcPts val="2267"/>
              </a:lnSpc>
            </a:pPr>
            <a:r>
              <a:rPr lang="en-US" sz="2400" b="1" dirty="0">
                <a:solidFill>
                  <a:srgbClr val="C00000"/>
                </a:solidFill>
                <a:latin typeface="標楷體" panose="03000509000000000000" pitchFamily="65" charset="-120"/>
                <a:ea typeface="標楷體" panose="03000509000000000000" pitchFamily="65" charset="-120"/>
                <a:cs typeface="Playfair Display Semi Bold" pitchFamily="34" charset="-120"/>
              </a:rPr>
              <a:t>撤回限制</a:t>
            </a:r>
            <a:endParaRPr lang="en-US" sz="2400" b="1" dirty="0">
              <a:solidFill>
                <a:srgbClr val="C00000"/>
              </a:solidFill>
              <a:latin typeface="標楷體" panose="03000509000000000000" pitchFamily="65" charset="-120"/>
              <a:ea typeface="標楷體" panose="03000509000000000000" pitchFamily="65" charset="-120"/>
            </a:endParaRPr>
          </a:p>
        </p:txBody>
      </p:sp>
      <p:sp>
        <p:nvSpPr>
          <p:cNvPr id="30" name="Text 9"/>
          <p:cNvSpPr/>
          <p:nvPr/>
        </p:nvSpPr>
        <p:spPr>
          <a:xfrm>
            <a:off x="3253395" y="2060848"/>
            <a:ext cx="1749286" cy="3104469"/>
          </a:xfrm>
          <a:prstGeom prst="rect">
            <a:avLst/>
          </a:prstGeom>
          <a:noFill/>
          <a:ln/>
        </p:spPr>
        <p:txBody>
          <a:bodyPr wrap="square" lIns="0" tIns="0" rIns="0" bIns="0" rtlCol="0" anchor="t"/>
          <a:lstStyle/>
          <a:p>
            <a:pPr algn="just">
              <a:lnSpc>
                <a:spcPts val="3000"/>
              </a:lnSpc>
            </a:pPr>
            <a:r>
              <a:rPr lang="en-US" dirty="0">
                <a:latin typeface="標楷體" panose="03000509000000000000" pitchFamily="65" charset="-120"/>
                <a:ea typeface="標楷體" panose="03000509000000000000" pitchFamily="65" charset="-120"/>
                <a:cs typeface="Public Sans" pitchFamily="34" charset="-120"/>
              </a:rPr>
              <a:t>向法院表示時即生效力，</a:t>
            </a:r>
            <a:r>
              <a:rPr lang="en-US" b="1" dirty="0">
                <a:latin typeface="標楷體" panose="03000509000000000000" pitchFamily="65" charset="-120"/>
                <a:ea typeface="標楷體" panose="03000509000000000000" pitchFamily="65" charset="-120"/>
                <a:cs typeface="Public Sans" pitchFamily="34" charset="-120"/>
              </a:rPr>
              <a:t>無法再行撤回</a:t>
            </a:r>
            <a:r>
              <a:rPr lang="en-US" dirty="0">
                <a:latin typeface="標楷體" panose="03000509000000000000" pitchFamily="65" charset="-120"/>
                <a:ea typeface="標楷體" panose="03000509000000000000" pitchFamily="65" charset="-120"/>
                <a:cs typeface="Public Sans" pitchFamily="34" charset="-120"/>
              </a:rPr>
              <a:t>。但撤回通知與拋棄表示同時或先到達法院者，可類推適用《民法》第95條第1項，始生撤回效力。</a:t>
            </a:r>
            <a:endParaRPr lang="en-US" dirty="0">
              <a:latin typeface="標楷體" panose="03000509000000000000" pitchFamily="65" charset="-120"/>
              <a:ea typeface="標楷體" panose="03000509000000000000" pitchFamily="65" charset="-120"/>
            </a:endParaRPr>
          </a:p>
        </p:txBody>
      </p:sp>
      <p:sp>
        <p:nvSpPr>
          <p:cNvPr id="31" name="Shape 10"/>
          <p:cNvSpPr/>
          <p:nvPr/>
        </p:nvSpPr>
        <p:spPr>
          <a:xfrm>
            <a:off x="5377508" y="1484784"/>
            <a:ext cx="2961359" cy="2018556"/>
          </a:xfrm>
          <a:prstGeom prst="roundRect">
            <a:avLst>
              <a:gd name="adj" fmla="val 4454"/>
            </a:avLst>
          </a:prstGeom>
          <a:solidFill>
            <a:schemeClr val="accent2">
              <a:lumMod val="20000"/>
              <a:lumOff val="80000"/>
              <a:alpha val="50000"/>
            </a:schemeClr>
          </a:solidFill>
          <a:ln w="4763">
            <a:solidFill>
              <a:srgbClr val="C7A8A8"/>
            </a:solidFill>
            <a:prstDash val="solid"/>
          </a:ln>
          <a:effectLst>
            <a:outerShdw dist="17780" dir="2700000" algn="bl" rotWithShape="0">
              <a:srgbClr val="C7A8A8">
                <a:alpha val="100000"/>
              </a:srgbClr>
            </a:outerShdw>
          </a:effectLst>
        </p:spPr>
      </p:sp>
      <p:sp>
        <p:nvSpPr>
          <p:cNvPr id="32" name="Text 11"/>
          <p:cNvSpPr/>
          <p:nvPr/>
        </p:nvSpPr>
        <p:spPr>
          <a:xfrm>
            <a:off x="5572919" y="1684288"/>
            <a:ext cx="2363311" cy="378892"/>
          </a:xfrm>
          <a:prstGeom prst="rect">
            <a:avLst/>
          </a:prstGeom>
          <a:noFill/>
          <a:ln/>
        </p:spPr>
        <p:txBody>
          <a:bodyPr wrap="none" lIns="0" tIns="0" rIns="0" bIns="0" rtlCol="0" anchor="t"/>
          <a:lstStyle/>
          <a:p>
            <a:pPr>
              <a:lnSpc>
                <a:spcPts val="2267"/>
              </a:lnSpc>
            </a:pPr>
            <a:r>
              <a:rPr lang="en-US" sz="2400" b="1" dirty="0">
                <a:solidFill>
                  <a:srgbClr val="0000FF"/>
                </a:solidFill>
                <a:latin typeface="標楷體" panose="03000509000000000000" pitchFamily="65" charset="-120"/>
                <a:ea typeface="標楷體" panose="03000509000000000000" pitchFamily="65" charset="-120"/>
                <a:cs typeface="Playfair Display Semi Bold" pitchFamily="34" charset="-120"/>
              </a:rPr>
              <a:t>對拋棄人</a:t>
            </a:r>
            <a:endParaRPr lang="en-US" sz="2400" b="1" dirty="0">
              <a:solidFill>
                <a:srgbClr val="0000FF"/>
              </a:solidFill>
              <a:latin typeface="標楷體" panose="03000509000000000000" pitchFamily="65" charset="-120"/>
              <a:ea typeface="標楷體" panose="03000509000000000000" pitchFamily="65" charset="-120"/>
            </a:endParaRPr>
          </a:p>
        </p:txBody>
      </p:sp>
      <p:sp>
        <p:nvSpPr>
          <p:cNvPr id="33" name="Text 12"/>
          <p:cNvSpPr/>
          <p:nvPr/>
        </p:nvSpPr>
        <p:spPr>
          <a:xfrm>
            <a:off x="5572920" y="2063180"/>
            <a:ext cx="2570535" cy="1164175"/>
          </a:xfrm>
          <a:prstGeom prst="rect">
            <a:avLst/>
          </a:prstGeom>
          <a:noFill/>
          <a:ln/>
        </p:spPr>
        <p:txBody>
          <a:bodyPr wrap="square" lIns="0" tIns="0" rIns="0" bIns="0" rtlCol="0" anchor="t"/>
          <a:lstStyle/>
          <a:p>
            <a:pPr>
              <a:lnSpc>
                <a:spcPts val="3000"/>
              </a:lnSpc>
            </a:pPr>
            <a:r>
              <a:rPr lang="en-US" dirty="0">
                <a:solidFill>
                  <a:srgbClr val="000000"/>
                </a:solidFill>
                <a:latin typeface="標楷體" panose="03000509000000000000" pitchFamily="65" charset="-120"/>
                <a:ea typeface="標楷體" panose="03000509000000000000" pitchFamily="65" charset="-120"/>
                <a:cs typeface="Public Sans" pitchFamily="34" charset="-120"/>
              </a:rPr>
              <a:t>生效後即不再為繼承人，對被繼承人遺產</a:t>
            </a:r>
            <a:r>
              <a:rPr lang="en-US" b="1" dirty="0">
                <a:solidFill>
                  <a:srgbClr val="000000"/>
                </a:solidFill>
                <a:latin typeface="標楷體" panose="03000509000000000000" pitchFamily="65" charset="-120"/>
                <a:ea typeface="標楷體" panose="03000509000000000000" pitchFamily="65" charset="-120"/>
                <a:cs typeface="Public Sans" pitchFamily="34" charset="-120"/>
              </a:rPr>
              <a:t>無取得債權，亦無負擔債務</a:t>
            </a:r>
            <a:r>
              <a:rPr lang="en-US" dirty="0">
                <a:solidFill>
                  <a:srgbClr val="000000"/>
                </a:solidFill>
                <a:latin typeface="標楷體" panose="03000509000000000000" pitchFamily="65" charset="-120"/>
                <a:ea typeface="標楷體" panose="03000509000000000000" pitchFamily="65" charset="-120"/>
                <a:cs typeface="Public Sans" pitchFamily="34" charset="-120"/>
              </a:rPr>
              <a:t>。</a:t>
            </a:r>
            <a:endParaRPr lang="en-US" dirty="0">
              <a:latin typeface="標楷體" panose="03000509000000000000" pitchFamily="65" charset="-120"/>
              <a:ea typeface="標楷體" panose="03000509000000000000" pitchFamily="65" charset="-120"/>
            </a:endParaRPr>
          </a:p>
        </p:txBody>
      </p:sp>
      <p:sp>
        <p:nvSpPr>
          <p:cNvPr id="34" name="Shape 13"/>
          <p:cNvSpPr/>
          <p:nvPr/>
        </p:nvSpPr>
        <p:spPr>
          <a:xfrm>
            <a:off x="8527927" y="1484784"/>
            <a:ext cx="2961459" cy="2018556"/>
          </a:xfrm>
          <a:prstGeom prst="roundRect">
            <a:avLst>
              <a:gd name="adj" fmla="val 4454"/>
            </a:avLst>
          </a:prstGeom>
          <a:solidFill>
            <a:schemeClr val="accent4">
              <a:lumMod val="20000"/>
              <a:lumOff val="80000"/>
              <a:alpha val="50000"/>
            </a:schemeClr>
          </a:solidFill>
          <a:ln w="4763">
            <a:solidFill>
              <a:srgbClr val="B2AAD2"/>
            </a:solidFill>
            <a:prstDash val="solid"/>
          </a:ln>
          <a:effectLst>
            <a:outerShdw dist="17780" dir="2700000" algn="bl" rotWithShape="0">
              <a:srgbClr val="B2AAD2">
                <a:alpha val="100000"/>
              </a:srgbClr>
            </a:outerShdw>
          </a:effectLst>
        </p:spPr>
      </p:sp>
      <p:sp>
        <p:nvSpPr>
          <p:cNvPr id="35" name="Text 14"/>
          <p:cNvSpPr/>
          <p:nvPr/>
        </p:nvSpPr>
        <p:spPr>
          <a:xfrm>
            <a:off x="8723340" y="1684288"/>
            <a:ext cx="2363311" cy="378892"/>
          </a:xfrm>
          <a:prstGeom prst="rect">
            <a:avLst/>
          </a:prstGeom>
          <a:noFill/>
          <a:ln/>
        </p:spPr>
        <p:txBody>
          <a:bodyPr wrap="none" lIns="0" tIns="0" rIns="0" bIns="0" rtlCol="0" anchor="t"/>
          <a:lstStyle/>
          <a:p>
            <a:pPr>
              <a:lnSpc>
                <a:spcPts val="2267"/>
              </a:lnSpc>
            </a:pPr>
            <a:r>
              <a:rPr lang="en-US" sz="2400" b="1" dirty="0">
                <a:solidFill>
                  <a:srgbClr val="0000FF"/>
                </a:solidFill>
                <a:latin typeface="標楷體" panose="03000509000000000000" pitchFamily="65" charset="-120"/>
                <a:ea typeface="標楷體" panose="03000509000000000000" pitchFamily="65" charset="-120"/>
                <a:cs typeface="Playfair Display Semi Bold" pitchFamily="34" charset="-120"/>
              </a:rPr>
              <a:t>對其他繼承人</a:t>
            </a:r>
            <a:endParaRPr lang="en-US" sz="2400" b="1" dirty="0">
              <a:solidFill>
                <a:srgbClr val="0000FF"/>
              </a:solidFill>
              <a:latin typeface="標楷體" panose="03000509000000000000" pitchFamily="65" charset="-120"/>
              <a:ea typeface="標楷體" panose="03000509000000000000" pitchFamily="65" charset="-120"/>
            </a:endParaRPr>
          </a:p>
        </p:txBody>
      </p:sp>
      <p:sp>
        <p:nvSpPr>
          <p:cNvPr id="36" name="Text 15"/>
          <p:cNvSpPr/>
          <p:nvPr/>
        </p:nvSpPr>
        <p:spPr>
          <a:xfrm>
            <a:off x="8723340" y="2063180"/>
            <a:ext cx="2570633" cy="1164175"/>
          </a:xfrm>
          <a:prstGeom prst="rect">
            <a:avLst/>
          </a:prstGeom>
          <a:noFill/>
          <a:ln/>
        </p:spPr>
        <p:txBody>
          <a:bodyPr wrap="square" lIns="0" tIns="0" rIns="0" bIns="0" rtlCol="0" anchor="t"/>
          <a:lstStyle/>
          <a:p>
            <a:pPr>
              <a:lnSpc>
                <a:spcPts val="3000"/>
              </a:lnSpc>
            </a:pPr>
            <a:r>
              <a:rPr lang="en-US" dirty="0">
                <a:solidFill>
                  <a:srgbClr val="000000"/>
                </a:solidFill>
                <a:latin typeface="標楷體" panose="03000509000000000000" pitchFamily="65" charset="-120"/>
                <a:ea typeface="標楷體" panose="03000509000000000000" pitchFamily="65" charset="-120"/>
                <a:cs typeface="Public Sans" pitchFamily="34" charset="-120"/>
              </a:rPr>
              <a:t>依《民法》第1176條，由其他繼承人按比例取得拋棄人之應繼分。</a:t>
            </a:r>
            <a:endParaRPr lang="en-US" dirty="0">
              <a:latin typeface="標楷體" panose="03000509000000000000" pitchFamily="65" charset="-120"/>
              <a:ea typeface="標楷體" panose="03000509000000000000" pitchFamily="65" charset="-120"/>
            </a:endParaRPr>
          </a:p>
        </p:txBody>
      </p:sp>
      <p:sp>
        <p:nvSpPr>
          <p:cNvPr id="37" name="Shape 16"/>
          <p:cNvSpPr/>
          <p:nvPr/>
        </p:nvSpPr>
        <p:spPr>
          <a:xfrm>
            <a:off x="5377507" y="3789039"/>
            <a:ext cx="6111879" cy="1728193"/>
          </a:xfrm>
          <a:prstGeom prst="roundRect">
            <a:avLst>
              <a:gd name="adj" fmla="val 5365"/>
            </a:avLst>
          </a:prstGeom>
          <a:solidFill>
            <a:srgbClr val="B4DAE4">
              <a:alpha val="50000"/>
            </a:srgbClr>
          </a:solidFill>
          <a:ln w="4763">
            <a:solidFill>
              <a:srgbClr val="9AC0CA"/>
            </a:solidFill>
            <a:prstDash val="solid"/>
          </a:ln>
          <a:effectLst>
            <a:outerShdw dist="17780" dir="2700000" algn="bl" rotWithShape="0">
              <a:srgbClr val="9AC0CA">
                <a:alpha val="100000"/>
              </a:srgbClr>
            </a:outerShdw>
          </a:effectLst>
        </p:spPr>
      </p:sp>
      <p:sp>
        <p:nvSpPr>
          <p:cNvPr id="38" name="Text 17"/>
          <p:cNvSpPr/>
          <p:nvPr/>
        </p:nvSpPr>
        <p:spPr>
          <a:xfrm>
            <a:off x="5572919" y="4005063"/>
            <a:ext cx="2363311" cy="378892"/>
          </a:xfrm>
          <a:prstGeom prst="rect">
            <a:avLst/>
          </a:prstGeom>
          <a:noFill/>
          <a:ln/>
        </p:spPr>
        <p:txBody>
          <a:bodyPr wrap="none" lIns="0" tIns="0" rIns="0" bIns="0" rtlCol="0" anchor="t"/>
          <a:lstStyle/>
          <a:p>
            <a:pPr>
              <a:lnSpc>
                <a:spcPts val="2267"/>
              </a:lnSpc>
            </a:pPr>
            <a:r>
              <a:rPr lang="en-US" sz="2400" b="1" dirty="0">
                <a:solidFill>
                  <a:srgbClr val="0000FF"/>
                </a:solidFill>
                <a:latin typeface="標楷體" panose="03000509000000000000" pitchFamily="65" charset="-120"/>
                <a:ea typeface="標楷體" panose="03000509000000000000" pitchFamily="65" charset="-120"/>
                <a:cs typeface="Playfair Display Semi Bold" pitchFamily="34" charset="-120"/>
              </a:rPr>
              <a:t>遺產管理義務</a:t>
            </a:r>
            <a:endParaRPr lang="en-US" sz="2400" b="1" dirty="0">
              <a:solidFill>
                <a:srgbClr val="0000FF"/>
              </a:solidFill>
              <a:latin typeface="標楷體" panose="03000509000000000000" pitchFamily="65" charset="-120"/>
              <a:ea typeface="標楷體" panose="03000509000000000000" pitchFamily="65" charset="-120"/>
            </a:endParaRPr>
          </a:p>
        </p:txBody>
      </p:sp>
      <p:sp>
        <p:nvSpPr>
          <p:cNvPr id="39" name="Text 18"/>
          <p:cNvSpPr/>
          <p:nvPr/>
        </p:nvSpPr>
        <p:spPr>
          <a:xfrm>
            <a:off x="5572920" y="4365104"/>
            <a:ext cx="5721053" cy="776116"/>
          </a:xfrm>
          <a:prstGeom prst="rect">
            <a:avLst/>
          </a:prstGeom>
          <a:noFill/>
          <a:ln/>
        </p:spPr>
        <p:txBody>
          <a:bodyPr wrap="square" lIns="0" tIns="0" rIns="0" bIns="0" rtlCol="0" anchor="t"/>
          <a:lstStyle/>
          <a:p>
            <a:pPr>
              <a:lnSpc>
                <a:spcPts val="3000"/>
              </a:lnSpc>
            </a:pPr>
            <a:r>
              <a:rPr lang="en-US" dirty="0">
                <a:solidFill>
                  <a:srgbClr val="000000"/>
                </a:solidFill>
                <a:latin typeface="標楷體" panose="03000509000000000000" pitchFamily="65" charset="-120"/>
                <a:ea typeface="標楷體" panose="03000509000000000000" pitchFamily="65" charset="-120"/>
                <a:cs typeface="Public Sans" pitchFamily="34" charset="-120"/>
              </a:rPr>
              <a:t>拋棄前已管理遺產者，依第1176條之1，應以處理自己事務之注意繼續管理。</a:t>
            </a:r>
            <a:endParaRPr 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45774106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a:spLocks noChangeArrowheads="1"/>
          </p:cNvSpPr>
          <p:nvPr/>
        </p:nvSpPr>
        <p:spPr bwMode="auto">
          <a:xfrm>
            <a:off x="4585422" y="1988850"/>
            <a:ext cx="7232410" cy="2754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61" tIns="45680" rIns="91361" bIns="45680">
            <a:spAutoFit/>
          </a:bodyPr>
          <a:lstStyle>
            <a:lvl1pPr eaLnBrk="0" hangingPunct="0">
              <a:spcBef>
                <a:spcPct val="20000"/>
              </a:spcBef>
              <a:buChar char="•"/>
              <a:defRPr kumimoji="1" sz="3200">
                <a:solidFill>
                  <a:schemeClr val="tx1"/>
                </a:solidFill>
                <a:latin typeface="Times New Roman" pitchFamily="18" charset="0"/>
                <a:ea typeface="微軟正黑體" pitchFamily="34" charset="-120"/>
              </a:defRPr>
            </a:lvl1pPr>
            <a:lvl2pPr marL="742950" indent="-285750" eaLnBrk="0" hangingPunct="0">
              <a:spcBef>
                <a:spcPct val="20000"/>
              </a:spcBef>
              <a:buChar char="–"/>
              <a:defRPr kumimoji="1" sz="2800">
                <a:solidFill>
                  <a:schemeClr val="tx1"/>
                </a:solidFill>
                <a:latin typeface="Times New Roman" pitchFamily="18" charset="0"/>
                <a:ea typeface="微軟正黑體" pitchFamily="34" charset="-120"/>
              </a:defRPr>
            </a:lvl2pPr>
            <a:lvl3pPr marL="1143000" indent="-228600" eaLnBrk="0" hangingPunct="0">
              <a:spcBef>
                <a:spcPct val="20000"/>
              </a:spcBef>
              <a:buChar char="•"/>
              <a:defRPr kumimoji="1" sz="2400">
                <a:solidFill>
                  <a:schemeClr val="tx1"/>
                </a:solidFill>
                <a:latin typeface="Times New Roman" pitchFamily="18" charset="0"/>
                <a:ea typeface="微軟正黑體" pitchFamily="34" charset="-120"/>
              </a:defRPr>
            </a:lvl3pPr>
            <a:lvl4pPr marL="1600200" indent="-228600" eaLnBrk="0" hangingPunct="0">
              <a:spcBef>
                <a:spcPct val="20000"/>
              </a:spcBef>
              <a:buChar char="–"/>
              <a:defRPr kumimoji="1" sz="2000">
                <a:solidFill>
                  <a:schemeClr val="tx1"/>
                </a:solidFill>
                <a:latin typeface="Times New Roman" pitchFamily="18" charset="0"/>
                <a:ea typeface="微軟正黑體" pitchFamily="34" charset="-120"/>
              </a:defRPr>
            </a:lvl4pPr>
            <a:lvl5pPr marL="2057400" indent="-228600" eaLnBrk="0" hangingPunct="0">
              <a:spcBef>
                <a:spcPct val="20000"/>
              </a:spcBef>
              <a:buChar char="»"/>
              <a:defRPr kumimoji="1" sz="2000">
                <a:solidFill>
                  <a:schemeClr val="tx1"/>
                </a:solidFill>
                <a:latin typeface="Times New Roman" pitchFamily="18" charset="0"/>
                <a:ea typeface="微軟正黑體" pitchFamily="34" charset="-12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微軟正黑體" pitchFamily="34" charset="-12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微軟正黑體" pitchFamily="34" charset="-12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微軟正黑體" pitchFamily="34" charset="-12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微軟正黑體" pitchFamily="34" charset="-120"/>
              </a:defRPr>
            </a:lvl9pPr>
          </a:lstStyle>
          <a:p>
            <a:pPr defTabSz="913624" eaLnBrk="1" hangingPunct="1">
              <a:spcBef>
                <a:spcPct val="0"/>
              </a:spcBef>
              <a:buNone/>
            </a:pPr>
            <a:r>
              <a:rPr lang="zh-TW" altLang="zh-TW" sz="2400" b="1" dirty="0">
                <a:solidFill>
                  <a:prstClr val="black"/>
                </a:solidFill>
                <a:latin typeface="標楷體" panose="03000509000000000000" pitchFamily="65" charset="-120"/>
                <a:ea typeface="標楷體" panose="03000509000000000000" pitchFamily="65" charset="-120"/>
              </a:rPr>
              <a:t>學歷</a:t>
            </a:r>
            <a:r>
              <a:rPr lang="zh-TW" altLang="zh-TW" sz="2400" dirty="0">
                <a:solidFill>
                  <a:prstClr val="black"/>
                </a:solidFill>
                <a:latin typeface="標楷體" panose="03000509000000000000" pitchFamily="65" charset="-120"/>
                <a:ea typeface="標楷體" panose="03000509000000000000" pitchFamily="65" charset="-120"/>
              </a:rPr>
              <a:t>：臺灣大學法律</a:t>
            </a:r>
            <a:r>
              <a:rPr lang="zh-TW" altLang="en-US" sz="2400" dirty="0">
                <a:solidFill>
                  <a:prstClr val="black"/>
                </a:solidFill>
                <a:latin typeface="標楷體" panose="03000509000000000000" pitchFamily="65" charset="-120"/>
                <a:ea typeface="標楷體" panose="03000509000000000000" pitchFamily="65" charset="-120"/>
              </a:rPr>
              <a:t>系法學士</a:t>
            </a:r>
            <a:endParaRPr lang="en-US" altLang="zh-TW" sz="2400" dirty="0">
              <a:solidFill>
                <a:prstClr val="black"/>
              </a:solidFill>
              <a:latin typeface="標楷體" panose="03000509000000000000" pitchFamily="65" charset="-120"/>
              <a:ea typeface="標楷體" panose="03000509000000000000" pitchFamily="65" charset="-120"/>
            </a:endParaRPr>
          </a:p>
          <a:p>
            <a:pPr defTabSz="913624" eaLnBrk="1" hangingPunct="1">
              <a:spcBef>
                <a:spcPct val="0"/>
              </a:spcBef>
              <a:buNone/>
            </a:pPr>
            <a:r>
              <a:rPr lang="zh-TW" altLang="en-US" sz="2400" dirty="0">
                <a:solidFill>
                  <a:prstClr val="black"/>
                </a:solidFill>
                <a:latin typeface="標楷體" panose="03000509000000000000" pitchFamily="65" charset="-120"/>
                <a:ea typeface="標楷體" panose="03000509000000000000" pitchFamily="65" charset="-120"/>
              </a:rPr>
              <a:t>　　　</a:t>
            </a:r>
            <a:r>
              <a:rPr lang="zh-TW" altLang="zh-TW" sz="2400" dirty="0">
                <a:solidFill>
                  <a:prstClr val="black"/>
                </a:solidFill>
                <a:latin typeface="標楷體" panose="03000509000000000000" pitchFamily="65" charset="-120"/>
                <a:ea typeface="標楷體" panose="03000509000000000000" pitchFamily="65" charset="-120"/>
              </a:rPr>
              <a:t>臺灣大學法律研究所碩士</a:t>
            </a:r>
          </a:p>
          <a:p>
            <a:pPr defTabSz="913624" eaLnBrk="1" hangingPunct="1">
              <a:spcBef>
                <a:spcPct val="0"/>
              </a:spcBef>
              <a:buNone/>
            </a:pPr>
            <a:r>
              <a:rPr lang="en-US" altLang="zh-TW" sz="2400" dirty="0">
                <a:solidFill>
                  <a:prstClr val="black"/>
                </a:solidFill>
                <a:latin typeface="標楷體" panose="03000509000000000000" pitchFamily="65" charset="-120"/>
                <a:ea typeface="標楷體" panose="03000509000000000000" pitchFamily="65" charset="-120"/>
              </a:rPr>
              <a:t>      </a:t>
            </a:r>
            <a:r>
              <a:rPr lang="zh-TW" altLang="zh-TW" sz="2400" dirty="0">
                <a:solidFill>
                  <a:prstClr val="black"/>
                </a:solidFill>
                <a:latin typeface="標楷體" panose="03000509000000000000" pitchFamily="65" charset="-120"/>
                <a:ea typeface="標楷體" panose="03000509000000000000" pitchFamily="65" charset="-120"/>
              </a:rPr>
              <a:t>臺灣大學法律研究所博士班研究</a:t>
            </a:r>
          </a:p>
          <a:p>
            <a:pPr defTabSz="913624" eaLnBrk="1" hangingPunct="1">
              <a:spcBef>
                <a:spcPct val="0"/>
              </a:spcBef>
              <a:buNone/>
            </a:pPr>
            <a:r>
              <a:rPr lang="en-US" altLang="zh-TW" sz="2400" dirty="0">
                <a:solidFill>
                  <a:prstClr val="black"/>
                </a:solidFill>
                <a:latin typeface="標楷體" panose="03000509000000000000" pitchFamily="65" charset="-120"/>
                <a:ea typeface="標楷體" panose="03000509000000000000" pitchFamily="65" charset="-120"/>
              </a:rPr>
              <a:t>      </a:t>
            </a:r>
            <a:r>
              <a:rPr lang="zh-TW" altLang="zh-TW" sz="2400" dirty="0">
                <a:solidFill>
                  <a:prstClr val="black"/>
                </a:solidFill>
                <a:latin typeface="標楷體" panose="03000509000000000000" pitchFamily="65" charset="-120"/>
                <a:ea typeface="標楷體" panose="03000509000000000000" pitchFamily="65" charset="-120"/>
              </a:rPr>
              <a:t>中國政法大學經濟法學博士</a:t>
            </a:r>
            <a:br>
              <a:rPr lang="en-US" altLang="zh-TW" sz="2400" dirty="0">
                <a:solidFill>
                  <a:prstClr val="black"/>
                </a:solidFill>
                <a:latin typeface="標楷體" panose="03000509000000000000" pitchFamily="65" charset="-120"/>
                <a:ea typeface="標楷體" panose="03000509000000000000" pitchFamily="65" charset="-120"/>
              </a:rPr>
            </a:br>
            <a:endParaRPr lang="zh-TW" altLang="zh-TW" sz="500" dirty="0">
              <a:solidFill>
                <a:prstClr val="black"/>
              </a:solidFill>
              <a:latin typeface="標楷體" panose="03000509000000000000" pitchFamily="65" charset="-120"/>
              <a:ea typeface="標楷體" panose="03000509000000000000" pitchFamily="65" charset="-120"/>
            </a:endParaRPr>
          </a:p>
          <a:p>
            <a:pPr defTabSz="913624" eaLnBrk="1" hangingPunct="1">
              <a:spcBef>
                <a:spcPct val="0"/>
              </a:spcBef>
              <a:buNone/>
            </a:pPr>
            <a:r>
              <a:rPr lang="zh-TW" altLang="zh-TW" sz="2400" b="1" dirty="0">
                <a:solidFill>
                  <a:prstClr val="black"/>
                </a:solidFill>
                <a:latin typeface="標楷體" panose="03000509000000000000" pitchFamily="65" charset="-120"/>
                <a:ea typeface="標楷體" panose="03000509000000000000" pitchFamily="65" charset="-120"/>
              </a:rPr>
              <a:t>經歷</a:t>
            </a:r>
            <a:r>
              <a:rPr lang="zh-TW" altLang="zh-TW" sz="2400" dirty="0">
                <a:solidFill>
                  <a:prstClr val="black"/>
                </a:solidFill>
                <a:latin typeface="標楷體" panose="03000509000000000000" pitchFamily="65" charset="-120"/>
                <a:ea typeface="標楷體" panose="03000509000000000000" pitchFamily="65" charset="-120"/>
              </a:rPr>
              <a:t>：</a:t>
            </a:r>
            <a:r>
              <a:rPr lang="zh-TW" altLang="en-US" sz="2400" dirty="0">
                <a:solidFill>
                  <a:prstClr val="black"/>
                </a:solidFill>
                <a:latin typeface="標楷體" panose="03000509000000000000" pitchFamily="65" charset="-120"/>
                <a:ea typeface="標楷體" panose="03000509000000000000" pitchFamily="65" charset="-120"/>
              </a:rPr>
              <a:t>台北市美好人生協會理事長</a:t>
            </a:r>
            <a:r>
              <a:rPr lang="en-US" altLang="zh-TW" sz="2400" dirty="0">
                <a:solidFill>
                  <a:prstClr val="black"/>
                </a:solidFill>
                <a:latin typeface="標楷體" panose="03000509000000000000" pitchFamily="65" charset="-120"/>
                <a:ea typeface="標楷體" panose="03000509000000000000" pitchFamily="65" charset="-120"/>
              </a:rPr>
              <a:t>      </a:t>
            </a:r>
            <a:endParaRPr lang="zh-TW" altLang="zh-TW" sz="2400" dirty="0">
              <a:solidFill>
                <a:prstClr val="black"/>
              </a:solidFill>
              <a:latin typeface="標楷體" panose="03000509000000000000" pitchFamily="65" charset="-120"/>
              <a:ea typeface="標楷體" panose="03000509000000000000" pitchFamily="65" charset="-120"/>
            </a:endParaRPr>
          </a:p>
          <a:p>
            <a:pPr defTabSz="913624" eaLnBrk="1" hangingPunct="1">
              <a:spcBef>
                <a:spcPct val="0"/>
              </a:spcBef>
              <a:buNone/>
            </a:pPr>
            <a:r>
              <a:rPr lang="zh-TW" altLang="en-US" sz="2400" dirty="0">
                <a:solidFill>
                  <a:prstClr val="black"/>
                </a:solidFill>
                <a:latin typeface="標楷體" panose="03000509000000000000" pitchFamily="65" charset="-120"/>
                <a:ea typeface="標楷體" panose="03000509000000000000" pitchFamily="65" charset="-120"/>
              </a:rPr>
              <a:t>      永然文化出版股份有限公司創辦人</a:t>
            </a:r>
          </a:p>
          <a:p>
            <a:pPr defTabSz="913624" eaLnBrk="1" hangingPunct="1">
              <a:spcBef>
                <a:spcPct val="0"/>
              </a:spcBef>
              <a:buNone/>
            </a:pPr>
            <a:r>
              <a:rPr lang="zh-TW" altLang="en-US" sz="2400" dirty="0">
                <a:solidFill>
                  <a:prstClr val="black"/>
                </a:solidFill>
                <a:latin typeface="標楷體" panose="03000509000000000000" pitchFamily="65" charset="-120"/>
                <a:ea typeface="標楷體" panose="03000509000000000000" pitchFamily="65" charset="-120"/>
              </a:rPr>
              <a:t>      臺北企業經理協進會理事長      </a:t>
            </a:r>
            <a:endParaRPr lang="en-US" altLang="zh-TW" sz="2400" dirty="0">
              <a:solidFill>
                <a:prstClr val="black"/>
              </a:solidFill>
              <a:latin typeface="標楷體" panose="03000509000000000000" pitchFamily="65" charset="-120"/>
              <a:ea typeface="標楷體" panose="03000509000000000000" pitchFamily="65" charset="-120"/>
            </a:endParaRPr>
          </a:p>
        </p:txBody>
      </p:sp>
      <p:sp>
        <p:nvSpPr>
          <p:cNvPr id="10245" name="標題 3"/>
          <p:cNvSpPr>
            <a:spLocks noGrp="1"/>
          </p:cNvSpPr>
          <p:nvPr>
            <p:ph type="title"/>
          </p:nvPr>
        </p:nvSpPr>
        <p:spPr>
          <a:xfrm>
            <a:off x="11649" y="550781"/>
            <a:ext cx="12188825" cy="671163"/>
          </a:xfrm>
          <a:solidFill>
            <a:schemeClr val="bg1"/>
          </a:solidFill>
        </p:spPr>
        <p:txBody>
          <a:bodyPr/>
          <a:lstStyle/>
          <a:p>
            <a:pPr eaLnBrk="1" hangingPunct="1"/>
            <a:r>
              <a:rPr lang="zh-TW" altLang="en-US" dirty="0">
                <a:solidFill>
                  <a:schemeClr val="tx1"/>
                </a:solidFill>
              </a:rPr>
              <a:t>李永然律師</a:t>
            </a:r>
          </a:p>
        </p:txBody>
      </p:sp>
      <p:pic>
        <p:nvPicPr>
          <p:cNvPr id="3" name="圖片 2"/>
          <p:cNvPicPr>
            <a:picLocks noChangeAspect="1"/>
          </p:cNvPicPr>
          <p:nvPr/>
        </p:nvPicPr>
        <p:blipFill rotWithShape="1">
          <a:blip r:embed="rId2" cstate="print">
            <a:extLst>
              <a:ext uri="{28A0092B-C50C-407E-A947-70E740481C1C}">
                <a14:useLocalDpi xmlns:a14="http://schemas.microsoft.com/office/drawing/2010/main" val="0"/>
              </a:ext>
            </a:extLst>
          </a:blip>
          <a:srcRect t="24829"/>
          <a:stretch/>
        </p:blipFill>
        <p:spPr>
          <a:xfrm>
            <a:off x="480963" y="1628804"/>
            <a:ext cx="3886200" cy="4381943"/>
          </a:xfrm>
          <a:prstGeom prst="rect">
            <a:avLst/>
          </a:prstGeom>
        </p:spPr>
      </p:pic>
    </p:spTree>
    <p:extLst>
      <p:ext uri="{BB962C8B-B14F-4D97-AF65-F5344CB8AC3E}">
        <p14:creationId xmlns:p14="http://schemas.microsoft.com/office/powerpoint/2010/main" val="2437529148"/>
      </p:ext>
    </p:extLst>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圓角矩形 8"/>
          <p:cNvSpPr/>
          <p:nvPr/>
        </p:nvSpPr>
        <p:spPr>
          <a:xfrm>
            <a:off x="408955" y="1052736"/>
            <a:ext cx="5400600" cy="4536504"/>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圓角矩形 7"/>
          <p:cNvSpPr/>
          <p:nvPr/>
        </p:nvSpPr>
        <p:spPr>
          <a:xfrm>
            <a:off x="6385619" y="1052736"/>
            <a:ext cx="5400600" cy="4536504"/>
          </a:xfrm>
          <a:prstGeom prst="roundRect">
            <a:avLst/>
          </a:prstGeom>
          <a:solidFill>
            <a:schemeClr val="accent6">
              <a:lumMod val="40000"/>
              <a:lumOff val="6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投影片編號版面配置區 3"/>
          <p:cNvSpPr>
            <a:spLocks noGrp="1"/>
          </p:cNvSpPr>
          <p:nvPr>
            <p:ph type="sldNum" sz="quarter" idx="12"/>
          </p:nvPr>
        </p:nvSpPr>
        <p:spPr/>
        <p:txBody>
          <a:bodyPr/>
          <a:lstStyle/>
          <a:p>
            <a:fld id="{2E6F56F6-8A33-4603-90C0-ABB6D2C1DF7D}" type="slidenum">
              <a:rPr lang="zh-TW" altLang="en-US" smtClean="0"/>
              <a:pPr/>
              <a:t>20</a:t>
            </a:fld>
            <a:endParaRPr lang="zh-TW" altLang="en-US" dirty="0"/>
          </a:p>
        </p:txBody>
      </p:sp>
      <p:sp>
        <p:nvSpPr>
          <p:cNvPr id="6" name="矩形 5"/>
          <p:cNvSpPr/>
          <p:nvPr/>
        </p:nvSpPr>
        <p:spPr>
          <a:xfrm>
            <a:off x="6457627" y="1203172"/>
            <a:ext cx="5184576" cy="3683060"/>
          </a:xfrm>
          <a:prstGeom prst="rect">
            <a:avLst/>
          </a:prstGeom>
        </p:spPr>
        <p:txBody>
          <a:bodyPr wrap="square">
            <a:spAutoFit/>
          </a:bodyPr>
          <a:lstStyle/>
          <a:p>
            <a:pPr algn="just" hangingPunct="0">
              <a:lnSpc>
                <a:spcPts val="4000"/>
              </a:lnSpc>
            </a:pPr>
            <a:r>
              <a:rPr lang="zh-TW" altLang="en-US" sz="2000" b="1" dirty="0">
                <a:solidFill>
                  <a:srgbClr val="0000FF"/>
                </a:solidFill>
                <a:latin typeface="標楷體" panose="03000509000000000000" pitchFamily="65" charset="-120"/>
                <a:ea typeface="標楷體" panose="03000509000000000000" pitchFamily="65" charset="-120"/>
              </a:rPr>
              <a:t>最高法院</a:t>
            </a:r>
            <a:r>
              <a:rPr lang="en-US" altLang="zh-TW" sz="2000" b="1" dirty="0">
                <a:solidFill>
                  <a:srgbClr val="0000FF"/>
                </a:solidFill>
                <a:latin typeface="標楷體" panose="03000509000000000000" pitchFamily="65" charset="-120"/>
                <a:ea typeface="標楷體" panose="03000509000000000000" pitchFamily="65" charset="-120"/>
              </a:rPr>
              <a:t>69</a:t>
            </a:r>
            <a:r>
              <a:rPr lang="zh-TW" altLang="en-US" sz="2000" b="1" dirty="0">
                <a:solidFill>
                  <a:srgbClr val="0000FF"/>
                </a:solidFill>
                <a:latin typeface="標楷體" panose="03000509000000000000" pitchFamily="65" charset="-120"/>
                <a:ea typeface="標楷體" panose="03000509000000000000" pitchFamily="65" charset="-120"/>
              </a:rPr>
              <a:t>年度台上字第</a:t>
            </a:r>
            <a:r>
              <a:rPr lang="en-US" altLang="zh-TW" sz="2000" b="1" dirty="0">
                <a:solidFill>
                  <a:srgbClr val="0000FF"/>
                </a:solidFill>
                <a:latin typeface="標楷體" panose="03000509000000000000" pitchFamily="65" charset="-120"/>
                <a:ea typeface="標楷體" panose="03000509000000000000" pitchFamily="65" charset="-120"/>
              </a:rPr>
              <a:t>1271</a:t>
            </a:r>
            <a:r>
              <a:rPr lang="zh-TW" altLang="en-US" sz="2000" b="1" dirty="0">
                <a:solidFill>
                  <a:srgbClr val="0000FF"/>
                </a:solidFill>
                <a:latin typeface="標楷體" panose="03000509000000000000" pitchFamily="65" charset="-120"/>
                <a:ea typeface="標楷體" panose="03000509000000000000" pitchFamily="65" charset="-120"/>
              </a:rPr>
              <a:t>號民事判決：</a:t>
            </a:r>
            <a:endParaRPr lang="en-US" altLang="zh-TW" sz="2000" b="1" dirty="0">
              <a:solidFill>
                <a:srgbClr val="0000FF"/>
              </a:solidFill>
              <a:latin typeface="標楷體" panose="03000509000000000000" pitchFamily="65" charset="-120"/>
              <a:ea typeface="標楷體" panose="03000509000000000000" pitchFamily="65" charset="-120"/>
            </a:endParaRPr>
          </a:p>
          <a:p>
            <a:pPr algn="just" hangingPunct="0">
              <a:lnSpc>
                <a:spcPts val="4000"/>
              </a:lnSpc>
            </a:pPr>
            <a:r>
              <a:rPr lang="zh-TW" altLang="en-US" sz="2000" dirty="0">
                <a:latin typeface="標楷體" panose="03000509000000000000" pitchFamily="65" charset="-120"/>
                <a:ea typeface="標楷體" panose="03000509000000000000" pitchFamily="65" charset="-120"/>
              </a:rPr>
              <a:t>債權人得依民法第二百四十四條規定行使撤銷權者，</a:t>
            </a:r>
            <a:r>
              <a:rPr lang="zh-TW" altLang="en-US" sz="2000" dirty="0">
                <a:solidFill>
                  <a:srgbClr val="FF0000"/>
                </a:solidFill>
                <a:latin typeface="標楷體" panose="03000509000000000000" pitchFamily="65" charset="-120"/>
                <a:ea typeface="標楷體" panose="03000509000000000000" pitchFamily="65" charset="-120"/>
              </a:rPr>
              <a:t>以債務人所為非以其人格上之法益為基礎之財產上之行為為限</a:t>
            </a:r>
            <a:r>
              <a:rPr lang="zh-TW" altLang="en-US" sz="2000" dirty="0">
                <a:latin typeface="標楷體" panose="03000509000000000000" pitchFamily="65" charset="-120"/>
                <a:ea typeface="標楷體" panose="03000509000000000000" pitchFamily="65" charset="-120"/>
              </a:rPr>
              <a:t>，若單純係財產利益之拒絕，如贈與要約之拒絕，第三人承擔債務之拒絕，</a:t>
            </a:r>
            <a:r>
              <a:rPr lang="zh-TW" altLang="en-US" sz="2000" dirty="0">
                <a:solidFill>
                  <a:srgbClr val="FF0000"/>
                </a:solidFill>
                <a:latin typeface="標楷體" panose="03000509000000000000" pitchFamily="65" charset="-120"/>
                <a:ea typeface="標楷體" panose="03000509000000000000" pitchFamily="65" charset="-120"/>
              </a:rPr>
              <a:t>繼承或遺贈之拋棄，自不許債權人撤銷之</a:t>
            </a:r>
            <a:r>
              <a:rPr lang="zh-TW" altLang="en-US" sz="2000" dirty="0">
                <a:latin typeface="標楷體" panose="03000509000000000000" pitchFamily="65" charset="-120"/>
                <a:ea typeface="標楷體" panose="03000509000000000000" pitchFamily="65" charset="-120"/>
              </a:rPr>
              <a:t>。</a:t>
            </a:r>
          </a:p>
        </p:txBody>
      </p:sp>
      <p:sp>
        <p:nvSpPr>
          <p:cNvPr id="7" name="矩形 6"/>
          <p:cNvSpPr/>
          <p:nvPr/>
        </p:nvSpPr>
        <p:spPr>
          <a:xfrm>
            <a:off x="552971" y="1203172"/>
            <a:ext cx="5184576" cy="4196020"/>
          </a:xfrm>
          <a:prstGeom prst="rect">
            <a:avLst/>
          </a:prstGeom>
        </p:spPr>
        <p:txBody>
          <a:bodyPr wrap="square">
            <a:spAutoFit/>
          </a:bodyPr>
          <a:lstStyle/>
          <a:p>
            <a:pPr algn="just" hangingPunct="0">
              <a:lnSpc>
                <a:spcPts val="4000"/>
              </a:lnSpc>
            </a:pPr>
            <a:r>
              <a:rPr lang="zh-TW" altLang="en-US" sz="2000" b="1" dirty="0">
                <a:solidFill>
                  <a:srgbClr val="0000FF"/>
                </a:solidFill>
                <a:latin typeface="標楷體" panose="03000509000000000000" pitchFamily="65" charset="-120"/>
                <a:ea typeface="標楷體" panose="03000509000000000000" pitchFamily="65" charset="-120"/>
              </a:rPr>
              <a:t>最高法院</a:t>
            </a:r>
            <a:r>
              <a:rPr lang="en-US" altLang="zh-TW" sz="2000" b="1" dirty="0">
                <a:solidFill>
                  <a:srgbClr val="0000FF"/>
                </a:solidFill>
                <a:latin typeface="標楷體" panose="03000509000000000000" pitchFamily="65" charset="-120"/>
                <a:ea typeface="標楷體" panose="03000509000000000000" pitchFamily="65" charset="-120"/>
              </a:rPr>
              <a:t>65</a:t>
            </a:r>
            <a:r>
              <a:rPr lang="zh-TW" altLang="en-US" sz="2000" b="1" dirty="0">
                <a:solidFill>
                  <a:srgbClr val="0000FF"/>
                </a:solidFill>
                <a:latin typeface="標楷體" panose="03000509000000000000" pitchFamily="65" charset="-120"/>
                <a:ea typeface="標楷體" panose="03000509000000000000" pitchFamily="65" charset="-120"/>
              </a:rPr>
              <a:t>年台上字第</a:t>
            </a:r>
            <a:r>
              <a:rPr lang="en-US" altLang="zh-TW" sz="2000" b="1" dirty="0">
                <a:solidFill>
                  <a:srgbClr val="0000FF"/>
                </a:solidFill>
                <a:latin typeface="標楷體" panose="03000509000000000000" pitchFamily="65" charset="-120"/>
                <a:ea typeface="標楷體" panose="03000509000000000000" pitchFamily="65" charset="-120"/>
              </a:rPr>
              <a:t>1563</a:t>
            </a:r>
            <a:r>
              <a:rPr lang="zh-TW" altLang="en-US" sz="2000" b="1" dirty="0">
                <a:solidFill>
                  <a:srgbClr val="0000FF"/>
                </a:solidFill>
                <a:latin typeface="標楷體" panose="03000509000000000000" pitchFamily="65" charset="-120"/>
                <a:ea typeface="標楷體" panose="03000509000000000000" pitchFamily="65" charset="-120"/>
              </a:rPr>
              <a:t>號民事判例：</a:t>
            </a:r>
            <a:endParaRPr lang="en-US" altLang="zh-TW" sz="2000" b="1" dirty="0">
              <a:solidFill>
                <a:srgbClr val="0000FF"/>
              </a:solidFill>
              <a:latin typeface="標楷體" panose="03000509000000000000" pitchFamily="65" charset="-120"/>
              <a:ea typeface="標楷體" panose="03000509000000000000" pitchFamily="65" charset="-120"/>
            </a:endParaRPr>
          </a:p>
          <a:p>
            <a:pPr algn="just" hangingPunct="0">
              <a:lnSpc>
                <a:spcPts val="4000"/>
              </a:lnSpc>
            </a:pPr>
            <a:r>
              <a:rPr lang="zh-TW" altLang="en-US" sz="2000" dirty="0">
                <a:latin typeface="標楷體" panose="03000509000000000000" pitchFamily="65" charset="-120"/>
                <a:ea typeface="標楷體" panose="03000509000000000000" pitchFamily="65" charset="-120"/>
              </a:rPr>
              <a:t>繼承之拋棄，係指繼承人否認自己開始繼承效力之意思表示，即否認因繼承開始當然為繼承人之全部繼承效力之行為。與拋棄因繼承所取得之財產，性質不同。又民法第一千一百七十四條所謂拋棄繼承權，</a:t>
            </a:r>
            <a:r>
              <a:rPr lang="zh-TW" altLang="en-US" sz="2000" dirty="0">
                <a:solidFill>
                  <a:srgbClr val="FF0000"/>
                </a:solidFill>
                <a:latin typeface="標楷體" panose="03000509000000000000" pitchFamily="65" charset="-120"/>
                <a:ea typeface="標楷體" panose="03000509000000000000" pitchFamily="65" charset="-120"/>
              </a:rPr>
              <a:t>係指全部拋棄而言，如為一部拋棄，為繼承性質所不許，不生拋棄之效力</a:t>
            </a:r>
            <a:r>
              <a:rPr lang="zh-TW" altLang="en-US" sz="2000" dirty="0">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428148986"/>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七、拋棄繼承</a:t>
            </a:r>
          </a:p>
        </p:txBody>
      </p:sp>
      <p:sp>
        <p:nvSpPr>
          <p:cNvPr id="4" name="投影片編號版面配置區 3"/>
          <p:cNvSpPr>
            <a:spLocks noGrp="1"/>
          </p:cNvSpPr>
          <p:nvPr>
            <p:ph type="sldNum" sz="quarter" idx="12"/>
          </p:nvPr>
        </p:nvSpPr>
        <p:spPr/>
        <p:txBody>
          <a:bodyPr/>
          <a:lstStyle/>
          <a:p>
            <a:fld id="{2E6F56F6-8A33-4603-90C0-ABB6D2C1DF7D}" type="slidenum">
              <a:rPr lang="zh-TW" altLang="en-US" smtClean="0"/>
              <a:pPr/>
              <a:t>21</a:t>
            </a:fld>
            <a:endParaRPr lang="zh-TW" altLang="en-US" dirty="0"/>
          </a:p>
        </p:txBody>
      </p:sp>
      <p:sp>
        <p:nvSpPr>
          <p:cNvPr id="23" name="Shape 2"/>
          <p:cNvSpPr/>
          <p:nvPr/>
        </p:nvSpPr>
        <p:spPr>
          <a:xfrm>
            <a:off x="790895" y="1482452"/>
            <a:ext cx="2054760" cy="4034781"/>
          </a:xfrm>
          <a:prstGeom prst="roundRect">
            <a:avLst>
              <a:gd name="adj" fmla="val 5935"/>
            </a:avLst>
          </a:prstGeom>
          <a:solidFill>
            <a:schemeClr val="bg1"/>
          </a:solidFill>
          <a:ln w="19050">
            <a:solidFill>
              <a:srgbClr val="E1C2C2"/>
            </a:solidFill>
            <a:prstDash val="solid"/>
          </a:ln>
          <a:effectLst>
            <a:outerShdw dist="17780" dir="2700000" algn="bl" rotWithShape="0">
              <a:srgbClr val="E1C2C2">
                <a:alpha val="100000"/>
              </a:srgbClr>
            </a:outerShdw>
          </a:effectLst>
        </p:spPr>
      </p:sp>
      <p:sp>
        <p:nvSpPr>
          <p:cNvPr id="24" name="Shape 3"/>
          <p:cNvSpPr/>
          <p:nvPr/>
        </p:nvSpPr>
        <p:spPr>
          <a:xfrm>
            <a:off x="765488" y="1482452"/>
            <a:ext cx="101626" cy="4034781"/>
          </a:xfrm>
          <a:prstGeom prst="roundRect">
            <a:avLst>
              <a:gd name="adj" fmla="val 78140"/>
            </a:avLst>
          </a:prstGeom>
          <a:solidFill>
            <a:srgbClr val="E1C2C2"/>
          </a:solidFill>
          <a:ln/>
        </p:spPr>
      </p:sp>
      <p:sp>
        <p:nvSpPr>
          <p:cNvPr id="25" name="Text 4"/>
          <p:cNvSpPr/>
          <p:nvPr/>
        </p:nvSpPr>
        <p:spPr>
          <a:xfrm>
            <a:off x="1076812" y="1681956"/>
            <a:ext cx="1549605" cy="378892"/>
          </a:xfrm>
          <a:prstGeom prst="rect">
            <a:avLst/>
          </a:prstGeom>
          <a:noFill/>
          <a:ln/>
        </p:spPr>
        <p:txBody>
          <a:bodyPr wrap="none" lIns="0" tIns="0" rIns="0" bIns="0" rtlCol="0" anchor="t"/>
          <a:lstStyle/>
          <a:p>
            <a:pPr>
              <a:lnSpc>
                <a:spcPts val="2267"/>
              </a:lnSpc>
            </a:pPr>
            <a:r>
              <a:rPr lang="en-US" sz="2400" b="1" dirty="0">
                <a:solidFill>
                  <a:srgbClr val="C00000"/>
                </a:solidFill>
                <a:latin typeface="標楷體" panose="03000509000000000000" pitchFamily="65" charset="-120"/>
                <a:ea typeface="標楷體" panose="03000509000000000000" pitchFamily="65" charset="-120"/>
                <a:cs typeface="Playfair Display Semi Bold" pitchFamily="34" charset="-120"/>
              </a:rPr>
              <a:t>定義</a:t>
            </a:r>
            <a:endParaRPr lang="en-US" sz="2400" b="1" dirty="0">
              <a:solidFill>
                <a:srgbClr val="C00000"/>
              </a:solidFill>
              <a:latin typeface="標楷體" panose="03000509000000000000" pitchFamily="65" charset="-120"/>
              <a:ea typeface="標楷體" panose="03000509000000000000" pitchFamily="65" charset="-120"/>
            </a:endParaRPr>
          </a:p>
        </p:txBody>
      </p:sp>
      <p:sp>
        <p:nvSpPr>
          <p:cNvPr id="26" name="Text 5"/>
          <p:cNvSpPr/>
          <p:nvPr/>
        </p:nvSpPr>
        <p:spPr>
          <a:xfrm>
            <a:off x="1081581" y="2060848"/>
            <a:ext cx="1616844" cy="2328350"/>
          </a:xfrm>
          <a:prstGeom prst="rect">
            <a:avLst/>
          </a:prstGeom>
          <a:noFill/>
          <a:ln/>
        </p:spPr>
        <p:txBody>
          <a:bodyPr wrap="square" lIns="0" tIns="0" rIns="0" bIns="0" rtlCol="0" anchor="t"/>
          <a:lstStyle/>
          <a:p>
            <a:pPr algn="just" hangingPunct="0">
              <a:lnSpc>
                <a:spcPts val="3000"/>
              </a:lnSpc>
            </a:pPr>
            <a:r>
              <a:rPr lang="en-US" dirty="0">
                <a:latin typeface="標楷體" panose="03000509000000000000" pitchFamily="65" charset="-120"/>
                <a:ea typeface="標楷體" panose="03000509000000000000" pitchFamily="65" charset="-120"/>
                <a:cs typeface="Public Sans" pitchFamily="34" charset="-120"/>
              </a:rPr>
              <a:t>繼承開始後，有繼承權之人於法定期間內，向法院表示不欲為繼承主體之意思表示，為無相對人之單獨行為。</a:t>
            </a:r>
            <a:endParaRPr lang="en-US" dirty="0">
              <a:latin typeface="標楷體" panose="03000509000000000000" pitchFamily="65" charset="-120"/>
              <a:ea typeface="標楷體" panose="03000509000000000000" pitchFamily="65" charset="-120"/>
            </a:endParaRPr>
          </a:p>
        </p:txBody>
      </p:sp>
      <p:sp>
        <p:nvSpPr>
          <p:cNvPr id="27" name="Shape 6"/>
          <p:cNvSpPr/>
          <p:nvPr/>
        </p:nvSpPr>
        <p:spPr>
          <a:xfrm>
            <a:off x="3034715" y="1482453"/>
            <a:ext cx="2054760" cy="4034780"/>
          </a:xfrm>
          <a:prstGeom prst="roundRect">
            <a:avLst>
              <a:gd name="adj" fmla="val 5935"/>
            </a:avLst>
          </a:prstGeom>
          <a:solidFill>
            <a:schemeClr val="bg1"/>
          </a:solidFill>
          <a:ln w="19050">
            <a:solidFill>
              <a:srgbClr val="CCC4EC"/>
            </a:solidFill>
            <a:prstDash val="solid"/>
          </a:ln>
          <a:effectLst>
            <a:outerShdw dist="17780" dir="2700000" algn="bl" rotWithShape="0">
              <a:srgbClr val="CCC4EC">
                <a:alpha val="100000"/>
              </a:srgbClr>
            </a:outerShdw>
          </a:effectLst>
        </p:spPr>
      </p:sp>
      <p:sp>
        <p:nvSpPr>
          <p:cNvPr id="28" name="Shape 7"/>
          <p:cNvSpPr/>
          <p:nvPr/>
        </p:nvSpPr>
        <p:spPr>
          <a:xfrm>
            <a:off x="3009308" y="1482452"/>
            <a:ext cx="101626" cy="4034781"/>
          </a:xfrm>
          <a:prstGeom prst="roundRect">
            <a:avLst>
              <a:gd name="adj" fmla="val 78140"/>
            </a:avLst>
          </a:prstGeom>
          <a:solidFill>
            <a:srgbClr val="CCC4EC"/>
          </a:solidFill>
          <a:ln/>
        </p:spPr>
      </p:sp>
      <p:sp>
        <p:nvSpPr>
          <p:cNvPr id="29" name="Text 8"/>
          <p:cNvSpPr/>
          <p:nvPr/>
        </p:nvSpPr>
        <p:spPr>
          <a:xfrm>
            <a:off x="3325403" y="1681956"/>
            <a:ext cx="1549605" cy="378892"/>
          </a:xfrm>
          <a:prstGeom prst="rect">
            <a:avLst/>
          </a:prstGeom>
          <a:noFill/>
          <a:ln/>
        </p:spPr>
        <p:txBody>
          <a:bodyPr wrap="none" lIns="0" tIns="0" rIns="0" bIns="0" rtlCol="0" anchor="t"/>
          <a:lstStyle/>
          <a:p>
            <a:pPr>
              <a:lnSpc>
                <a:spcPts val="2267"/>
              </a:lnSpc>
            </a:pPr>
            <a:r>
              <a:rPr lang="en-US" sz="2400" b="1" dirty="0">
                <a:solidFill>
                  <a:srgbClr val="C00000"/>
                </a:solidFill>
                <a:latin typeface="標楷體" panose="03000509000000000000" pitchFamily="65" charset="-120"/>
                <a:ea typeface="標楷體" panose="03000509000000000000" pitchFamily="65" charset="-120"/>
                <a:cs typeface="Playfair Display Semi Bold" pitchFamily="34" charset="-120"/>
              </a:rPr>
              <a:t>撤回限制</a:t>
            </a:r>
            <a:endParaRPr lang="en-US" sz="2400" b="1" dirty="0">
              <a:solidFill>
                <a:srgbClr val="C00000"/>
              </a:solidFill>
              <a:latin typeface="標楷體" panose="03000509000000000000" pitchFamily="65" charset="-120"/>
              <a:ea typeface="標楷體" panose="03000509000000000000" pitchFamily="65" charset="-120"/>
            </a:endParaRPr>
          </a:p>
        </p:txBody>
      </p:sp>
      <p:sp>
        <p:nvSpPr>
          <p:cNvPr id="30" name="Text 9"/>
          <p:cNvSpPr/>
          <p:nvPr/>
        </p:nvSpPr>
        <p:spPr>
          <a:xfrm>
            <a:off x="3253395" y="2060848"/>
            <a:ext cx="1749286" cy="3104469"/>
          </a:xfrm>
          <a:prstGeom prst="rect">
            <a:avLst/>
          </a:prstGeom>
          <a:noFill/>
          <a:ln/>
        </p:spPr>
        <p:txBody>
          <a:bodyPr wrap="square" lIns="0" tIns="0" rIns="0" bIns="0" rtlCol="0" anchor="t"/>
          <a:lstStyle/>
          <a:p>
            <a:pPr algn="just">
              <a:lnSpc>
                <a:spcPts val="3000"/>
              </a:lnSpc>
            </a:pPr>
            <a:r>
              <a:rPr lang="en-US" dirty="0">
                <a:latin typeface="標楷體" panose="03000509000000000000" pitchFamily="65" charset="-120"/>
                <a:ea typeface="標楷體" panose="03000509000000000000" pitchFamily="65" charset="-120"/>
                <a:cs typeface="Public Sans" pitchFamily="34" charset="-120"/>
              </a:rPr>
              <a:t>向法院表示時即生效力，</a:t>
            </a:r>
            <a:r>
              <a:rPr lang="en-US" b="1" dirty="0">
                <a:latin typeface="標楷體" panose="03000509000000000000" pitchFamily="65" charset="-120"/>
                <a:ea typeface="標楷體" panose="03000509000000000000" pitchFamily="65" charset="-120"/>
                <a:cs typeface="Public Sans" pitchFamily="34" charset="-120"/>
              </a:rPr>
              <a:t>無法再行撤回</a:t>
            </a:r>
            <a:r>
              <a:rPr lang="en-US" dirty="0">
                <a:latin typeface="標楷體" panose="03000509000000000000" pitchFamily="65" charset="-120"/>
                <a:ea typeface="標楷體" panose="03000509000000000000" pitchFamily="65" charset="-120"/>
                <a:cs typeface="Public Sans" pitchFamily="34" charset="-120"/>
              </a:rPr>
              <a:t>。但撤回通知與拋棄表示同時或先到達法院者，可類推適用《民法》第95條第1項，始生撤回效力。</a:t>
            </a:r>
            <a:endParaRPr lang="en-US" dirty="0">
              <a:latin typeface="標楷體" panose="03000509000000000000" pitchFamily="65" charset="-120"/>
              <a:ea typeface="標楷體" panose="03000509000000000000" pitchFamily="65" charset="-120"/>
            </a:endParaRPr>
          </a:p>
        </p:txBody>
      </p:sp>
      <p:sp>
        <p:nvSpPr>
          <p:cNvPr id="31" name="Shape 10"/>
          <p:cNvSpPr/>
          <p:nvPr/>
        </p:nvSpPr>
        <p:spPr>
          <a:xfrm>
            <a:off x="5377508" y="1484784"/>
            <a:ext cx="2961359" cy="2018556"/>
          </a:xfrm>
          <a:prstGeom prst="roundRect">
            <a:avLst>
              <a:gd name="adj" fmla="val 4454"/>
            </a:avLst>
          </a:prstGeom>
          <a:solidFill>
            <a:schemeClr val="accent2">
              <a:lumMod val="20000"/>
              <a:lumOff val="80000"/>
              <a:alpha val="50000"/>
            </a:schemeClr>
          </a:solidFill>
          <a:ln w="4763">
            <a:solidFill>
              <a:srgbClr val="C7A8A8"/>
            </a:solidFill>
            <a:prstDash val="solid"/>
          </a:ln>
          <a:effectLst>
            <a:outerShdw dist="17780" dir="2700000" algn="bl" rotWithShape="0">
              <a:srgbClr val="C7A8A8">
                <a:alpha val="100000"/>
              </a:srgbClr>
            </a:outerShdw>
          </a:effectLst>
        </p:spPr>
      </p:sp>
      <p:sp>
        <p:nvSpPr>
          <p:cNvPr id="32" name="Text 11"/>
          <p:cNvSpPr/>
          <p:nvPr/>
        </p:nvSpPr>
        <p:spPr>
          <a:xfrm>
            <a:off x="5572919" y="1684288"/>
            <a:ext cx="2363311" cy="378892"/>
          </a:xfrm>
          <a:prstGeom prst="rect">
            <a:avLst/>
          </a:prstGeom>
          <a:noFill/>
          <a:ln/>
        </p:spPr>
        <p:txBody>
          <a:bodyPr wrap="none" lIns="0" tIns="0" rIns="0" bIns="0" rtlCol="0" anchor="t"/>
          <a:lstStyle/>
          <a:p>
            <a:pPr>
              <a:lnSpc>
                <a:spcPts val="2267"/>
              </a:lnSpc>
            </a:pPr>
            <a:r>
              <a:rPr lang="en-US" sz="2400" b="1" dirty="0">
                <a:solidFill>
                  <a:srgbClr val="0000FF"/>
                </a:solidFill>
                <a:latin typeface="標楷體" panose="03000509000000000000" pitchFamily="65" charset="-120"/>
                <a:ea typeface="標楷體" panose="03000509000000000000" pitchFamily="65" charset="-120"/>
                <a:cs typeface="Playfair Display Semi Bold" pitchFamily="34" charset="-120"/>
              </a:rPr>
              <a:t>對拋棄人</a:t>
            </a:r>
            <a:endParaRPr lang="en-US" sz="2400" b="1" dirty="0">
              <a:solidFill>
                <a:srgbClr val="0000FF"/>
              </a:solidFill>
              <a:latin typeface="標楷體" panose="03000509000000000000" pitchFamily="65" charset="-120"/>
              <a:ea typeface="標楷體" panose="03000509000000000000" pitchFamily="65" charset="-120"/>
            </a:endParaRPr>
          </a:p>
        </p:txBody>
      </p:sp>
      <p:sp>
        <p:nvSpPr>
          <p:cNvPr id="33" name="Text 12"/>
          <p:cNvSpPr/>
          <p:nvPr/>
        </p:nvSpPr>
        <p:spPr>
          <a:xfrm>
            <a:off x="5572920" y="2063180"/>
            <a:ext cx="2570535" cy="1164175"/>
          </a:xfrm>
          <a:prstGeom prst="rect">
            <a:avLst/>
          </a:prstGeom>
          <a:noFill/>
          <a:ln/>
        </p:spPr>
        <p:txBody>
          <a:bodyPr wrap="square" lIns="0" tIns="0" rIns="0" bIns="0" rtlCol="0" anchor="t"/>
          <a:lstStyle/>
          <a:p>
            <a:pPr>
              <a:lnSpc>
                <a:spcPts val="3000"/>
              </a:lnSpc>
            </a:pPr>
            <a:r>
              <a:rPr lang="en-US" dirty="0">
                <a:solidFill>
                  <a:srgbClr val="000000"/>
                </a:solidFill>
                <a:latin typeface="標楷體" panose="03000509000000000000" pitchFamily="65" charset="-120"/>
                <a:ea typeface="標楷體" panose="03000509000000000000" pitchFamily="65" charset="-120"/>
                <a:cs typeface="Public Sans" pitchFamily="34" charset="-120"/>
              </a:rPr>
              <a:t>生效後即不再為繼承人，對被繼承人遺產</a:t>
            </a:r>
            <a:r>
              <a:rPr lang="en-US" b="1" dirty="0">
                <a:solidFill>
                  <a:srgbClr val="000000"/>
                </a:solidFill>
                <a:latin typeface="標楷體" panose="03000509000000000000" pitchFamily="65" charset="-120"/>
                <a:ea typeface="標楷體" panose="03000509000000000000" pitchFamily="65" charset="-120"/>
                <a:cs typeface="Public Sans" pitchFamily="34" charset="-120"/>
              </a:rPr>
              <a:t>無取得債權，亦無負擔債務</a:t>
            </a:r>
            <a:r>
              <a:rPr lang="en-US" dirty="0">
                <a:solidFill>
                  <a:srgbClr val="000000"/>
                </a:solidFill>
                <a:latin typeface="標楷體" panose="03000509000000000000" pitchFamily="65" charset="-120"/>
                <a:ea typeface="標楷體" panose="03000509000000000000" pitchFamily="65" charset="-120"/>
                <a:cs typeface="Public Sans" pitchFamily="34" charset="-120"/>
              </a:rPr>
              <a:t>。</a:t>
            </a:r>
            <a:endParaRPr lang="en-US" dirty="0">
              <a:latin typeface="標楷體" panose="03000509000000000000" pitchFamily="65" charset="-120"/>
              <a:ea typeface="標楷體" panose="03000509000000000000" pitchFamily="65" charset="-120"/>
            </a:endParaRPr>
          </a:p>
        </p:txBody>
      </p:sp>
      <p:sp>
        <p:nvSpPr>
          <p:cNvPr id="34" name="Shape 13"/>
          <p:cNvSpPr/>
          <p:nvPr/>
        </p:nvSpPr>
        <p:spPr>
          <a:xfrm>
            <a:off x="8527927" y="1484784"/>
            <a:ext cx="2961459" cy="2018556"/>
          </a:xfrm>
          <a:prstGeom prst="roundRect">
            <a:avLst>
              <a:gd name="adj" fmla="val 4454"/>
            </a:avLst>
          </a:prstGeom>
          <a:solidFill>
            <a:schemeClr val="accent4">
              <a:lumMod val="20000"/>
              <a:lumOff val="80000"/>
              <a:alpha val="50000"/>
            </a:schemeClr>
          </a:solidFill>
          <a:ln w="4763">
            <a:solidFill>
              <a:srgbClr val="B2AAD2"/>
            </a:solidFill>
            <a:prstDash val="solid"/>
          </a:ln>
          <a:effectLst>
            <a:outerShdw dist="17780" dir="2700000" algn="bl" rotWithShape="0">
              <a:srgbClr val="B2AAD2">
                <a:alpha val="100000"/>
              </a:srgbClr>
            </a:outerShdw>
          </a:effectLst>
        </p:spPr>
      </p:sp>
      <p:sp>
        <p:nvSpPr>
          <p:cNvPr id="35" name="Text 14"/>
          <p:cNvSpPr/>
          <p:nvPr/>
        </p:nvSpPr>
        <p:spPr>
          <a:xfrm>
            <a:off x="8723340" y="1684288"/>
            <a:ext cx="2363311" cy="378892"/>
          </a:xfrm>
          <a:prstGeom prst="rect">
            <a:avLst/>
          </a:prstGeom>
          <a:noFill/>
          <a:ln/>
        </p:spPr>
        <p:txBody>
          <a:bodyPr wrap="none" lIns="0" tIns="0" rIns="0" bIns="0" rtlCol="0" anchor="t"/>
          <a:lstStyle/>
          <a:p>
            <a:pPr>
              <a:lnSpc>
                <a:spcPts val="2267"/>
              </a:lnSpc>
            </a:pPr>
            <a:r>
              <a:rPr lang="en-US" sz="2400" b="1" dirty="0">
                <a:solidFill>
                  <a:srgbClr val="0000FF"/>
                </a:solidFill>
                <a:latin typeface="標楷體" panose="03000509000000000000" pitchFamily="65" charset="-120"/>
                <a:ea typeface="標楷體" panose="03000509000000000000" pitchFamily="65" charset="-120"/>
                <a:cs typeface="Playfair Display Semi Bold" pitchFamily="34" charset="-120"/>
              </a:rPr>
              <a:t>對其他繼承人</a:t>
            </a:r>
            <a:endParaRPr lang="en-US" sz="2400" b="1" dirty="0">
              <a:solidFill>
                <a:srgbClr val="0000FF"/>
              </a:solidFill>
              <a:latin typeface="標楷體" panose="03000509000000000000" pitchFamily="65" charset="-120"/>
              <a:ea typeface="標楷體" panose="03000509000000000000" pitchFamily="65" charset="-120"/>
            </a:endParaRPr>
          </a:p>
        </p:txBody>
      </p:sp>
      <p:sp>
        <p:nvSpPr>
          <p:cNvPr id="36" name="Text 15"/>
          <p:cNvSpPr/>
          <p:nvPr/>
        </p:nvSpPr>
        <p:spPr>
          <a:xfrm>
            <a:off x="8723340" y="2063180"/>
            <a:ext cx="2570633" cy="1164175"/>
          </a:xfrm>
          <a:prstGeom prst="rect">
            <a:avLst/>
          </a:prstGeom>
          <a:noFill/>
          <a:ln/>
        </p:spPr>
        <p:txBody>
          <a:bodyPr wrap="square" lIns="0" tIns="0" rIns="0" bIns="0" rtlCol="0" anchor="t"/>
          <a:lstStyle/>
          <a:p>
            <a:pPr>
              <a:lnSpc>
                <a:spcPts val="3000"/>
              </a:lnSpc>
            </a:pPr>
            <a:r>
              <a:rPr lang="en-US" dirty="0">
                <a:solidFill>
                  <a:srgbClr val="000000"/>
                </a:solidFill>
                <a:latin typeface="標楷體" panose="03000509000000000000" pitchFamily="65" charset="-120"/>
                <a:ea typeface="標楷體" panose="03000509000000000000" pitchFamily="65" charset="-120"/>
                <a:cs typeface="Public Sans" pitchFamily="34" charset="-120"/>
              </a:rPr>
              <a:t>依《民法》第1176條，由其他繼承人按比例取得拋棄人之應繼分。</a:t>
            </a:r>
            <a:endParaRPr lang="en-US" dirty="0">
              <a:latin typeface="標楷體" panose="03000509000000000000" pitchFamily="65" charset="-120"/>
              <a:ea typeface="標楷體" panose="03000509000000000000" pitchFamily="65" charset="-120"/>
            </a:endParaRPr>
          </a:p>
        </p:txBody>
      </p:sp>
      <p:sp>
        <p:nvSpPr>
          <p:cNvPr id="37" name="Shape 16"/>
          <p:cNvSpPr/>
          <p:nvPr/>
        </p:nvSpPr>
        <p:spPr>
          <a:xfrm>
            <a:off x="5377507" y="3789039"/>
            <a:ext cx="6111879" cy="1728193"/>
          </a:xfrm>
          <a:prstGeom prst="roundRect">
            <a:avLst>
              <a:gd name="adj" fmla="val 5365"/>
            </a:avLst>
          </a:prstGeom>
          <a:solidFill>
            <a:srgbClr val="B4DAE4">
              <a:alpha val="50000"/>
            </a:srgbClr>
          </a:solidFill>
          <a:ln w="4763">
            <a:solidFill>
              <a:srgbClr val="9AC0CA"/>
            </a:solidFill>
            <a:prstDash val="solid"/>
          </a:ln>
          <a:effectLst>
            <a:outerShdw dist="17780" dir="2700000" algn="bl" rotWithShape="0">
              <a:srgbClr val="9AC0CA">
                <a:alpha val="100000"/>
              </a:srgbClr>
            </a:outerShdw>
          </a:effectLst>
        </p:spPr>
      </p:sp>
      <p:sp>
        <p:nvSpPr>
          <p:cNvPr id="38" name="Text 17"/>
          <p:cNvSpPr/>
          <p:nvPr/>
        </p:nvSpPr>
        <p:spPr>
          <a:xfrm>
            <a:off x="5572919" y="4005063"/>
            <a:ext cx="2363311" cy="378892"/>
          </a:xfrm>
          <a:prstGeom prst="rect">
            <a:avLst/>
          </a:prstGeom>
          <a:noFill/>
          <a:ln/>
        </p:spPr>
        <p:txBody>
          <a:bodyPr wrap="none" lIns="0" tIns="0" rIns="0" bIns="0" rtlCol="0" anchor="t"/>
          <a:lstStyle/>
          <a:p>
            <a:pPr>
              <a:lnSpc>
                <a:spcPts val="2267"/>
              </a:lnSpc>
            </a:pPr>
            <a:r>
              <a:rPr lang="en-US" sz="2400" b="1" dirty="0">
                <a:solidFill>
                  <a:srgbClr val="0000FF"/>
                </a:solidFill>
                <a:latin typeface="標楷體" panose="03000509000000000000" pitchFamily="65" charset="-120"/>
                <a:ea typeface="標楷體" panose="03000509000000000000" pitchFamily="65" charset="-120"/>
                <a:cs typeface="Playfair Display Semi Bold" pitchFamily="34" charset="-120"/>
              </a:rPr>
              <a:t>遺產管理義務</a:t>
            </a:r>
            <a:endParaRPr lang="en-US" sz="2400" b="1" dirty="0">
              <a:solidFill>
                <a:srgbClr val="0000FF"/>
              </a:solidFill>
              <a:latin typeface="標楷體" panose="03000509000000000000" pitchFamily="65" charset="-120"/>
              <a:ea typeface="標楷體" panose="03000509000000000000" pitchFamily="65" charset="-120"/>
            </a:endParaRPr>
          </a:p>
        </p:txBody>
      </p:sp>
      <p:sp>
        <p:nvSpPr>
          <p:cNvPr id="39" name="Text 18"/>
          <p:cNvSpPr/>
          <p:nvPr/>
        </p:nvSpPr>
        <p:spPr>
          <a:xfrm>
            <a:off x="5572920" y="4365104"/>
            <a:ext cx="5721053" cy="776116"/>
          </a:xfrm>
          <a:prstGeom prst="rect">
            <a:avLst/>
          </a:prstGeom>
          <a:noFill/>
          <a:ln/>
        </p:spPr>
        <p:txBody>
          <a:bodyPr wrap="square" lIns="0" tIns="0" rIns="0" bIns="0" rtlCol="0" anchor="t"/>
          <a:lstStyle/>
          <a:p>
            <a:pPr>
              <a:lnSpc>
                <a:spcPts val="3000"/>
              </a:lnSpc>
            </a:pPr>
            <a:r>
              <a:rPr lang="en-US" dirty="0">
                <a:solidFill>
                  <a:srgbClr val="000000"/>
                </a:solidFill>
                <a:latin typeface="標楷體" panose="03000509000000000000" pitchFamily="65" charset="-120"/>
                <a:ea typeface="標楷體" panose="03000509000000000000" pitchFamily="65" charset="-120"/>
                <a:cs typeface="Public Sans" pitchFamily="34" charset="-120"/>
              </a:rPr>
              <a:t>拋棄前已管理遺產者，依第1176條之1，應以處理自己事務之注意繼續管理。</a:t>
            </a:r>
            <a:endParaRPr 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360557823"/>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八、遺產繼承登記與分割方式</a:t>
            </a:r>
          </a:p>
        </p:txBody>
      </p:sp>
      <p:sp>
        <p:nvSpPr>
          <p:cNvPr id="4" name="投影片編號版面配置區 3"/>
          <p:cNvSpPr>
            <a:spLocks noGrp="1"/>
          </p:cNvSpPr>
          <p:nvPr>
            <p:ph type="sldNum" sz="quarter" idx="12"/>
          </p:nvPr>
        </p:nvSpPr>
        <p:spPr/>
        <p:txBody>
          <a:bodyPr/>
          <a:lstStyle/>
          <a:p>
            <a:fld id="{2E6F56F6-8A33-4603-90C0-ABB6D2C1DF7D}" type="slidenum">
              <a:rPr lang="zh-TW" altLang="en-US" smtClean="0"/>
              <a:pPr/>
              <a:t>22</a:t>
            </a:fld>
            <a:endParaRPr lang="zh-TW" altLang="en-US" dirty="0"/>
          </a:p>
        </p:txBody>
      </p:sp>
      <p:sp>
        <p:nvSpPr>
          <p:cNvPr id="21" name="Text 0"/>
          <p:cNvSpPr/>
          <p:nvPr/>
        </p:nvSpPr>
        <p:spPr>
          <a:xfrm>
            <a:off x="480963" y="476672"/>
            <a:ext cx="4711736" cy="535285"/>
          </a:xfrm>
          <a:prstGeom prst="rect">
            <a:avLst/>
          </a:prstGeom>
          <a:noFill/>
          <a:ln/>
        </p:spPr>
        <p:txBody>
          <a:bodyPr wrap="none" lIns="0" tIns="0" rIns="0" bIns="0" rtlCol="0" anchor="t"/>
          <a:lstStyle/>
          <a:p>
            <a:pPr>
              <a:lnSpc>
                <a:spcPts val="4201"/>
              </a:lnSpc>
            </a:pPr>
            <a:endParaRPr lang="en-US" sz="3300" dirty="0"/>
          </a:p>
        </p:txBody>
      </p:sp>
      <p:pic>
        <p:nvPicPr>
          <p:cNvPr id="22" name="Image 1" descr="preencoded.png"/>
          <p:cNvPicPr>
            <a:picLocks noChangeAspect="1"/>
          </p:cNvPicPr>
          <p:nvPr/>
        </p:nvPicPr>
        <p:blipFill>
          <a:blip r:embed="rId2"/>
          <a:stretch>
            <a:fillRect/>
          </a:stretch>
        </p:blipFill>
        <p:spPr>
          <a:xfrm>
            <a:off x="768995" y="1772816"/>
            <a:ext cx="856679" cy="1441673"/>
          </a:xfrm>
          <a:prstGeom prst="rect">
            <a:avLst/>
          </a:prstGeom>
        </p:spPr>
      </p:pic>
      <p:sp>
        <p:nvSpPr>
          <p:cNvPr id="40" name="Text 1"/>
          <p:cNvSpPr/>
          <p:nvPr/>
        </p:nvSpPr>
        <p:spPr>
          <a:xfrm>
            <a:off x="1780893" y="1844824"/>
            <a:ext cx="2141798" cy="267593"/>
          </a:xfrm>
          <a:prstGeom prst="rect">
            <a:avLst/>
          </a:prstGeom>
          <a:noFill/>
          <a:ln/>
        </p:spPr>
        <p:txBody>
          <a:bodyPr wrap="none" lIns="0" tIns="0" rIns="0" bIns="0" rtlCol="0" anchor="t"/>
          <a:lstStyle/>
          <a:p>
            <a:pPr>
              <a:lnSpc>
                <a:spcPts val="2067"/>
              </a:lnSpc>
            </a:pPr>
            <a:r>
              <a:rPr lang="en-US" sz="2000" b="1" dirty="0">
                <a:solidFill>
                  <a:srgbClr val="C00000"/>
                </a:solidFill>
                <a:latin typeface="標楷體" panose="03000509000000000000" pitchFamily="65" charset="-120"/>
                <a:ea typeface="標楷體" panose="03000509000000000000" pitchFamily="65" charset="-120"/>
                <a:cs typeface="Instrument Sans Semi Bold" pitchFamily="34" charset="-120"/>
              </a:rPr>
              <a:t>協議分割繼承</a:t>
            </a:r>
            <a:endParaRPr lang="en-US" sz="2000" b="1" dirty="0">
              <a:solidFill>
                <a:srgbClr val="C00000"/>
              </a:solidFill>
              <a:latin typeface="標楷體" panose="03000509000000000000" pitchFamily="65" charset="-120"/>
              <a:ea typeface="標楷體" panose="03000509000000000000" pitchFamily="65" charset="-120"/>
            </a:endParaRPr>
          </a:p>
        </p:txBody>
      </p:sp>
      <p:sp>
        <p:nvSpPr>
          <p:cNvPr id="41" name="Text 2"/>
          <p:cNvSpPr/>
          <p:nvPr/>
        </p:nvSpPr>
        <p:spPr>
          <a:xfrm>
            <a:off x="1780895" y="2205483"/>
            <a:ext cx="5396812" cy="522485"/>
          </a:xfrm>
          <a:prstGeom prst="rect">
            <a:avLst/>
          </a:prstGeom>
          <a:noFill/>
          <a:ln/>
        </p:spPr>
        <p:txBody>
          <a:bodyPr wrap="square" lIns="0" tIns="0" rIns="0" bIns="0" rtlCol="0" anchor="t"/>
          <a:lstStyle/>
          <a:p>
            <a:pPr>
              <a:lnSpc>
                <a:spcPts val="2000"/>
              </a:lnSpc>
            </a:pPr>
            <a:r>
              <a:rPr lang="zh-TW" altLang="en-US" sz="1600" dirty="0">
                <a:solidFill>
                  <a:srgbClr val="1E3063"/>
                </a:solidFill>
                <a:latin typeface="標楷體" panose="03000509000000000000" pitchFamily="65" charset="-120"/>
                <a:ea typeface="標楷體" panose="03000509000000000000" pitchFamily="65" charset="-120"/>
                <a:cs typeface="Instrument Sans Medium" pitchFamily="34" charset="-120"/>
              </a:rPr>
              <a:t>全體繼承人訂立遺產分割協議書，約定各自繼承範圍，並據以辦理登記；其分配比例不受應繼分及特留分拘束，登記後各繼承人</a:t>
            </a:r>
            <a:r>
              <a:rPr lang="en-US" altLang="zh-TW" sz="1600" dirty="0" err="1">
                <a:solidFill>
                  <a:srgbClr val="1E3063"/>
                </a:solidFill>
                <a:latin typeface="標楷體" panose="03000509000000000000" pitchFamily="65" charset="-120"/>
                <a:ea typeface="標楷體" panose="03000509000000000000" pitchFamily="65" charset="-120"/>
                <a:cs typeface="Instrument Sans Medium" pitchFamily="34" charset="-120"/>
              </a:rPr>
              <a:t>協議範圍之遺產</a:t>
            </a:r>
            <a:r>
              <a:rPr lang="zh-TW" altLang="en-US" sz="1600" dirty="0">
                <a:solidFill>
                  <a:srgbClr val="1E3063"/>
                </a:solidFill>
                <a:latin typeface="標楷體" panose="03000509000000000000" pitchFamily="65" charset="-120"/>
                <a:ea typeface="標楷體" panose="03000509000000000000" pitchFamily="65" charset="-120"/>
                <a:cs typeface="Instrument Sans Medium" pitchFamily="34" charset="-120"/>
              </a:rPr>
              <a:t>所有權</a:t>
            </a:r>
            <a:r>
              <a:rPr lang="en-US" altLang="zh-TW" sz="1600" dirty="0">
                <a:solidFill>
                  <a:srgbClr val="1E3063"/>
                </a:solidFill>
                <a:latin typeface="標楷體" panose="03000509000000000000" pitchFamily="65" charset="-120"/>
                <a:ea typeface="標楷體" panose="03000509000000000000" pitchFamily="65" charset="-120"/>
                <a:cs typeface="Instrument Sans Medium" pitchFamily="34" charset="-120"/>
              </a:rPr>
              <a:t>。</a:t>
            </a:r>
            <a:endParaRPr lang="en-US" sz="1600" dirty="0">
              <a:solidFill>
                <a:srgbClr val="1E3063"/>
              </a:solidFill>
              <a:latin typeface="標楷體" panose="03000509000000000000" pitchFamily="65" charset="-120"/>
              <a:ea typeface="標楷體" panose="03000509000000000000" pitchFamily="65" charset="-120"/>
              <a:cs typeface="Instrument Sans Medium" pitchFamily="34" charset="-120"/>
            </a:endParaRPr>
          </a:p>
        </p:txBody>
      </p:sp>
      <p:pic>
        <p:nvPicPr>
          <p:cNvPr id="42" name="Image 2" descr="preencoded.png"/>
          <p:cNvPicPr>
            <a:picLocks noChangeAspect="1"/>
          </p:cNvPicPr>
          <p:nvPr/>
        </p:nvPicPr>
        <p:blipFill>
          <a:blip r:embed="rId3"/>
          <a:stretch>
            <a:fillRect/>
          </a:stretch>
        </p:blipFill>
        <p:spPr>
          <a:xfrm>
            <a:off x="768995" y="3139455"/>
            <a:ext cx="856679" cy="1441673"/>
          </a:xfrm>
          <a:prstGeom prst="rect">
            <a:avLst/>
          </a:prstGeom>
        </p:spPr>
      </p:pic>
      <p:sp>
        <p:nvSpPr>
          <p:cNvPr id="43" name="Text 3"/>
          <p:cNvSpPr/>
          <p:nvPr/>
        </p:nvSpPr>
        <p:spPr>
          <a:xfrm>
            <a:off x="1780893" y="3212976"/>
            <a:ext cx="2141798" cy="267593"/>
          </a:xfrm>
          <a:prstGeom prst="rect">
            <a:avLst/>
          </a:prstGeom>
          <a:noFill/>
          <a:ln/>
        </p:spPr>
        <p:txBody>
          <a:bodyPr wrap="none" lIns="0" tIns="0" rIns="0" bIns="0" rtlCol="0" anchor="t"/>
          <a:lstStyle/>
          <a:p>
            <a:pPr>
              <a:lnSpc>
                <a:spcPts val="2067"/>
              </a:lnSpc>
            </a:pPr>
            <a:r>
              <a:rPr lang="en-US" sz="2000" b="1" dirty="0">
                <a:solidFill>
                  <a:srgbClr val="C00000"/>
                </a:solidFill>
                <a:latin typeface="標楷體" panose="03000509000000000000" pitchFamily="65" charset="-120"/>
                <a:ea typeface="標楷體" panose="03000509000000000000" pitchFamily="65" charset="-120"/>
                <a:cs typeface="Instrument Sans Semi Bold" pitchFamily="34" charset="-120"/>
              </a:rPr>
              <a:t>應繼分繼承</a:t>
            </a:r>
            <a:endParaRPr lang="en-US" sz="2000" b="1" dirty="0">
              <a:solidFill>
                <a:srgbClr val="C00000"/>
              </a:solidFill>
              <a:latin typeface="標楷體" panose="03000509000000000000" pitchFamily="65" charset="-120"/>
              <a:ea typeface="標楷體" panose="03000509000000000000" pitchFamily="65" charset="-120"/>
            </a:endParaRPr>
          </a:p>
        </p:txBody>
      </p:sp>
      <p:sp>
        <p:nvSpPr>
          <p:cNvPr id="44" name="Text 4"/>
          <p:cNvSpPr/>
          <p:nvPr/>
        </p:nvSpPr>
        <p:spPr>
          <a:xfrm>
            <a:off x="1780895" y="3573636"/>
            <a:ext cx="5396812" cy="522485"/>
          </a:xfrm>
          <a:prstGeom prst="rect">
            <a:avLst/>
          </a:prstGeom>
          <a:noFill/>
          <a:ln/>
        </p:spPr>
        <p:txBody>
          <a:bodyPr wrap="square" lIns="0" tIns="0" rIns="0" bIns="0" rtlCol="0" anchor="t"/>
          <a:lstStyle/>
          <a:p>
            <a:pPr>
              <a:lnSpc>
                <a:spcPts val="2000"/>
              </a:lnSpc>
            </a:pPr>
            <a:r>
              <a:rPr lang="zh-TW" altLang="en-US" sz="1600" dirty="0">
                <a:solidFill>
                  <a:srgbClr val="1E3063"/>
                </a:solidFill>
                <a:latin typeface="標楷體" panose="03000509000000000000" pitchFamily="65" charset="-120"/>
                <a:ea typeface="標楷體" panose="03000509000000000000" pitchFamily="65" charset="-120"/>
                <a:cs typeface="Instrument Sans Medium" pitchFamily="34" charset="-120"/>
              </a:rPr>
              <a:t>由全體繼承人共同申請，依</a:t>
            </a:r>
            <a:r>
              <a:rPr lang="en-US" altLang="zh-TW" sz="1600" dirty="0">
                <a:solidFill>
                  <a:srgbClr val="1E3063"/>
                </a:solidFill>
                <a:latin typeface="標楷體" panose="03000509000000000000" pitchFamily="65" charset="-120"/>
                <a:ea typeface="標楷體" panose="03000509000000000000" pitchFamily="65" charset="-120"/>
                <a:cs typeface="Instrument Sans Medium" pitchFamily="34" charset="-120"/>
              </a:rPr>
              <a:t>《</a:t>
            </a:r>
            <a:r>
              <a:rPr lang="zh-TW" altLang="en-US" sz="1600" dirty="0">
                <a:solidFill>
                  <a:srgbClr val="1E3063"/>
                </a:solidFill>
                <a:latin typeface="標楷體" panose="03000509000000000000" pitchFamily="65" charset="-120"/>
                <a:ea typeface="標楷體" panose="03000509000000000000" pitchFamily="65" charset="-120"/>
                <a:cs typeface="Instrument Sans Medium" pitchFamily="34" charset="-120"/>
              </a:rPr>
              <a:t>民法</a:t>
            </a:r>
            <a:r>
              <a:rPr lang="en-US" altLang="zh-TW" sz="1600" dirty="0">
                <a:solidFill>
                  <a:srgbClr val="1E3063"/>
                </a:solidFill>
                <a:latin typeface="標楷體" panose="03000509000000000000" pitchFamily="65" charset="-120"/>
                <a:ea typeface="標楷體" panose="03000509000000000000" pitchFamily="65" charset="-120"/>
                <a:cs typeface="Instrument Sans Medium" pitchFamily="34" charset="-120"/>
              </a:rPr>
              <a:t>》</a:t>
            </a:r>
            <a:r>
              <a:rPr lang="zh-TW" altLang="en-US" sz="1600" dirty="0">
                <a:solidFill>
                  <a:srgbClr val="1E3063"/>
                </a:solidFill>
                <a:latin typeface="標楷體" panose="03000509000000000000" pitchFamily="65" charset="-120"/>
                <a:ea typeface="標楷體" panose="03000509000000000000" pitchFamily="65" charset="-120"/>
                <a:cs typeface="Instrument Sans Medium" pitchFamily="34" charset="-120"/>
              </a:rPr>
              <a:t>第</a:t>
            </a:r>
            <a:r>
              <a:rPr lang="en-US" altLang="zh-TW" sz="1600" dirty="0">
                <a:solidFill>
                  <a:srgbClr val="1E3063"/>
                </a:solidFill>
                <a:latin typeface="標楷體" panose="03000509000000000000" pitchFamily="65" charset="-120"/>
                <a:ea typeface="標楷體" panose="03000509000000000000" pitchFamily="65" charset="-120"/>
                <a:cs typeface="Instrument Sans Medium" pitchFamily="34" charset="-120"/>
              </a:rPr>
              <a:t>1144</a:t>
            </a:r>
            <a:r>
              <a:rPr lang="zh-TW" altLang="en-US" sz="1600" dirty="0">
                <a:solidFill>
                  <a:srgbClr val="1E3063"/>
                </a:solidFill>
                <a:latin typeface="標楷體" panose="03000509000000000000" pitchFamily="65" charset="-120"/>
                <a:ea typeface="標楷體" panose="03000509000000000000" pitchFamily="65" charset="-120"/>
                <a:cs typeface="Instrument Sans Medium" pitchFamily="34" charset="-120"/>
              </a:rPr>
              <a:t>條法定應繼分比例登記，各繼承人取得應有部分，得自由處分，惟他繼承人依法享有優先購買權（</a:t>
            </a:r>
            <a:r>
              <a:rPr lang="en-US" altLang="zh-TW" sz="1600" dirty="0">
                <a:solidFill>
                  <a:srgbClr val="1E3063"/>
                </a:solidFill>
                <a:latin typeface="標楷體" panose="03000509000000000000" pitchFamily="65" charset="-120"/>
                <a:ea typeface="標楷體" panose="03000509000000000000" pitchFamily="65" charset="-120"/>
                <a:cs typeface="Instrument Sans Medium" pitchFamily="34" charset="-120"/>
              </a:rPr>
              <a:t>《</a:t>
            </a:r>
            <a:r>
              <a:rPr lang="zh-TW" altLang="en-US" sz="1600" dirty="0">
                <a:solidFill>
                  <a:srgbClr val="1E3063"/>
                </a:solidFill>
                <a:latin typeface="標楷體" panose="03000509000000000000" pitchFamily="65" charset="-120"/>
                <a:ea typeface="標楷體" panose="03000509000000000000" pitchFamily="65" charset="-120"/>
                <a:cs typeface="Instrument Sans Medium" pitchFamily="34" charset="-120"/>
              </a:rPr>
              <a:t>土地法</a:t>
            </a:r>
            <a:r>
              <a:rPr lang="en-US" altLang="zh-TW" sz="1600" dirty="0">
                <a:solidFill>
                  <a:srgbClr val="1E3063"/>
                </a:solidFill>
                <a:latin typeface="標楷體" panose="03000509000000000000" pitchFamily="65" charset="-120"/>
                <a:ea typeface="標楷體" panose="03000509000000000000" pitchFamily="65" charset="-120"/>
                <a:cs typeface="Instrument Sans Medium" pitchFamily="34" charset="-120"/>
              </a:rPr>
              <a:t>》</a:t>
            </a:r>
            <a:r>
              <a:rPr lang="zh-TW" altLang="en-US" sz="1600" dirty="0">
                <a:solidFill>
                  <a:srgbClr val="1E3063"/>
                </a:solidFill>
                <a:latin typeface="標楷體" panose="03000509000000000000" pitchFamily="65" charset="-120"/>
                <a:ea typeface="標楷體" panose="03000509000000000000" pitchFamily="65" charset="-120"/>
                <a:cs typeface="Instrument Sans Medium" pitchFamily="34" charset="-120"/>
              </a:rPr>
              <a:t>第</a:t>
            </a:r>
            <a:r>
              <a:rPr lang="en-US" altLang="zh-TW" sz="1600" dirty="0">
                <a:solidFill>
                  <a:srgbClr val="1E3063"/>
                </a:solidFill>
                <a:latin typeface="標楷體" panose="03000509000000000000" pitchFamily="65" charset="-120"/>
                <a:ea typeface="標楷體" panose="03000509000000000000" pitchFamily="65" charset="-120"/>
                <a:cs typeface="Instrument Sans Medium" pitchFamily="34" charset="-120"/>
              </a:rPr>
              <a:t>34</a:t>
            </a:r>
            <a:r>
              <a:rPr lang="zh-TW" altLang="en-US" sz="1600" dirty="0">
                <a:solidFill>
                  <a:srgbClr val="1E3063"/>
                </a:solidFill>
                <a:latin typeface="標楷體" panose="03000509000000000000" pitchFamily="65" charset="-120"/>
                <a:ea typeface="標楷體" panose="03000509000000000000" pitchFamily="65" charset="-120"/>
                <a:cs typeface="Instrument Sans Medium" pitchFamily="34" charset="-120"/>
              </a:rPr>
              <a:t>條之</a:t>
            </a:r>
            <a:r>
              <a:rPr lang="en-US" altLang="zh-TW" sz="1600" dirty="0">
                <a:solidFill>
                  <a:srgbClr val="1E3063"/>
                </a:solidFill>
                <a:latin typeface="標楷體" panose="03000509000000000000" pitchFamily="65" charset="-120"/>
                <a:ea typeface="標楷體" panose="03000509000000000000" pitchFamily="65" charset="-120"/>
                <a:cs typeface="Instrument Sans Medium" pitchFamily="34" charset="-120"/>
              </a:rPr>
              <a:t>1</a:t>
            </a:r>
            <a:r>
              <a:rPr lang="zh-TW" altLang="en-US" sz="1600" dirty="0">
                <a:solidFill>
                  <a:srgbClr val="1E3063"/>
                </a:solidFill>
                <a:latin typeface="標楷體" panose="03000509000000000000" pitchFamily="65" charset="-120"/>
                <a:ea typeface="標楷體" panose="03000509000000000000" pitchFamily="65" charset="-120"/>
                <a:cs typeface="Instrument Sans Medium" pitchFamily="34" charset="-120"/>
              </a:rPr>
              <a:t>）。</a:t>
            </a:r>
            <a:endParaRPr lang="en-US" sz="1600" dirty="0">
              <a:latin typeface="標楷體" panose="03000509000000000000" pitchFamily="65" charset="-120"/>
              <a:ea typeface="標楷體" panose="03000509000000000000" pitchFamily="65" charset="-120"/>
            </a:endParaRPr>
          </a:p>
        </p:txBody>
      </p:sp>
      <p:pic>
        <p:nvPicPr>
          <p:cNvPr id="45" name="Image 3" descr="preencoded.png"/>
          <p:cNvPicPr>
            <a:picLocks noChangeAspect="1"/>
          </p:cNvPicPr>
          <p:nvPr/>
        </p:nvPicPr>
        <p:blipFill>
          <a:blip r:embed="rId4"/>
          <a:stretch>
            <a:fillRect/>
          </a:stretch>
        </p:blipFill>
        <p:spPr>
          <a:xfrm>
            <a:off x="768995" y="4507607"/>
            <a:ext cx="856679" cy="1441673"/>
          </a:xfrm>
          <a:prstGeom prst="rect">
            <a:avLst/>
          </a:prstGeom>
        </p:spPr>
      </p:pic>
      <p:sp>
        <p:nvSpPr>
          <p:cNvPr id="46" name="Text 5"/>
          <p:cNvSpPr/>
          <p:nvPr/>
        </p:nvSpPr>
        <p:spPr>
          <a:xfrm>
            <a:off x="1780893" y="4581128"/>
            <a:ext cx="2141798" cy="267593"/>
          </a:xfrm>
          <a:prstGeom prst="rect">
            <a:avLst/>
          </a:prstGeom>
          <a:noFill/>
          <a:ln/>
        </p:spPr>
        <p:txBody>
          <a:bodyPr wrap="none" lIns="0" tIns="0" rIns="0" bIns="0" rtlCol="0" anchor="t"/>
          <a:lstStyle/>
          <a:p>
            <a:pPr>
              <a:lnSpc>
                <a:spcPts val="2067"/>
              </a:lnSpc>
            </a:pPr>
            <a:r>
              <a:rPr lang="en-US" sz="2000" b="1" dirty="0">
                <a:solidFill>
                  <a:srgbClr val="C00000"/>
                </a:solidFill>
                <a:latin typeface="標楷體" panose="03000509000000000000" pitchFamily="65" charset="-120"/>
                <a:ea typeface="標楷體" panose="03000509000000000000" pitchFamily="65" charset="-120"/>
                <a:cs typeface="Instrument Sans Semi Bold" pitchFamily="34" charset="-120"/>
              </a:rPr>
              <a:t>公同共有繼承</a:t>
            </a:r>
            <a:endParaRPr lang="en-US" sz="2000" b="1" dirty="0">
              <a:solidFill>
                <a:srgbClr val="C00000"/>
              </a:solidFill>
              <a:latin typeface="標楷體" panose="03000509000000000000" pitchFamily="65" charset="-120"/>
              <a:ea typeface="標楷體" panose="03000509000000000000" pitchFamily="65" charset="-120"/>
            </a:endParaRPr>
          </a:p>
        </p:txBody>
      </p:sp>
      <p:sp>
        <p:nvSpPr>
          <p:cNvPr id="47" name="Text 6"/>
          <p:cNvSpPr/>
          <p:nvPr/>
        </p:nvSpPr>
        <p:spPr>
          <a:xfrm>
            <a:off x="1780895" y="4941787"/>
            <a:ext cx="5396812" cy="522485"/>
          </a:xfrm>
          <a:prstGeom prst="rect">
            <a:avLst/>
          </a:prstGeom>
          <a:noFill/>
          <a:ln/>
        </p:spPr>
        <p:txBody>
          <a:bodyPr wrap="square" lIns="0" tIns="0" rIns="0" bIns="0" rtlCol="0" anchor="t"/>
          <a:lstStyle/>
          <a:p>
            <a:pPr>
              <a:lnSpc>
                <a:spcPts val="2000"/>
              </a:lnSpc>
            </a:pPr>
            <a:r>
              <a:rPr lang="zh-TW" altLang="en-US" sz="1600" dirty="0">
                <a:solidFill>
                  <a:srgbClr val="1E3063"/>
                </a:solidFill>
                <a:latin typeface="標楷體" panose="03000509000000000000" pitchFamily="65" charset="-120"/>
                <a:ea typeface="標楷體" panose="03000509000000000000" pitchFamily="65" charset="-120"/>
                <a:cs typeface="Instrument Sans Medium" pitchFamily="34" charset="-120"/>
              </a:rPr>
              <a:t>若全體繼承人無法會同辦理，得由任一繼承人於被繼承人死亡後</a:t>
            </a:r>
            <a:r>
              <a:rPr lang="en-US" altLang="zh-TW" sz="1600" dirty="0">
                <a:solidFill>
                  <a:srgbClr val="1E3063"/>
                </a:solidFill>
                <a:latin typeface="標楷體" panose="03000509000000000000" pitchFamily="65" charset="-120"/>
                <a:ea typeface="標楷體" panose="03000509000000000000" pitchFamily="65" charset="-120"/>
                <a:cs typeface="Instrument Sans Medium" pitchFamily="34" charset="-120"/>
              </a:rPr>
              <a:t>6</a:t>
            </a:r>
            <a:r>
              <a:rPr lang="zh-TW" altLang="en-US" sz="1600" dirty="0">
                <a:solidFill>
                  <a:srgbClr val="1E3063"/>
                </a:solidFill>
                <a:latin typeface="標楷體" panose="03000509000000000000" pitchFamily="65" charset="-120"/>
                <a:ea typeface="標楷體" panose="03000509000000000000" pitchFamily="65" charset="-120"/>
                <a:cs typeface="Instrument Sans Medium" pitchFamily="34" charset="-120"/>
              </a:rPr>
              <a:t>個月內，先申請公同共有繼承登記；日後再由繼承人協議分割或變更共有型態（</a:t>
            </a:r>
            <a:r>
              <a:rPr lang="en-US" altLang="zh-TW" sz="1600" dirty="0">
                <a:solidFill>
                  <a:srgbClr val="1E3063"/>
                </a:solidFill>
                <a:latin typeface="標楷體" panose="03000509000000000000" pitchFamily="65" charset="-120"/>
                <a:ea typeface="標楷體" panose="03000509000000000000" pitchFamily="65" charset="-120"/>
                <a:cs typeface="Instrument Sans Medium" pitchFamily="34" charset="-120"/>
              </a:rPr>
              <a:t>《</a:t>
            </a:r>
            <a:r>
              <a:rPr lang="zh-TW" altLang="en-US" sz="1600" dirty="0">
                <a:solidFill>
                  <a:srgbClr val="1E3063"/>
                </a:solidFill>
                <a:latin typeface="標楷體" panose="03000509000000000000" pitchFamily="65" charset="-120"/>
                <a:ea typeface="標楷體" panose="03000509000000000000" pitchFamily="65" charset="-120"/>
                <a:cs typeface="Instrument Sans Medium" pitchFamily="34" charset="-120"/>
              </a:rPr>
              <a:t>土地法</a:t>
            </a:r>
            <a:r>
              <a:rPr lang="en-US" altLang="zh-TW" sz="1600" dirty="0">
                <a:solidFill>
                  <a:srgbClr val="1E3063"/>
                </a:solidFill>
                <a:latin typeface="標楷體" panose="03000509000000000000" pitchFamily="65" charset="-120"/>
                <a:ea typeface="標楷體" panose="03000509000000000000" pitchFamily="65" charset="-120"/>
                <a:cs typeface="Instrument Sans Medium" pitchFamily="34" charset="-120"/>
              </a:rPr>
              <a:t>》</a:t>
            </a:r>
            <a:r>
              <a:rPr lang="zh-TW" altLang="en-US" sz="1600" dirty="0">
                <a:solidFill>
                  <a:srgbClr val="1E3063"/>
                </a:solidFill>
                <a:latin typeface="標楷體" panose="03000509000000000000" pitchFamily="65" charset="-120"/>
                <a:ea typeface="標楷體" panose="03000509000000000000" pitchFamily="65" charset="-120"/>
                <a:cs typeface="Instrument Sans Medium" pitchFamily="34" charset="-120"/>
              </a:rPr>
              <a:t>第</a:t>
            </a:r>
            <a:r>
              <a:rPr lang="en-US" altLang="zh-TW" sz="1600" dirty="0">
                <a:solidFill>
                  <a:srgbClr val="1E3063"/>
                </a:solidFill>
                <a:latin typeface="標楷體" panose="03000509000000000000" pitchFamily="65" charset="-120"/>
                <a:ea typeface="標楷體" panose="03000509000000000000" pitchFamily="65" charset="-120"/>
                <a:cs typeface="Instrument Sans Medium" pitchFamily="34" charset="-120"/>
              </a:rPr>
              <a:t>73</a:t>
            </a:r>
            <a:r>
              <a:rPr lang="zh-TW" altLang="en-US" sz="1600" dirty="0">
                <a:solidFill>
                  <a:srgbClr val="1E3063"/>
                </a:solidFill>
                <a:latin typeface="標楷體" panose="03000509000000000000" pitchFamily="65" charset="-120"/>
                <a:ea typeface="標楷體" panose="03000509000000000000" pitchFamily="65" charset="-120"/>
                <a:cs typeface="Instrument Sans Medium" pitchFamily="34" charset="-120"/>
              </a:rPr>
              <a:t>條） 。</a:t>
            </a:r>
            <a:endParaRPr lang="en-US" sz="1600" dirty="0">
              <a:latin typeface="標楷體" panose="03000509000000000000" pitchFamily="65" charset="-120"/>
              <a:ea typeface="標楷體" panose="03000509000000000000" pitchFamily="65" charset="-120"/>
            </a:endParaRPr>
          </a:p>
        </p:txBody>
      </p:sp>
      <p:sp>
        <p:nvSpPr>
          <p:cNvPr id="48" name="Shape 7"/>
          <p:cNvSpPr/>
          <p:nvPr/>
        </p:nvSpPr>
        <p:spPr>
          <a:xfrm>
            <a:off x="7609755" y="1484784"/>
            <a:ext cx="3744416" cy="4339902"/>
          </a:xfrm>
          <a:prstGeom prst="roundRect">
            <a:avLst>
              <a:gd name="adj" fmla="val 12773"/>
            </a:avLst>
          </a:prstGeom>
          <a:ln/>
        </p:spPr>
        <p:style>
          <a:lnRef idx="2">
            <a:schemeClr val="accent1"/>
          </a:lnRef>
          <a:fillRef idx="1">
            <a:schemeClr val="lt1"/>
          </a:fillRef>
          <a:effectRef idx="0">
            <a:schemeClr val="accent1"/>
          </a:effectRef>
          <a:fontRef idx="minor">
            <a:schemeClr val="dk1"/>
          </a:fontRef>
        </p:style>
      </p:sp>
      <p:sp>
        <p:nvSpPr>
          <p:cNvPr id="51" name="Text 0"/>
          <p:cNvSpPr/>
          <p:nvPr/>
        </p:nvSpPr>
        <p:spPr>
          <a:xfrm>
            <a:off x="417090" y="1124744"/>
            <a:ext cx="3410248" cy="426244"/>
          </a:xfrm>
          <a:prstGeom prst="rect">
            <a:avLst/>
          </a:prstGeom>
          <a:noFill/>
          <a:ln/>
        </p:spPr>
        <p:txBody>
          <a:bodyPr wrap="none" lIns="0" tIns="0" rIns="0" bIns="0" rtlCol="0" anchor="t"/>
          <a:lstStyle/>
          <a:p>
            <a:pPr marL="0" indent="0" algn="l">
              <a:lnSpc>
                <a:spcPts val="3350"/>
              </a:lnSpc>
              <a:buNone/>
            </a:pPr>
            <a:r>
              <a:rPr lang="zh-TW" altLang="en-US" sz="2800" b="1" dirty="0">
                <a:solidFill>
                  <a:schemeClr val="accent1">
                    <a:lumMod val="50000"/>
                  </a:schemeClr>
                </a:solidFill>
                <a:latin typeface="標楷體" panose="03000509000000000000" pitchFamily="65" charset="-120"/>
                <a:ea typeface="標楷體" panose="03000509000000000000" pitchFamily="65" charset="-120"/>
                <a:cs typeface="Quattrocento" pitchFamily="34" charset="-120"/>
              </a:rPr>
              <a:t>（一）遺產繼承登記</a:t>
            </a:r>
            <a:endParaRPr lang="en-US" sz="2800" b="1" dirty="0">
              <a:solidFill>
                <a:schemeClr val="accent1">
                  <a:lumMod val="50000"/>
                </a:schemeClr>
              </a:solidFill>
              <a:latin typeface="標楷體" panose="03000509000000000000" pitchFamily="65" charset="-120"/>
              <a:ea typeface="標楷體" panose="03000509000000000000" pitchFamily="65" charset="-120"/>
            </a:endParaRPr>
          </a:p>
        </p:txBody>
      </p:sp>
      <p:sp>
        <p:nvSpPr>
          <p:cNvPr id="5" name="矩形 4"/>
          <p:cNvSpPr/>
          <p:nvPr/>
        </p:nvSpPr>
        <p:spPr>
          <a:xfrm>
            <a:off x="7753771" y="1688172"/>
            <a:ext cx="3528391" cy="3901068"/>
          </a:xfrm>
          <a:prstGeom prst="rect">
            <a:avLst/>
          </a:prstGeom>
        </p:spPr>
        <p:txBody>
          <a:bodyPr wrap="square">
            <a:spAutoFit/>
          </a:bodyPr>
          <a:lstStyle/>
          <a:p>
            <a:pPr algn="just" hangingPunct="0">
              <a:lnSpc>
                <a:spcPts val="2700"/>
              </a:lnSpc>
            </a:pPr>
            <a:r>
              <a:rPr lang="zh-TW" altLang="en-US" sz="1600" b="1" dirty="0">
                <a:solidFill>
                  <a:srgbClr val="C00000"/>
                </a:solidFill>
                <a:latin typeface="標楷體" panose="03000509000000000000" pitchFamily="65" charset="-120"/>
                <a:ea typeface="標楷體" panose="03000509000000000000" pitchFamily="65" charset="-120"/>
              </a:rPr>
              <a:t>應注意下列</a:t>
            </a:r>
            <a:r>
              <a:rPr lang="zh-TW" altLang="zh-TW" sz="1600" b="1" dirty="0">
                <a:solidFill>
                  <a:srgbClr val="C00000"/>
                </a:solidFill>
                <a:latin typeface="標楷體" panose="03000509000000000000" pitchFamily="65" charset="-120"/>
                <a:ea typeface="標楷體" panose="03000509000000000000" pitchFamily="65" charset="-120"/>
              </a:rPr>
              <a:t>期限</a:t>
            </a:r>
            <a:r>
              <a:rPr lang="zh-TW" altLang="en-US" sz="1600" dirty="0">
                <a:latin typeface="標楷體" panose="03000509000000000000" pitchFamily="65" charset="-120"/>
                <a:ea typeface="標楷體" panose="03000509000000000000" pitchFamily="65" charset="-120"/>
              </a:rPr>
              <a:t>（</a:t>
            </a:r>
            <a:r>
              <a:rPr lang="en-US" altLang="zh-TW" sz="1600" dirty="0">
                <a:latin typeface="標楷體" panose="03000509000000000000" pitchFamily="65" charset="-120"/>
                <a:ea typeface="標楷體" panose="03000509000000000000" pitchFamily="65" charset="-120"/>
              </a:rPr>
              <a:t>《</a:t>
            </a:r>
            <a:r>
              <a:rPr lang="zh-TW" altLang="en-US" sz="1600" dirty="0">
                <a:latin typeface="標楷體" panose="03000509000000000000" pitchFamily="65" charset="-120"/>
                <a:ea typeface="標楷體" panose="03000509000000000000" pitchFamily="65" charset="-120"/>
              </a:rPr>
              <a:t>土地法</a:t>
            </a:r>
            <a:r>
              <a:rPr lang="en-US" altLang="zh-TW" sz="1600" dirty="0">
                <a:latin typeface="標楷體" panose="03000509000000000000" pitchFamily="65" charset="-120"/>
                <a:ea typeface="標楷體" panose="03000509000000000000" pitchFamily="65" charset="-120"/>
              </a:rPr>
              <a:t>》</a:t>
            </a:r>
            <a:r>
              <a:rPr lang="zh-TW" altLang="en-US" sz="1600" dirty="0">
                <a:latin typeface="標楷體" panose="03000509000000000000" pitchFamily="65" charset="-120"/>
                <a:ea typeface="標楷體" panose="03000509000000000000" pitchFamily="65" charset="-120"/>
              </a:rPr>
              <a:t>第</a:t>
            </a:r>
            <a:r>
              <a:rPr lang="en-US" altLang="zh-TW" sz="1600" dirty="0">
                <a:latin typeface="標楷體" panose="03000509000000000000" pitchFamily="65" charset="-120"/>
                <a:ea typeface="標楷體" panose="03000509000000000000" pitchFamily="65" charset="-120"/>
              </a:rPr>
              <a:t>73</a:t>
            </a:r>
            <a:r>
              <a:rPr lang="zh-TW" altLang="en-US" sz="1600" dirty="0">
                <a:latin typeface="標楷體" panose="03000509000000000000" pitchFamily="65" charset="-120"/>
                <a:ea typeface="標楷體" panose="03000509000000000000" pitchFamily="65" charset="-120"/>
              </a:rPr>
              <a:t>條第</a:t>
            </a:r>
            <a:r>
              <a:rPr lang="en-US" altLang="zh-TW" sz="1600" dirty="0">
                <a:latin typeface="標楷體" panose="03000509000000000000" pitchFamily="65" charset="-120"/>
                <a:ea typeface="標楷體" panose="03000509000000000000" pitchFamily="65" charset="-120"/>
              </a:rPr>
              <a:t>2</a:t>
            </a:r>
            <a:r>
              <a:rPr lang="zh-TW" altLang="en-US" sz="1600" dirty="0">
                <a:latin typeface="標楷體" panose="03000509000000000000" pitchFamily="65" charset="-120"/>
                <a:ea typeface="標楷體" panose="03000509000000000000" pitchFamily="65" charset="-120"/>
              </a:rPr>
              <a:t>項、第</a:t>
            </a:r>
            <a:r>
              <a:rPr lang="en-US" altLang="zh-TW" sz="1600" dirty="0">
                <a:latin typeface="標楷體" panose="03000509000000000000" pitchFamily="65" charset="-120"/>
                <a:ea typeface="標楷體" panose="03000509000000000000" pitchFamily="65" charset="-120"/>
              </a:rPr>
              <a:t>73</a:t>
            </a:r>
            <a:r>
              <a:rPr lang="zh-TW" altLang="en-US" sz="1600" dirty="0">
                <a:latin typeface="標楷體" panose="03000509000000000000" pitchFamily="65" charset="-120"/>
                <a:ea typeface="標楷體" panose="03000509000000000000" pitchFamily="65" charset="-120"/>
              </a:rPr>
              <a:t>條之</a:t>
            </a:r>
            <a:r>
              <a:rPr lang="en-US" altLang="zh-TW" sz="1600" dirty="0">
                <a:latin typeface="標楷體" panose="03000509000000000000" pitchFamily="65" charset="-120"/>
                <a:ea typeface="標楷體" panose="03000509000000000000" pitchFamily="65" charset="-120"/>
              </a:rPr>
              <a:t>1</a:t>
            </a:r>
            <a:r>
              <a:rPr lang="zh-TW" altLang="en-US" sz="1600" dirty="0">
                <a:latin typeface="標楷體" panose="03000509000000000000" pitchFamily="65" charset="-120"/>
                <a:ea typeface="標楷體" panose="03000509000000000000" pitchFamily="65" charset="-120"/>
              </a:rPr>
              <a:t>） </a:t>
            </a:r>
            <a:r>
              <a:rPr lang="zh-TW" altLang="zh-TW" sz="1600" dirty="0">
                <a:latin typeface="標楷體" panose="03000509000000000000" pitchFamily="65" charset="-120"/>
                <a:ea typeface="標楷體" panose="03000509000000000000" pitchFamily="65" charset="-120"/>
              </a:rPr>
              <a:t>：</a:t>
            </a:r>
          </a:p>
          <a:p>
            <a:pPr marL="176213" lvl="0" indent="-176213" algn="just" hangingPunct="0">
              <a:lnSpc>
                <a:spcPts val="2700"/>
              </a:lnSpc>
              <a:buFont typeface="+mj-lt"/>
              <a:buAutoNum type="arabicPeriod"/>
            </a:pPr>
            <a:r>
              <a:rPr lang="zh-TW" altLang="zh-TW" sz="1600" dirty="0">
                <a:latin typeface="標楷體" panose="03000509000000000000" pitchFamily="65" charset="-120"/>
                <a:ea typeface="標楷體" panose="03000509000000000000" pitchFamily="65" charset="-120"/>
              </a:rPr>
              <a:t>繼承登記必須在繼承開始之日起「</a:t>
            </a:r>
            <a:r>
              <a:rPr lang="en-US" altLang="zh-TW" sz="1600" dirty="0">
                <a:latin typeface="標楷體" panose="03000509000000000000" pitchFamily="65" charset="-120"/>
                <a:ea typeface="標楷體" panose="03000509000000000000" pitchFamily="65" charset="-120"/>
              </a:rPr>
              <a:t>6</a:t>
            </a:r>
            <a:r>
              <a:rPr lang="zh-TW" altLang="zh-TW" sz="1600" dirty="0">
                <a:latin typeface="標楷體" panose="03000509000000000000" pitchFamily="65" charset="-120"/>
                <a:ea typeface="標楷體" panose="03000509000000000000" pitchFamily="65" charset="-120"/>
              </a:rPr>
              <a:t>個月」內辦理</a:t>
            </a:r>
            <a:r>
              <a:rPr lang="zh-TW" altLang="en-US" sz="1600" dirty="0">
                <a:latin typeface="標楷體" panose="03000509000000000000" pitchFamily="65" charset="-120"/>
                <a:ea typeface="標楷體" panose="03000509000000000000" pitchFamily="65" charset="-120"/>
              </a:rPr>
              <a:t>；逾期得處罰鍰</a:t>
            </a:r>
            <a:r>
              <a:rPr lang="zh-TW" altLang="zh-TW" sz="1600" dirty="0">
                <a:latin typeface="標楷體" panose="03000509000000000000" pitchFamily="65" charset="-120"/>
                <a:ea typeface="標楷體" panose="03000509000000000000" pitchFamily="65" charset="-120"/>
              </a:rPr>
              <a:t>。</a:t>
            </a:r>
            <a:endParaRPr lang="en-US" altLang="zh-TW" sz="1600" dirty="0">
              <a:latin typeface="標楷體" panose="03000509000000000000" pitchFamily="65" charset="-120"/>
              <a:ea typeface="標楷體" panose="03000509000000000000" pitchFamily="65" charset="-120"/>
            </a:endParaRPr>
          </a:p>
          <a:p>
            <a:pPr marL="176213" lvl="0" indent="-176213" algn="just" hangingPunct="0">
              <a:lnSpc>
                <a:spcPts val="2700"/>
              </a:lnSpc>
              <a:buFont typeface="+mj-lt"/>
              <a:buAutoNum type="arabicPeriod"/>
            </a:pPr>
            <a:r>
              <a:rPr lang="zh-TW" altLang="zh-TW" sz="1600" dirty="0">
                <a:latin typeface="標楷體" panose="03000509000000000000" pitchFamily="65" charset="-120"/>
                <a:ea typeface="標楷體" panose="03000509000000000000" pitchFamily="65" charset="-120"/>
              </a:rPr>
              <a:t>繼承登記起過一年未辦理，在地政機關公告後「</a:t>
            </a:r>
            <a:r>
              <a:rPr lang="en-US" altLang="zh-TW" sz="1600" dirty="0">
                <a:latin typeface="標楷體" panose="03000509000000000000" pitchFamily="65" charset="-120"/>
                <a:ea typeface="標楷體" panose="03000509000000000000" pitchFamily="65" charset="-120"/>
              </a:rPr>
              <a:t>3</a:t>
            </a:r>
            <a:r>
              <a:rPr lang="zh-TW" altLang="zh-TW" sz="1600" dirty="0">
                <a:latin typeface="標楷體" panose="03000509000000000000" pitchFamily="65" charset="-120"/>
                <a:ea typeface="標楷體" panose="03000509000000000000" pitchFamily="65" charset="-120"/>
              </a:rPr>
              <a:t>個月」內辦理。</a:t>
            </a:r>
            <a:endParaRPr lang="en-US" altLang="zh-TW" sz="1600" dirty="0">
              <a:latin typeface="標楷體" panose="03000509000000000000" pitchFamily="65" charset="-120"/>
              <a:ea typeface="標楷體" panose="03000509000000000000" pitchFamily="65" charset="-120"/>
            </a:endParaRPr>
          </a:p>
          <a:p>
            <a:pPr marL="176213" lvl="0" indent="-176213" algn="just" hangingPunct="0">
              <a:lnSpc>
                <a:spcPts val="2700"/>
              </a:lnSpc>
              <a:buFont typeface="+mj-lt"/>
              <a:buAutoNum type="arabicPeriod"/>
            </a:pPr>
            <a:r>
              <a:rPr lang="zh-TW" altLang="zh-TW" sz="1600" dirty="0">
                <a:latin typeface="標楷體" panose="03000509000000000000" pitchFamily="65" charset="-120"/>
                <a:ea typeface="標楷體" panose="03000509000000000000" pitchFamily="65" charset="-120"/>
              </a:rPr>
              <a:t>公告後</a:t>
            </a:r>
            <a:r>
              <a:rPr lang="en-US" altLang="zh-TW" sz="1600" dirty="0">
                <a:latin typeface="標楷體" panose="03000509000000000000" pitchFamily="65" charset="-120"/>
                <a:ea typeface="標楷體" panose="03000509000000000000" pitchFamily="65" charset="-120"/>
              </a:rPr>
              <a:t>3</a:t>
            </a:r>
            <a:r>
              <a:rPr lang="zh-TW" altLang="zh-TW" sz="1600" dirty="0">
                <a:latin typeface="標楷體" panose="03000509000000000000" pitchFamily="65" charset="-120"/>
                <a:ea typeface="標楷體" panose="03000509000000000000" pitchFamily="65" charset="-120"/>
              </a:rPr>
              <a:t>個月內仍未辦理繼承登記，會被列冊管理「</a:t>
            </a:r>
            <a:r>
              <a:rPr lang="en-US" altLang="zh-TW" sz="1600" dirty="0">
                <a:latin typeface="標楷體" panose="03000509000000000000" pitchFamily="65" charset="-120"/>
                <a:ea typeface="標楷體" panose="03000509000000000000" pitchFamily="65" charset="-120"/>
              </a:rPr>
              <a:t>15</a:t>
            </a:r>
            <a:r>
              <a:rPr lang="zh-TW" altLang="zh-TW" sz="1600" dirty="0">
                <a:latin typeface="標楷體" panose="03000509000000000000" pitchFamily="65" charset="-120"/>
                <a:ea typeface="標楷體" panose="03000509000000000000" pitchFamily="65" charset="-120"/>
              </a:rPr>
              <a:t>」年</a:t>
            </a:r>
            <a:r>
              <a:rPr lang="zh-TW" altLang="en-US" sz="1600" dirty="0">
                <a:latin typeface="標楷體" panose="03000509000000000000" pitchFamily="65" charset="-120"/>
                <a:ea typeface="標楷體" panose="03000509000000000000" pitchFamily="65" charset="-120"/>
              </a:rPr>
              <a:t> </a:t>
            </a:r>
            <a:r>
              <a:rPr lang="zh-TW" altLang="zh-TW" sz="1600" dirty="0">
                <a:latin typeface="標楷體" panose="03000509000000000000" pitchFamily="65" charset="-120"/>
                <a:ea typeface="標楷體" panose="03000509000000000000" pitchFamily="65" charset="-120"/>
              </a:rPr>
              <a:t>。</a:t>
            </a:r>
            <a:endParaRPr lang="en-US" altLang="zh-TW" sz="1600" dirty="0">
              <a:latin typeface="標楷體" panose="03000509000000000000" pitchFamily="65" charset="-120"/>
              <a:ea typeface="標楷體" panose="03000509000000000000" pitchFamily="65" charset="-120"/>
            </a:endParaRPr>
          </a:p>
          <a:p>
            <a:pPr marL="176213" lvl="0" indent="-176213" algn="just" hangingPunct="0">
              <a:lnSpc>
                <a:spcPts val="2700"/>
              </a:lnSpc>
              <a:buFont typeface="+mj-lt"/>
              <a:buAutoNum type="arabicPeriod"/>
            </a:pPr>
            <a:r>
              <a:rPr lang="zh-TW" altLang="zh-TW" sz="1600" dirty="0">
                <a:latin typeface="標楷體" panose="03000509000000000000" pitchFamily="65" charset="-120"/>
                <a:ea typeface="標楷體" panose="03000509000000000000" pitchFamily="65" charset="-120"/>
              </a:rPr>
              <a:t>未辦理登記之不動產被列管</a:t>
            </a:r>
            <a:r>
              <a:rPr lang="en-US" altLang="zh-TW" sz="1600" dirty="0">
                <a:latin typeface="標楷體" panose="03000509000000000000" pitchFamily="65" charset="-120"/>
                <a:ea typeface="標楷體" panose="03000509000000000000" pitchFamily="65" charset="-120"/>
              </a:rPr>
              <a:t>15</a:t>
            </a:r>
            <a:r>
              <a:rPr lang="zh-TW" altLang="zh-TW" sz="1600" dirty="0">
                <a:latin typeface="標楷體" panose="03000509000000000000" pitchFamily="65" charset="-120"/>
                <a:ea typeface="標楷體" panose="03000509000000000000" pitchFamily="65" charset="-120"/>
              </a:rPr>
              <a:t>年仍未登記，會被標售，繼承人應於決標後「</a:t>
            </a:r>
            <a:r>
              <a:rPr lang="en-US" altLang="zh-TW" sz="1600" dirty="0">
                <a:latin typeface="標楷體" panose="03000509000000000000" pitchFamily="65" charset="-120"/>
                <a:ea typeface="標楷體" panose="03000509000000000000" pitchFamily="65" charset="-120"/>
              </a:rPr>
              <a:t>10</a:t>
            </a:r>
            <a:r>
              <a:rPr lang="zh-TW" altLang="zh-TW" sz="1600" dirty="0">
                <a:latin typeface="標楷體" panose="03000509000000000000" pitchFamily="65" charset="-120"/>
                <a:ea typeface="標楷體" panose="03000509000000000000" pitchFamily="65" charset="-120"/>
              </a:rPr>
              <a:t>日」內行使優先購買權。</a:t>
            </a:r>
          </a:p>
        </p:txBody>
      </p:sp>
    </p:spTree>
    <p:extLst>
      <p:ext uri="{BB962C8B-B14F-4D97-AF65-F5344CB8AC3E}">
        <p14:creationId xmlns:p14="http://schemas.microsoft.com/office/powerpoint/2010/main" val="3079641132"/>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E6F56F6-8A33-4603-90C0-ABB6D2C1DF7D}" type="slidenum">
              <a:rPr lang="zh-TW" altLang="en-US" smtClean="0"/>
              <a:pPr/>
              <a:t>23</a:t>
            </a:fld>
            <a:endParaRPr lang="zh-TW" altLang="en-US" dirty="0"/>
          </a:p>
        </p:txBody>
      </p:sp>
      <p:sp>
        <p:nvSpPr>
          <p:cNvPr id="51" name="Text 0"/>
          <p:cNvSpPr/>
          <p:nvPr/>
        </p:nvSpPr>
        <p:spPr>
          <a:xfrm>
            <a:off x="417090" y="188640"/>
            <a:ext cx="3410248" cy="426244"/>
          </a:xfrm>
          <a:prstGeom prst="rect">
            <a:avLst/>
          </a:prstGeom>
          <a:noFill/>
          <a:ln/>
        </p:spPr>
        <p:txBody>
          <a:bodyPr wrap="none" lIns="0" tIns="0" rIns="0" bIns="0" rtlCol="0" anchor="t"/>
          <a:lstStyle/>
          <a:p>
            <a:pPr>
              <a:lnSpc>
                <a:spcPts val="3350"/>
              </a:lnSpc>
            </a:pPr>
            <a:r>
              <a:rPr lang="zh-TW" altLang="en-US" sz="2800" b="1" dirty="0">
                <a:solidFill>
                  <a:schemeClr val="accent1">
                    <a:lumMod val="50000"/>
                  </a:schemeClr>
                </a:solidFill>
                <a:latin typeface="標楷體" panose="03000509000000000000" pitchFamily="65" charset="-120"/>
                <a:ea typeface="標楷體" panose="03000509000000000000" pitchFamily="65" charset="-120"/>
                <a:cs typeface="Quattrocento" pitchFamily="34" charset="-120"/>
              </a:rPr>
              <a:t>（二）遺產裁判分割實務</a:t>
            </a:r>
          </a:p>
        </p:txBody>
      </p:sp>
      <p:sp>
        <p:nvSpPr>
          <p:cNvPr id="18" name="Text 1"/>
          <p:cNvSpPr/>
          <p:nvPr/>
        </p:nvSpPr>
        <p:spPr>
          <a:xfrm>
            <a:off x="899554" y="980728"/>
            <a:ext cx="1883265" cy="235347"/>
          </a:xfrm>
          <a:prstGeom prst="rect">
            <a:avLst/>
          </a:prstGeom>
          <a:noFill/>
          <a:ln/>
        </p:spPr>
        <p:txBody>
          <a:bodyPr wrap="none" lIns="0" tIns="0" rIns="0" bIns="0" rtlCol="0" anchor="t"/>
          <a:lstStyle/>
          <a:p>
            <a:pPr>
              <a:lnSpc>
                <a:spcPts val="1800"/>
              </a:lnSpc>
            </a:pPr>
            <a:r>
              <a:rPr lang="en-US" sz="2400" b="1" dirty="0">
                <a:solidFill>
                  <a:srgbClr val="0000FF"/>
                </a:solidFill>
                <a:latin typeface="標楷體" panose="03000509000000000000" pitchFamily="65" charset="-120"/>
                <a:ea typeface="標楷體" panose="03000509000000000000" pitchFamily="65" charset="-120"/>
                <a:cs typeface="Instrument Sans Semi Bold" pitchFamily="34" charset="-120"/>
              </a:rPr>
              <a:t>分割前提條件</a:t>
            </a:r>
            <a:endParaRPr lang="en-US" sz="2400" b="1" dirty="0">
              <a:solidFill>
                <a:srgbClr val="0000FF"/>
              </a:solidFill>
              <a:latin typeface="標楷體" panose="03000509000000000000" pitchFamily="65" charset="-120"/>
              <a:ea typeface="標楷體" panose="03000509000000000000" pitchFamily="65" charset="-120"/>
            </a:endParaRPr>
          </a:p>
        </p:txBody>
      </p:sp>
      <p:sp>
        <p:nvSpPr>
          <p:cNvPr id="19" name="Text 2"/>
          <p:cNvSpPr/>
          <p:nvPr/>
        </p:nvSpPr>
        <p:spPr>
          <a:xfrm>
            <a:off x="899553" y="1336030"/>
            <a:ext cx="5014135" cy="733425"/>
          </a:xfrm>
          <a:prstGeom prst="rect">
            <a:avLst/>
          </a:prstGeom>
          <a:noFill/>
          <a:ln/>
        </p:spPr>
        <p:txBody>
          <a:bodyPr wrap="square" lIns="0" tIns="0" rIns="0" bIns="0" rtlCol="0" anchor="t"/>
          <a:lstStyle/>
          <a:p>
            <a:pPr marL="457257" indent="-457257">
              <a:lnSpc>
                <a:spcPts val="2500"/>
              </a:lnSpc>
              <a:buSzPct val="100000"/>
              <a:buChar char="•"/>
            </a:pPr>
            <a:r>
              <a:rPr 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全部應納</a:t>
            </a:r>
            <a:r>
              <a:rPr lang="en-US" dirty="0">
                <a:solidFill>
                  <a:srgbClr val="FF0000"/>
                </a:solidFill>
                <a:latin typeface="標楷體" panose="03000509000000000000" pitchFamily="65" charset="-120"/>
                <a:ea typeface="標楷體" panose="03000509000000000000" pitchFamily="65" charset="-120"/>
                <a:cs typeface="Instrument Sans Medium" pitchFamily="34" charset="-120"/>
              </a:rPr>
              <a:t>遺產稅款須繳清</a:t>
            </a:r>
            <a:r>
              <a:rPr 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，方可辦理分割登記或提起裁判分割。</a:t>
            </a:r>
            <a:endParaRPr lang="en-US" dirty="0">
              <a:solidFill>
                <a:schemeClr val="tx2">
                  <a:lumMod val="50000"/>
                </a:schemeClr>
              </a:solidFill>
              <a:latin typeface="標楷體" panose="03000509000000000000" pitchFamily="65" charset="-120"/>
              <a:ea typeface="標楷體" panose="03000509000000000000" pitchFamily="65" charset="-120"/>
            </a:endParaRPr>
          </a:p>
          <a:p>
            <a:pPr marL="457257" indent="-457257">
              <a:lnSpc>
                <a:spcPts val="2500"/>
              </a:lnSpc>
              <a:buSzPct val="100000"/>
              <a:buChar char="•"/>
            </a:pPr>
            <a:r>
              <a:rPr lang="en-US" dirty="0" err="1">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須先</a:t>
            </a:r>
            <a:r>
              <a:rPr lang="en-US" dirty="0" err="1">
                <a:solidFill>
                  <a:srgbClr val="FF0000"/>
                </a:solidFill>
                <a:latin typeface="標楷體" panose="03000509000000000000" pitchFamily="65" charset="-120"/>
                <a:ea typeface="標楷體" panose="03000509000000000000" pitchFamily="65" charset="-120"/>
                <a:cs typeface="Instrument Sans Medium" pitchFamily="34" charset="-120"/>
              </a:rPr>
              <a:t>完成繼承登記</a:t>
            </a:r>
            <a:r>
              <a:rPr lang="en-US" dirty="0" err="1">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，才能提起分割訴訟（屬處分行為</a:t>
            </a:r>
            <a:r>
              <a:rPr lang="zh-TW" alt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a:t>
            </a:r>
            <a:r>
              <a:rPr lang="en-US" altLang="zh-TW"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a:t>
            </a:r>
            <a:r>
              <a:rPr lang="zh-TW" alt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民法</a:t>
            </a:r>
            <a:r>
              <a:rPr lang="en-US" altLang="zh-TW"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a:t>
            </a:r>
            <a:r>
              <a:rPr lang="zh-TW" alt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第</a:t>
            </a:r>
            <a:r>
              <a:rPr lang="en-US" altLang="zh-TW"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759</a:t>
            </a:r>
            <a:r>
              <a:rPr lang="zh-TW" alt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條</a:t>
            </a:r>
            <a:r>
              <a:rPr 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a:t>
            </a:r>
            <a:endParaRPr lang="en-US" dirty="0">
              <a:solidFill>
                <a:schemeClr val="tx2">
                  <a:lumMod val="50000"/>
                </a:schemeClr>
              </a:solidFill>
              <a:latin typeface="標楷體" panose="03000509000000000000" pitchFamily="65" charset="-120"/>
              <a:ea typeface="標楷體" panose="03000509000000000000" pitchFamily="65" charset="-120"/>
            </a:endParaRPr>
          </a:p>
          <a:p>
            <a:pPr marL="457257" indent="-457257">
              <a:lnSpc>
                <a:spcPts val="2500"/>
              </a:lnSpc>
              <a:buSzPct val="100000"/>
              <a:buChar char="•"/>
            </a:pPr>
            <a:r>
              <a:rPr 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確認遺囑是否有禁止分割或指定分割方法之規定。</a:t>
            </a:r>
            <a:endParaRPr lang="en-US" dirty="0">
              <a:solidFill>
                <a:schemeClr val="tx2">
                  <a:lumMod val="50000"/>
                </a:schemeClr>
              </a:solidFill>
              <a:latin typeface="標楷體" panose="03000509000000000000" pitchFamily="65" charset="-120"/>
              <a:ea typeface="標楷體" panose="03000509000000000000" pitchFamily="65" charset="-120"/>
            </a:endParaRPr>
          </a:p>
        </p:txBody>
      </p:sp>
      <p:sp>
        <p:nvSpPr>
          <p:cNvPr id="20" name="Shape 3"/>
          <p:cNvSpPr/>
          <p:nvPr/>
        </p:nvSpPr>
        <p:spPr>
          <a:xfrm>
            <a:off x="899553" y="3284984"/>
            <a:ext cx="5014135" cy="11212"/>
          </a:xfrm>
          <a:prstGeom prst="rect">
            <a:avLst/>
          </a:prstGeom>
          <a:solidFill>
            <a:srgbClr val="FF0000">
              <a:alpha val="50000"/>
            </a:srgbClr>
          </a:solidFill>
          <a:ln w="12700">
            <a:solidFill>
              <a:schemeClr val="tx2">
                <a:lumMod val="60000"/>
                <a:lumOff val="40000"/>
              </a:schemeClr>
            </a:solidFill>
          </a:ln>
        </p:spPr>
      </p:sp>
      <p:sp>
        <p:nvSpPr>
          <p:cNvPr id="23" name="Text 4"/>
          <p:cNvSpPr/>
          <p:nvPr/>
        </p:nvSpPr>
        <p:spPr>
          <a:xfrm>
            <a:off x="899554" y="3481685"/>
            <a:ext cx="1883265" cy="235347"/>
          </a:xfrm>
          <a:prstGeom prst="rect">
            <a:avLst/>
          </a:prstGeom>
          <a:noFill/>
          <a:ln/>
        </p:spPr>
        <p:txBody>
          <a:bodyPr wrap="none" lIns="0" tIns="0" rIns="0" bIns="0" rtlCol="0" anchor="t"/>
          <a:lstStyle/>
          <a:p>
            <a:pPr>
              <a:lnSpc>
                <a:spcPts val="1800"/>
              </a:lnSpc>
            </a:pPr>
            <a:r>
              <a:rPr lang="en-US" sz="2400" b="1" dirty="0">
                <a:solidFill>
                  <a:srgbClr val="0000FF"/>
                </a:solidFill>
                <a:latin typeface="標楷體" panose="03000509000000000000" pitchFamily="65" charset="-120"/>
                <a:ea typeface="標楷體" panose="03000509000000000000" pitchFamily="65" charset="-120"/>
                <a:cs typeface="Instrument Sans Semi Bold" pitchFamily="34" charset="-120"/>
              </a:rPr>
              <a:t>裁判分割注意事項</a:t>
            </a:r>
            <a:endParaRPr lang="en-US" sz="2400" b="1" dirty="0">
              <a:solidFill>
                <a:srgbClr val="0000FF"/>
              </a:solidFill>
              <a:latin typeface="標楷體" panose="03000509000000000000" pitchFamily="65" charset="-120"/>
              <a:ea typeface="標楷體" panose="03000509000000000000" pitchFamily="65" charset="-120"/>
            </a:endParaRPr>
          </a:p>
        </p:txBody>
      </p:sp>
      <p:sp>
        <p:nvSpPr>
          <p:cNvPr id="24" name="Text 5"/>
          <p:cNvSpPr/>
          <p:nvPr/>
        </p:nvSpPr>
        <p:spPr>
          <a:xfrm>
            <a:off x="899553" y="3789040"/>
            <a:ext cx="5014135" cy="949920"/>
          </a:xfrm>
          <a:prstGeom prst="rect">
            <a:avLst/>
          </a:prstGeom>
          <a:noFill/>
          <a:ln/>
        </p:spPr>
        <p:txBody>
          <a:bodyPr wrap="square" lIns="0" tIns="0" rIns="0" bIns="0" rtlCol="0" anchor="t"/>
          <a:lstStyle/>
          <a:p>
            <a:pPr marL="457257" indent="-457257">
              <a:lnSpc>
                <a:spcPts val="2500"/>
              </a:lnSpc>
              <a:buSzPct val="100000"/>
              <a:buChar char="•"/>
            </a:pPr>
            <a:r>
              <a:rPr lang="en-US" b="1"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固有必要共同訴訟</a:t>
            </a:r>
            <a:r>
              <a:rPr 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：全體繼承人須列為原告或被告。</a:t>
            </a:r>
            <a:endParaRPr lang="en-US" dirty="0">
              <a:solidFill>
                <a:schemeClr val="tx2">
                  <a:lumMod val="50000"/>
                </a:schemeClr>
              </a:solidFill>
              <a:latin typeface="標楷體" panose="03000509000000000000" pitchFamily="65" charset="-120"/>
              <a:ea typeface="標楷體" panose="03000509000000000000" pitchFamily="65" charset="-120"/>
            </a:endParaRPr>
          </a:p>
          <a:p>
            <a:pPr marL="457257" indent="-457257">
              <a:lnSpc>
                <a:spcPts val="2500"/>
              </a:lnSpc>
              <a:buSzPct val="100000"/>
              <a:buChar char="•"/>
            </a:pPr>
            <a:r>
              <a:rPr lang="en-US" b="1" dirty="0" err="1">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扣還與歸扣</a:t>
            </a:r>
            <a:r>
              <a:rPr lang="en-US" dirty="0" err="1">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：繼承人對被繼承人負債務須先扣還</a:t>
            </a:r>
            <a:r>
              <a:rPr lang="zh-TW" alt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a:t>
            </a:r>
            <a:r>
              <a:rPr lang="en-US" altLang="zh-TW"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a:t>
            </a:r>
            <a:r>
              <a:rPr lang="zh-TW" alt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民法</a:t>
            </a:r>
            <a:r>
              <a:rPr lang="en-US" altLang="zh-TW"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a:t>
            </a:r>
            <a:r>
              <a:rPr lang="zh-TW" alt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第</a:t>
            </a:r>
            <a:r>
              <a:rPr lang="en-US" altLang="zh-TW"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1172</a:t>
            </a:r>
            <a:r>
              <a:rPr lang="zh-TW" alt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條）</a:t>
            </a:r>
            <a:r>
              <a:rPr 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a:t>
            </a:r>
            <a:r>
              <a:rPr lang="en-US" dirty="0" err="1">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因結婚、分居、營業受贈者，依</a:t>
            </a:r>
            <a:r>
              <a:rPr lang="en-US" altLang="zh-TW"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a:t>
            </a:r>
            <a:r>
              <a:rPr lang="zh-TW" alt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民法</a:t>
            </a:r>
            <a:r>
              <a:rPr lang="en-US" altLang="zh-TW"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a:t>
            </a:r>
            <a:r>
              <a:rPr 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第1173條歸扣。</a:t>
            </a:r>
            <a:endParaRPr lang="en-US" dirty="0">
              <a:solidFill>
                <a:schemeClr val="tx2">
                  <a:lumMod val="50000"/>
                </a:schemeClr>
              </a:solidFill>
              <a:latin typeface="標楷體" panose="03000509000000000000" pitchFamily="65" charset="-120"/>
              <a:ea typeface="標楷體" panose="03000509000000000000" pitchFamily="65" charset="-120"/>
            </a:endParaRPr>
          </a:p>
          <a:p>
            <a:pPr marL="457257" indent="-457257">
              <a:lnSpc>
                <a:spcPts val="2500"/>
              </a:lnSpc>
              <a:buSzPct val="100000"/>
              <a:buChar char="•"/>
            </a:pPr>
            <a:r>
              <a:rPr lang="en-US" b="1" dirty="0" err="1">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法院不受</a:t>
            </a:r>
            <a:r>
              <a:rPr lang="zh-TW" altLang="en-US" b="1"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聲明</a:t>
            </a:r>
            <a:r>
              <a:rPr lang="en-US" b="1" dirty="0" err="1">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拘束</a:t>
            </a:r>
            <a:r>
              <a:rPr 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a:t>
            </a:r>
            <a:r>
              <a:rPr lang="zh-TW" alt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屬「形成之訴」，</a:t>
            </a:r>
            <a:r>
              <a:rPr lang="en-US" dirty="0" err="1">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當事人提出分割方法僅供參考，法院有自由裁量權</a:t>
            </a:r>
            <a:r>
              <a:rPr lang="en-US" dirty="0">
                <a:solidFill>
                  <a:schemeClr val="tx2">
                    <a:lumMod val="50000"/>
                  </a:schemeClr>
                </a:solidFill>
                <a:latin typeface="標楷體" panose="03000509000000000000" pitchFamily="65" charset="-120"/>
                <a:ea typeface="標楷體" panose="03000509000000000000" pitchFamily="65" charset="-120"/>
                <a:cs typeface="Instrument Sans Medium" pitchFamily="34" charset="-120"/>
              </a:rPr>
              <a:t>。</a:t>
            </a:r>
            <a:endParaRPr lang="en-US" dirty="0">
              <a:solidFill>
                <a:schemeClr val="tx2">
                  <a:lumMod val="50000"/>
                </a:schemeClr>
              </a:solidFill>
              <a:latin typeface="標楷體" panose="03000509000000000000" pitchFamily="65" charset="-120"/>
              <a:ea typeface="標楷體" panose="03000509000000000000" pitchFamily="65" charset="-120"/>
            </a:endParaRPr>
          </a:p>
        </p:txBody>
      </p:sp>
      <p:pic>
        <p:nvPicPr>
          <p:cNvPr id="25" name="Image 0" descr="preencoded.png"/>
          <p:cNvPicPr>
            <a:picLocks noChangeAspect="1"/>
          </p:cNvPicPr>
          <p:nvPr/>
        </p:nvPicPr>
        <p:blipFill>
          <a:blip r:embed="rId2"/>
          <a:stretch>
            <a:fillRect/>
          </a:stretch>
        </p:blipFill>
        <p:spPr>
          <a:xfrm>
            <a:off x="6817667" y="1209931"/>
            <a:ext cx="4799333" cy="4798083"/>
          </a:xfrm>
          <a:prstGeom prst="rect">
            <a:avLst/>
          </a:prstGeom>
        </p:spPr>
      </p:pic>
    </p:spTree>
    <p:extLst>
      <p:ext uri="{BB962C8B-B14F-4D97-AF65-F5344CB8AC3E}">
        <p14:creationId xmlns:p14="http://schemas.microsoft.com/office/powerpoint/2010/main" val="1029483128"/>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圓角矩形 7"/>
          <p:cNvSpPr/>
          <p:nvPr/>
        </p:nvSpPr>
        <p:spPr>
          <a:xfrm>
            <a:off x="624979" y="188640"/>
            <a:ext cx="11089232" cy="5976664"/>
          </a:xfrm>
          <a:prstGeom prst="roundRect">
            <a:avLst/>
          </a:prstGeom>
          <a:solidFill>
            <a:schemeClr val="accent1">
              <a:lumMod val="20000"/>
              <a:lumOff val="8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投影片編號版面配置區 3"/>
          <p:cNvSpPr>
            <a:spLocks noGrp="1"/>
          </p:cNvSpPr>
          <p:nvPr>
            <p:ph type="sldNum" sz="quarter" idx="12"/>
          </p:nvPr>
        </p:nvSpPr>
        <p:spPr/>
        <p:txBody>
          <a:bodyPr/>
          <a:lstStyle/>
          <a:p>
            <a:fld id="{2E6F56F6-8A33-4603-90C0-ABB6D2C1DF7D}" type="slidenum">
              <a:rPr lang="zh-TW" altLang="en-US" smtClean="0"/>
              <a:pPr/>
              <a:t>24</a:t>
            </a:fld>
            <a:endParaRPr lang="zh-TW" altLang="en-US" dirty="0"/>
          </a:p>
        </p:txBody>
      </p:sp>
      <p:sp>
        <p:nvSpPr>
          <p:cNvPr id="5" name="矩形 4"/>
          <p:cNvSpPr/>
          <p:nvPr/>
        </p:nvSpPr>
        <p:spPr>
          <a:xfrm>
            <a:off x="1417067" y="520218"/>
            <a:ext cx="4320480" cy="5478423"/>
          </a:xfrm>
          <a:prstGeom prst="rect">
            <a:avLst/>
          </a:prstGeom>
        </p:spPr>
        <p:txBody>
          <a:bodyPr wrap="square">
            <a:spAutoFit/>
          </a:bodyPr>
          <a:lstStyle/>
          <a:p>
            <a:pPr algn="just" hangingPunct="0">
              <a:lnSpc>
                <a:spcPts val="3000"/>
              </a:lnSpc>
            </a:pPr>
            <a:r>
              <a:rPr lang="zh-TW" altLang="en-US" sz="2200" b="1" dirty="0">
                <a:solidFill>
                  <a:srgbClr val="0000FF"/>
                </a:solidFill>
                <a:latin typeface="標楷體" panose="03000509000000000000" pitchFamily="65" charset="-120"/>
                <a:ea typeface="標楷體" panose="03000509000000000000" pitchFamily="65" charset="-120"/>
              </a:rPr>
              <a:t>最高法院</a:t>
            </a:r>
            <a:r>
              <a:rPr lang="en-US" altLang="zh-TW" sz="2200" b="1" dirty="0">
                <a:solidFill>
                  <a:srgbClr val="0000FF"/>
                </a:solidFill>
                <a:latin typeface="標楷體" panose="03000509000000000000" pitchFamily="65" charset="-120"/>
                <a:ea typeface="標楷體" panose="03000509000000000000" pitchFamily="65" charset="-120"/>
              </a:rPr>
              <a:t>88</a:t>
            </a:r>
            <a:r>
              <a:rPr lang="zh-TW" altLang="en-US" sz="2200" b="1" dirty="0">
                <a:solidFill>
                  <a:srgbClr val="0000FF"/>
                </a:solidFill>
                <a:latin typeface="標楷體" panose="03000509000000000000" pitchFamily="65" charset="-120"/>
                <a:ea typeface="標楷體" panose="03000509000000000000" pitchFamily="65" charset="-120"/>
              </a:rPr>
              <a:t>年度台上字第</a:t>
            </a:r>
            <a:r>
              <a:rPr lang="en-US" altLang="zh-TW" sz="2200" b="1" dirty="0">
                <a:solidFill>
                  <a:srgbClr val="0000FF"/>
                </a:solidFill>
                <a:latin typeface="標楷體" panose="03000509000000000000" pitchFamily="65" charset="-120"/>
                <a:ea typeface="標楷體" panose="03000509000000000000" pitchFamily="65" charset="-120"/>
              </a:rPr>
              <a:t>2837</a:t>
            </a:r>
            <a:r>
              <a:rPr lang="zh-TW" altLang="en-US" sz="2200" b="1" dirty="0">
                <a:solidFill>
                  <a:srgbClr val="0000FF"/>
                </a:solidFill>
                <a:latin typeface="標楷體" panose="03000509000000000000" pitchFamily="65" charset="-120"/>
                <a:ea typeface="標楷體" panose="03000509000000000000" pitchFamily="65" charset="-120"/>
              </a:rPr>
              <a:t>號民事裁定</a:t>
            </a:r>
            <a:endParaRPr lang="en-US" altLang="zh-TW" sz="2200" b="1" dirty="0">
              <a:solidFill>
                <a:srgbClr val="0000FF"/>
              </a:solidFill>
              <a:latin typeface="標楷體" panose="03000509000000000000" pitchFamily="65" charset="-120"/>
              <a:ea typeface="標楷體" panose="03000509000000000000" pitchFamily="65" charset="-120"/>
            </a:endParaRPr>
          </a:p>
          <a:p>
            <a:pPr algn="just" hangingPunct="0">
              <a:lnSpc>
                <a:spcPts val="3000"/>
              </a:lnSpc>
            </a:pPr>
            <a:r>
              <a:rPr lang="zh-TW" altLang="en-US" sz="2200" dirty="0">
                <a:latin typeface="標楷體" panose="03000509000000000000" pitchFamily="65" charset="-120"/>
                <a:ea typeface="標楷體" panose="03000509000000000000" pitchFamily="65" charset="-120"/>
              </a:rPr>
              <a:t>民法第</a:t>
            </a:r>
            <a:r>
              <a:rPr lang="en-US" altLang="zh-TW" sz="2200" dirty="0">
                <a:latin typeface="標楷體" panose="03000509000000000000" pitchFamily="65" charset="-120"/>
                <a:ea typeface="標楷體" panose="03000509000000000000" pitchFamily="65" charset="-120"/>
              </a:rPr>
              <a:t>1164</a:t>
            </a:r>
            <a:r>
              <a:rPr lang="zh-TW" altLang="en-US" sz="2200" dirty="0">
                <a:latin typeface="標楷體" panose="03000509000000000000" pitchFamily="65" charset="-120"/>
                <a:ea typeface="標楷體" panose="03000509000000000000" pitchFamily="65" charset="-120"/>
              </a:rPr>
              <a:t>條所定之遺產分割，係以遺產為一體，</a:t>
            </a:r>
            <a:r>
              <a:rPr lang="zh-TW" altLang="en-US" sz="2200" dirty="0">
                <a:solidFill>
                  <a:srgbClr val="FF0000"/>
                </a:solidFill>
                <a:latin typeface="標楷體" panose="03000509000000000000" pitchFamily="65" charset="-120"/>
                <a:ea typeface="標楷體" panose="03000509000000000000" pitchFamily="65" charset="-120"/>
              </a:rPr>
              <a:t>整個的為分割，而非以遺產中個個財產之分割為對象</a:t>
            </a:r>
            <a:r>
              <a:rPr lang="zh-TW" altLang="en-US" sz="2200" dirty="0">
                <a:latin typeface="標楷體" panose="03000509000000000000" pitchFamily="65" charset="-120"/>
                <a:ea typeface="標楷體" panose="03000509000000000000" pitchFamily="65" charset="-120"/>
              </a:rPr>
              <a:t>，亦即遺產分割之目的在遺產公同共有關係全部之廢止，而非個個財產公同共有關係之消滅。上訴人既依民法第</a:t>
            </a:r>
            <a:r>
              <a:rPr lang="en-US" altLang="zh-TW" sz="2200" dirty="0">
                <a:latin typeface="標楷體" panose="03000509000000000000" pitchFamily="65" charset="-120"/>
                <a:ea typeface="標楷體" panose="03000509000000000000" pitchFamily="65" charset="-120"/>
              </a:rPr>
              <a:t>1164</a:t>
            </a:r>
            <a:r>
              <a:rPr lang="zh-TW" altLang="en-US" sz="2200" dirty="0">
                <a:latin typeface="標楷體" panose="03000509000000000000" pitchFamily="65" charset="-120"/>
                <a:ea typeface="標楷體" panose="03000509000000000000" pitchFamily="65" charset="-120"/>
              </a:rPr>
              <a:t>條規定訴請分割遺產，除非依民法第</a:t>
            </a:r>
            <a:r>
              <a:rPr lang="en-US" altLang="zh-TW" sz="2200" dirty="0">
                <a:latin typeface="標楷體" panose="03000509000000000000" pitchFamily="65" charset="-120"/>
                <a:ea typeface="標楷體" panose="03000509000000000000" pitchFamily="65" charset="-120"/>
              </a:rPr>
              <a:t>828</a:t>
            </a:r>
            <a:r>
              <a:rPr lang="zh-TW" altLang="en-US" sz="2200" dirty="0">
                <a:latin typeface="標楷體" panose="03000509000000000000" pitchFamily="65" charset="-120"/>
                <a:ea typeface="標楷體" panose="03000509000000000000" pitchFamily="65" charset="-120"/>
              </a:rPr>
              <a:t>條、第</a:t>
            </a:r>
            <a:r>
              <a:rPr lang="en-US" altLang="zh-TW" sz="2200" dirty="0">
                <a:latin typeface="標楷體" panose="03000509000000000000" pitchFamily="65" charset="-120"/>
                <a:ea typeface="標楷體" panose="03000509000000000000" pitchFamily="65" charset="-120"/>
              </a:rPr>
              <a:t>829</a:t>
            </a:r>
            <a:r>
              <a:rPr lang="zh-TW" altLang="en-US" sz="2200" dirty="0">
                <a:latin typeface="標楷體" panose="03000509000000000000" pitchFamily="65" charset="-120"/>
                <a:ea typeface="標楷體" panose="03000509000000000000" pitchFamily="65" charset="-120"/>
              </a:rPr>
              <a:t>條規定，</a:t>
            </a:r>
            <a:r>
              <a:rPr lang="zh-TW" altLang="en-US" sz="2200" dirty="0">
                <a:solidFill>
                  <a:srgbClr val="FF0000"/>
                </a:solidFill>
                <a:latin typeface="標楷體" panose="03000509000000000000" pitchFamily="65" charset="-120"/>
                <a:ea typeface="標楷體" panose="03000509000000000000" pitchFamily="65" charset="-120"/>
              </a:rPr>
              <a:t>經全體公同共有人同意，僅就特定財產為分割，否則依法自應以全部遺產為分割對象</a:t>
            </a:r>
            <a:r>
              <a:rPr lang="zh-TW" altLang="en-US" sz="2200" dirty="0">
                <a:latin typeface="標楷體" panose="03000509000000000000" pitchFamily="65" charset="-120"/>
                <a:ea typeface="標楷體" panose="03000509000000000000" pitchFamily="65" charset="-120"/>
              </a:rPr>
              <a:t>。</a:t>
            </a:r>
          </a:p>
        </p:txBody>
      </p:sp>
      <p:sp>
        <p:nvSpPr>
          <p:cNvPr id="7" name="矩形 6"/>
          <p:cNvSpPr/>
          <p:nvPr/>
        </p:nvSpPr>
        <p:spPr>
          <a:xfrm>
            <a:off x="6457627" y="520218"/>
            <a:ext cx="4320480" cy="5093702"/>
          </a:xfrm>
          <a:prstGeom prst="rect">
            <a:avLst/>
          </a:prstGeom>
        </p:spPr>
        <p:txBody>
          <a:bodyPr wrap="square">
            <a:spAutoFit/>
          </a:bodyPr>
          <a:lstStyle/>
          <a:p>
            <a:pPr algn="just" hangingPunct="0">
              <a:lnSpc>
                <a:spcPts val="3000"/>
              </a:lnSpc>
            </a:pPr>
            <a:r>
              <a:rPr lang="zh-TW" altLang="en-US" sz="2200" b="1" dirty="0">
                <a:solidFill>
                  <a:srgbClr val="0000FF"/>
                </a:solidFill>
                <a:latin typeface="標楷體" panose="03000509000000000000" pitchFamily="65" charset="-120"/>
                <a:ea typeface="標楷體" panose="03000509000000000000" pitchFamily="65" charset="-120"/>
              </a:rPr>
              <a:t>最高法院</a:t>
            </a:r>
            <a:r>
              <a:rPr lang="en-US" altLang="zh-TW" sz="2200" b="1" dirty="0">
                <a:solidFill>
                  <a:srgbClr val="0000FF"/>
                </a:solidFill>
                <a:latin typeface="標楷體" panose="03000509000000000000" pitchFamily="65" charset="-120"/>
                <a:ea typeface="標楷體" panose="03000509000000000000" pitchFamily="65" charset="-120"/>
              </a:rPr>
              <a:t>88</a:t>
            </a:r>
            <a:r>
              <a:rPr lang="zh-TW" altLang="en-US" sz="2200" b="1" dirty="0">
                <a:solidFill>
                  <a:srgbClr val="0000FF"/>
                </a:solidFill>
                <a:latin typeface="標楷體" panose="03000509000000000000" pitchFamily="65" charset="-120"/>
                <a:ea typeface="標楷體" panose="03000509000000000000" pitchFamily="65" charset="-120"/>
              </a:rPr>
              <a:t>年度台上字第</a:t>
            </a:r>
            <a:r>
              <a:rPr lang="en-US" altLang="zh-TW" sz="2200" b="1" dirty="0">
                <a:solidFill>
                  <a:srgbClr val="0000FF"/>
                </a:solidFill>
                <a:latin typeface="標楷體" panose="03000509000000000000" pitchFamily="65" charset="-120"/>
                <a:ea typeface="標楷體" panose="03000509000000000000" pitchFamily="65" charset="-120"/>
              </a:rPr>
              <a:t>2837</a:t>
            </a:r>
            <a:r>
              <a:rPr lang="zh-TW" altLang="en-US" sz="2200" b="1" dirty="0">
                <a:solidFill>
                  <a:srgbClr val="0000FF"/>
                </a:solidFill>
                <a:latin typeface="標楷體" panose="03000509000000000000" pitchFamily="65" charset="-120"/>
                <a:ea typeface="標楷體" panose="03000509000000000000" pitchFamily="65" charset="-120"/>
              </a:rPr>
              <a:t>號民事裁定</a:t>
            </a:r>
            <a:endParaRPr lang="en-US" altLang="zh-TW" sz="2200" b="1" dirty="0">
              <a:solidFill>
                <a:srgbClr val="0000FF"/>
              </a:solidFill>
              <a:latin typeface="標楷體" panose="03000509000000000000" pitchFamily="65" charset="-120"/>
              <a:ea typeface="標楷體" panose="03000509000000000000" pitchFamily="65" charset="-120"/>
            </a:endParaRPr>
          </a:p>
          <a:p>
            <a:pPr algn="just" hangingPunct="0">
              <a:lnSpc>
                <a:spcPts val="3000"/>
              </a:lnSpc>
            </a:pPr>
            <a:r>
              <a:rPr lang="zh-TW" altLang="en-US" sz="2200" dirty="0">
                <a:latin typeface="標楷體" panose="03000509000000000000" pitchFamily="65" charset="-120"/>
                <a:ea typeface="標楷體" panose="03000509000000000000" pitchFamily="65" charset="-120"/>
              </a:rPr>
              <a:t>按債務人怠於行使其權利時，債權人因保全債權，得以自己之名義，行使非專屬於債務人本身之財產權，此觀民法第</a:t>
            </a:r>
            <a:r>
              <a:rPr lang="en-US" altLang="zh-TW" sz="2200" dirty="0">
                <a:latin typeface="標楷體" panose="03000509000000000000" pitchFamily="65" charset="-120"/>
                <a:ea typeface="標楷體" panose="03000509000000000000" pitchFamily="65" charset="-120"/>
              </a:rPr>
              <a:t>242</a:t>
            </a:r>
            <a:r>
              <a:rPr lang="zh-TW" altLang="en-US" sz="2200" dirty="0">
                <a:latin typeface="標楷體" panose="03000509000000000000" pitchFamily="65" charset="-120"/>
                <a:ea typeface="標楷體" panose="03000509000000000000" pitchFamily="65" charset="-120"/>
              </a:rPr>
              <a:t>條規定自明。</a:t>
            </a:r>
            <a:r>
              <a:rPr kumimoji="1" lang="en-US" altLang="zh-TW" sz="2000" dirty="0">
                <a:solidFill>
                  <a:srgbClr val="000000"/>
                </a:solidFill>
                <a:latin typeface="標楷體" panose="03000509000000000000" pitchFamily="65" charset="-120"/>
                <a:ea typeface="標楷體" panose="03000509000000000000" pitchFamily="65" charset="-120"/>
                <a:cs typeface="新細明體" pitchFamily="18" charset="-120"/>
              </a:rPr>
              <a:t>…</a:t>
            </a:r>
            <a:r>
              <a:rPr lang="zh-TW" altLang="en-US" sz="2200" dirty="0">
                <a:latin typeface="標楷體" panose="03000509000000000000" pitchFamily="65" charset="-120"/>
                <a:ea typeface="標楷體" panose="03000509000000000000" pitchFamily="65" charset="-120"/>
              </a:rPr>
              <a:t>繼承人之分割遺產請求權，雖具有形成權行使之性質，係在繼承之事實發生以後，由繼承人公同共有遺產時當然發生，惟</a:t>
            </a:r>
            <a:r>
              <a:rPr lang="zh-TW" altLang="en-US" sz="2200" dirty="0">
                <a:solidFill>
                  <a:srgbClr val="FF0000"/>
                </a:solidFill>
                <a:latin typeface="標楷體" panose="03000509000000000000" pitchFamily="65" charset="-120"/>
                <a:ea typeface="標楷體" panose="03000509000000000000" pitchFamily="65" charset="-120"/>
              </a:rPr>
              <a:t>仍屬於財產權之一種，復非繼承人之一身專屬權，自非不得代位行使之權利</a:t>
            </a:r>
            <a:r>
              <a:rPr lang="zh-TW" altLang="en-US" sz="2200" dirty="0">
                <a:latin typeface="標楷體" panose="03000509000000000000" pitchFamily="65" charset="-120"/>
                <a:ea typeface="標楷體" panose="03000509000000000000" pitchFamily="65" charset="-120"/>
              </a:rPr>
              <a:t>。</a:t>
            </a:r>
          </a:p>
        </p:txBody>
      </p:sp>
      <p:cxnSp>
        <p:nvCxnSpPr>
          <p:cNvPr id="10" name="直線接點 9"/>
          <p:cNvCxnSpPr/>
          <p:nvPr/>
        </p:nvCxnSpPr>
        <p:spPr>
          <a:xfrm>
            <a:off x="6097588" y="188640"/>
            <a:ext cx="0" cy="5976664"/>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4648496"/>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6CD3C-5E9F-E6A1-8FCD-6776649E3101}"/>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2B4064A6-CB0E-DAA7-0FFF-77F7F7E2EA32}"/>
              </a:ext>
            </a:extLst>
          </p:cNvPr>
          <p:cNvSpPr>
            <a:spLocks noGrp="1"/>
          </p:cNvSpPr>
          <p:nvPr>
            <p:ph type="title"/>
          </p:nvPr>
        </p:nvSpPr>
        <p:spPr/>
        <p:txBody>
          <a:bodyPr>
            <a:normAutofit/>
          </a:bodyPr>
          <a:lstStyle/>
          <a:p>
            <a:r>
              <a:rPr lang="zh-TW" altLang="en-US" sz="4500" dirty="0"/>
              <a:t>參、</a:t>
            </a:r>
            <a:r>
              <a:rPr lang="zh-TW" altLang="en-US" sz="4800" kern="100" dirty="0">
                <a:latin typeface="Calibri" panose="020F0502020204030204" pitchFamily="34" charset="0"/>
                <a:cs typeface="Times New Roman" panose="02020603050405020304" pitchFamily="18" charset="0"/>
              </a:rPr>
              <a:t>運用遺囑規劃財產</a:t>
            </a:r>
            <a:endParaRPr lang="zh-TW" altLang="en-US" sz="4500" dirty="0"/>
          </a:p>
        </p:txBody>
      </p:sp>
      <p:sp>
        <p:nvSpPr>
          <p:cNvPr id="4" name="投影片編號版面配置區 3">
            <a:extLst>
              <a:ext uri="{FF2B5EF4-FFF2-40B4-BE49-F238E27FC236}">
                <a16:creationId xmlns:a16="http://schemas.microsoft.com/office/drawing/2014/main" id="{D62CD27F-1F79-9362-36BA-E8509508CA56}"/>
              </a:ext>
            </a:extLst>
          </p:cNvPr>
          <p:cNvSpPr>
            <a:spLocks noGrp="1"/>
          </p:cNvSpPr>
          <p:nvPr>
            <p:ph type="sldNum" sz="quarter" idx="12"/>
          </p:nvPr>
        </p:nvSpPr>
        <p:spPr/>
        <p:txBody>
          <a:bodyPr/>
          <a:lstStyle/>
          <a:p>
            <a:fld id="{2E6F56F6-8A33-4603-90C0-ABB6D2C1DF7D}" type="slidenum">
              <a:rPr lang="zh-TW" altLang="en-US" smtClean="0"/>
              <a:pPr/>
              <a:t>25</a:t>
            </a:fld>
            <a:endParaRPr lang="zh-TW" altLang="en-US" dirty="0"/>
          </a:p>
        </p:txBody>
      </p:sp>
    </p:spTree>
    <p:extLst>
      <p:ext uri="{BB962C8B-B14F-4D97-AF65-F5344CB8AC3E}">
        <p14:creationId xmlns:p14="http://schemas.microsoft.com/office/powerpoint/2010/main" val="169235348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內容版面配置區 2">
            <a:extLst>
              <a:ext uri="{FF2B5EF4-FFF2-40B4-BE49-F238E27FC236}">
                <a16:creationId xmlns:a16="http://schemas.microsoft.com/office/drawing/2014/main" id="{383E7BB9-ACCD-F417-17A4-947C72E967EF}"/>
              </a:ext>
            </a:extLst>
          </p:cNvPr>
          <p:cNvSpPr>
            <a:spLocks noGrp="1"/>
          </p:cNvSpPr>
          <p:nvPr>
            <p:ph idx="1"/>
          </p:nvPr>
        </p:nvSpPr>
        <p:spPr>
          <a:xfrm>
            <a:off x="264939" y="332656"/>
            <a:ext cx="11665296" cy="5976664"/>
          </a:xfrm>
        </p:spPr>
        <p:txBody>
          <a:bodyPr>
            <a:noAutofit/>
          </a:bodyPr>
          <a:lstStyle/>
          <a:p>
            <a:pPr algn="just" hangingPunct="0"/>
            <a:endParaRPr lang="en-US" altLang="zh-TW" sz="28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algn="just" hangingPunct="0"/>
            <a:endParaRPr lang="en-US" altLang="zh-TW" sz="2800" kern="100" dirty="0">
              <a:latin typeface="Times New Roman" panose="02020603050405020304" pitchFamily="18" charset="0"/>
              <a:cs typeface="Times New Roman" panose="02020603050405020304" pitchFamily="18" charset="0"/>
            </a:endParaRPr>
          </a:p>
          <a:p>
            <a:pPr algn="just" hangingPunct="0"/>
            <a:endParaRPr lang="en-US" altLang="zh-TW" sz="28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algn="just" hangingPunct="0"/>
            <a:endParaRPr lang="en-US" altLang="zh-TW" sz="2800" kern="100" dirty="0">
              <a:latin typeface="Times New Roman" panose="02020603050405020304" pitchFamily="18" charset="0"/>
              <a:cs typeface="Times New Roman" panose="02020603050405020304" pitchFamily="18" charset="0"/>
            </a:endParaRPr>
          </a:p>
          <a:p>
            <a:pPr algn="just" hangingPunct="0"/>
            <a:endParaRPr lang="en-US" altLang="zh-TW" sz="28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algn="just" hangingPunct="0"/>
            <a:endParaRPr lang="en-US" altLang="zh-TW" sz="2800" kern="100" dirty="0">
              <a:latin typeface="Times New Roman" panose="02020603050405020304" pitchFamily="18" charset="0"/>
              <a:cs typeface="Times New Roman" panose="02020603050405020304" pitchFamily="18" charset="0"/>
            </a:endParaRPr>
          </a:p>
          <a:p>
            <a:pPr algn="just" hangingPunct="0"/>
            <a:endParaRPr lang="en-US" altLang="zh-TW" sz="28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algn="just" hangingPunct="0"/>
            <a:endParaRPr lang="en-US" altLang="zh-TW" sz="2800" kern="100" dirty="0">
              <a:latin typeface="Times New Roman" panose="02020603050405020304" pitchFamily="18" charset="0"/>
              <a:cs typeface="Times New Roman" panose="02020603050405020304" pitchFamily="18" charset="0"/>
            </a:endParaRPr>
          </a:p>
          <a:p>
            <a:pPr algn="just" hangingPunct="0"/>
            <a:endParaRPr lang="en-US" altLang="zh-TW" sz="28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algn="just" hangingPunct="0">
              <a:spcBef>
                <a:spcPts val="2400"/>
              </a:spcBef>
            </a:pPr>
            <a:r>
              <a:rPr lang="zh-TW" altLang="en-US" sz="2800" dirty="0">
                <a:latin typeface="標楷體" panose="03000509000000000000" pitchFamily="65" charset="-120"/>
                <a:ea typeface="標楷體" panose="03000509000000000000" pitchFamily="65" charset="-120"/>
              </a:rPr>
              <a:t>　　</a:t>
            </a:r>
            <a:r>
              <a:rPr lang="zh-TW" altLang="zh-TW" sz="2800" dirty="0">
                <a:latin typeface="標楷體" panose="03000509000000000000" pitchFamily="65" charset="-120"/>
                <a:ea typeface="標楷體" panose="03000509000000000000" pitchFamily="65" charset="-120"/>
              </a:rPr>
              <a:t>被繼承人先前未立有遺囑時，則適用「法定繼承」；如立有「遺囑」</a:t>
            </a:r>
            <a:r>
              <a:rPr lang="zh-TW" altLang="en-US" sz="2800" dirty="0"/>
              <a:t>　　　</a:t>
            </a:r>
            <a:endParaRPr lang="en-US" altLang="zh-TW" sz="2800" dirty="0"/>
          </a:p>
          <a:p>
            <a:pPr algn="just" hangingPunct="0">
              <a:spcBef>
                <a:spcPts val="0"/>
              </a:spcBef>
            </a:pPr>
            <a:r>
              <a:rPr lang="zh-TW" altLang="en-US" sz="2800" dirty="0">
                <a:latin typeface="標楷體" panose="03000509000000000000" pitchFamily="65" charset="-120"/>
                <a:ea typeface="標楷體" panose="03000509000000000000" pitchFamily="65" charset="-120"/>
              </a:rPr>
              <a:t>　　</a:t>
            </a:r>
            <a:r>
              <a:rPr lang="zh-TW" altLang="zh-TW" sz="2800" dirty="0">
                <a:latin typeface="標楷體" panose="03000509000000000000" pitchFamily="65" charset="-120"/>
                <a:ea typeface="標楷體" panose="03000509000000000000" pitchFamily="65" charset="-120"/>
              </a:rPr>
              <a:t>且符合法定方式，即具有法律效力，而應依遺囑內容處理遺產。</a:t>
            </a:r>
            <a:endParaRPr lang="en-US" altLang="zh-TW" sz="2800" kern="100" dirty="0">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標題 3">
            <a:extLst>
              <a:ext uri="{FF2B5EF4-FFF2-40B4-BE49-F238E27FC236}">
                <a16:creationId xmlns:a16="http://schemas.microsoft.com/office/drawing/2014/main" id="{23C5E40E-295D-B4C3-08DE-17282BE88801}"/>
              </a:ext>
            </a:extLst>
          </p:cNvPr>
          <p:cNvSpPr>
            <a:spLocks noGrp="1"/>
          </p:cNvSpPr>
          <p:nvPr>
            <p:ph type="title"/>
          </p:nvPr>
        </p:nvSpPr>
        <p:spPr/>
        <p:txBody>
          <a:bodyPr/>
          <a:lstStyle/>
          <a:p>
            <a:pPr hangingPunct="0"/>
            <a:r>
              <a:rPr lang="zh-TW" altLang="en-US" dirty="0"/>
              <a:t>一、</a:t>
            </a:r>
            <a:r>
              <a:rPr lang="zh-TW" altLang="zh-TW" sz="3600" kern="100" dirty="0">
                <a:latin typeface="Times New Roman" panose="02020603050405020304" pitchFamily="18" charset="0"/>
                <a:cs typeface="Times New Roman" panose="02020603050405020304" pitchFamily="18" charset="0"/>
              </a:rPr>
              <a:t>運用遺囑規劃財產的案例愈來愈多</a:t>
            </a:r>
            <a:endParaRPr lang="en-US" altLang="zh-TW" sz="3600" kern="100" dirty="0">
              <a:latin typeface="Times New Roman" panose="02020603050405020304" pitchFamily="18" charset="0"/>
              <a:cs typeface="Times New Roman" panose="02020603050405020304" pitchFamily="18" charset="0"/>
            </a:endParaRPr>
          </a:p>
        </p:txBody>
      </p:sp>
      <p:sp>
        <p:nvSpPr>
          <p:cNvPr id="2" name="投影片編號版面配置區 1">
            <a:extLst>
              <a:ext uri="{FF2B5EF4-FFF2-40B4-BE49-F238E27FC236}">
                <a16:creationId xmlns:a16="http://schemas.microsoft.com/office/drawing/2014/main" id="{5E553805-F2F9-167E-9903-0B4B478D648B}"/>
              </a:ext>
            </a:extLst>
          </p:cNvPr>
          <p:cNvSpPr>
            <a:spLocks noGrp="1"/>
          </p:cNvSpPr>
          <p:nvPr>
            <p:ph type="sldNum" sz="quarter" idx="12"/>
          </p:nvPr>
        </p:nvSpPr>
        <p:spPr/>
        <p:txBody>
          <a:bodyPr/>
          <a:lstStyle/>
          <a:p>
            <a:fld id="{2E6F56F6-8A33-4603-90C0-ABB6D2C1DF7D}" type="slidenum">
              <a:rPr lang="zh-TW" altLang="en-US" smtClean="0"/>
              <a:pPr/>
              <a:t>26</a:t>
            </a:fld>
            <a:endParaRPr lang="zh-TW" altLang="en-US" dirty="0"/>
          </a:p>
        </p:txBody>
      </p:sp>
      <p:graphicFrame>
        <p:nvGraphicFramePr>
          <p:cNvPr id="7" name="資料庫圖表 6"/>
          <p:cNvGraphicFramePr/>
          <p:nvPr>
            <p:extLst>
              <p:ext uri="{D42A27DB-BD31-4B8C-83A1-F6EECF244321}">
                <p14:modId xmlns:p14="http://schemas.microsoft.com/office/powerpoint/2010/main" val="1921552488"/>
              </p:ext>
            </p:extLst>
          </p:nvPr>
        </p:nvGraphicFramePr>
        <p:xfrm>
          <a:off x="805000" y="7101408"/>
          <a:ext cx="10585176"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內容版面配置區 4">
            <a:extLst>
              <a:ext uri="{FF2B5EF4-FFF2-40B4-BE49-F238E27FC236}">
                <a16:creationId xmlns:a16="http://schemas.microsoft.com/office/drawing/2014/main" id="{5852288F-CB34-EDA8-F265-C879C61F465B}"/>
              </a:ext>
            </a:extLst>
          </p:cNvPr>
          <p:cNvGraphicFramePr>
            <a:graphicFrameLocks/>
          </p:cNvGraphicFramePr>
          <p:nvPr>
            <p:extLst>
              <p:ext uri="{D42A27DB-BD31-4B8C-83A1-F6EECF244321}">
                <p14:modId xmlns:p14="http://schemas.microsoft.com/office/powerpoint/2010/main" val="3754325722"/>
              </p:ext>
            </p:extLst>
          </p:nvPr>
        </p:nvGraphicFramePr>
        <p:xfrm>
          <a:off x="1777281" y="1052736"/>
          <a:ext cx="8712794" cy="410410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992365720"/>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kern="100" dirty="0">
                <a:latin typeface="Times New Roman" panose="02020603050405020304" pitchFamily="18" charset="0"/>
                <a:cs typeface="Times New Roman" panose="02020603050405020304" pitchFamily="18" charset="0"/>
              </a:rPr>
              <a:t>二、</a:t>
            </a:r>
            <a:r>
              <a:rPr lang="zh-TW" altLang="zh-TW" kern="100" dirty="0">
                <a:latin typeface="Times New Roman" panose="02020603050405020304" pitchFamily="18" charset="0"/>
                <a:cs typeface="Times New Roman" panose="02020603050405020304" pitchFamily="18" charset="0"/>
              </a:rPr>
              <a:t>遺囑的類型</a:t>
            </a:r>
            <a:r>
              <a:rPr lang="zh-TW" altLang="en-US" kern="100" dirty="0">
                <a:latin typeface="Times New Roman" panose="02020603050405020304" pitchFamily="18" charset="0"/>
                <a:cs typeface="Times New Roman" panose="02020603050405020304" pitchFamily="18" charset="0"/>
              </a:rPr>
              <a:t>及</a:t>
            </a:r>
            <a:r>
              <a:rPr lang="zh-TW" altLang="zh-TW" kern="100" dirty="0">
                <a:latin typeface="Times New Roman" panose="02020603050405020304" pitchFamily="18" charset="0"/>
                <a:cs typeface="Times New Roman" panose="02020603050405020304" pitchFamily="18" charset="0"/>
              </a:rPr>
              <a:t>效力</a:t>
            </a:r>
            <a:endParaRPr lang="zh-TW" altLang="en-US" kern="100" dirty="0">
              <a:latin typeface="Times New Roman" panose="02020603050405020304" pitchFamily="18" charset="0"/>
              <a:cs typeface="Times New Roman" panose="02020603050405020304" pitchFamily="18" charset="0"/>
            </a:endParaRPr>
          </a:p>
        </p:txBody>
      </p:sp>
      <p:sp>
        <p:nvSpPr>
          <p:cNvPr id="3" name="投影片編號版面配置區 3">
            <a:extLst>
              <a:ext uri="{FF2B5EF4-FFF2-40B4-BE49-F238E27FC236}">
                <a16:creationId xmlns:a16="http://schemas.microsoft.com/office/drawing/2014/main" id="{94DD3A3C-538E-D982-2BC8-1BEC474D6675}"/>
              </a:ext>
            </a:extLst>
          </p:cNvPr>
          <p:cNvSpPr>
            <a:spLocks noGrp="1"/>
          </p:cNvSpPr>
          <p:nvPr>
            <p:ph type="sldNum" sz="quarter" idx="12"/>
          </p:nvPr>
        </p:nvSpPr>
        <p:spPr>
          <a:xfrm>
            <a:off x="4674817" y="6356351"/>
            <a:ext cx="2845541" cy="365125"/>
          </a:xfrm>
        </p:spPr>
        <p:txBody>
          <a:bodyPr/>
          <a:lstStyle/>
          <a:p>
            <a:pPr>
              <a:defRPr/>
            </a:pPr>
            <a:fld id="{4B140375-4B74-4B69-865E-A3C1E700F007}" type="slidenum">
              <a:rPr lang="en-US" altLang="zh-TW" smtClean="0"/>
              <a:pPr>
                <a:defRPr/>
              </a:pPr>
              <a:t>27</a:t>
            </a:fld>
            <a:endParaRPr lang="en-US" altLang="zh-TW" dirty="0"/>
          </a:p>
        </p:txBody>
      </p:sp>
      <p:sp>
        <p:nvSpPr>
          <p:cNvPr id="7" name="矩形 6"/>
          <p:cNvSpPr/>
          <p:nvPr/>
        </p:nvSpPr>
        <p:spPr>
          <a:xfrm>
            <a:off x="696988" y="1340768"/>
            <a:ext cx="5400600" cy="4734629"/>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a:spAutoFit/>
          </a:bodyPr>
          <a:lstStyle/>
          <a:p>
            <a:pPr marL="266700" indent="-266700" algn="just" hangingPunct="0">
              <a:lnSpc>
                <a:spcPts val="3500"/>
              </a:lnSpc>
              <a:spcBef>
                <a:spcPts val="1200"/>
              </a:spcBef>
              <a:spcAft>
                <a:spcPts val="1200"/>
              </a:spcAft>
              <a:buSzPct val="50000"/>
              <a:buFont typeface="Wingdings" panose="05000000000000000000" pitchFamily="2" charset="2"/>
              <a:buChar char="l"/>
            </a:pP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「遺囑」是「</a:t>
            </a:r>
            <a:r>
              <a:rPr lang="zh-TW" altLang="en-US" sz="2800" b="1" u="sng"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要式行為</a:t>
            </a: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」，所以必須依照法律規定的方式製作，一旦違反法定方式就會構成「</a:t>
            </a:r>
            <a:r>
              <a:rPr lang="zh-TW" altLang="en-US" sz="2800" b="1"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無效</a:t>
            </a: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a:t>
            </a:r>
            <a:endParaRPr lang="en-US" altLang="zh-TW" sz="2800" dirty="0">
              <a:latin typeface="標楷體" panose="03000509000000000000" pitchFamily="65" charset="-120"/>
              <a:ea typeface="標楷體" panose="03000509000000000000" pitchFamily="65" charset="-120"/>
              <a:cs typeface="Times New Roman" panose="02020603050405020304" pitchFamily="18" charset="0"/>
            </a:endParaRPr>
          </a:p>
          <a:p>
            <a:pPr marL="266700" indent="-266700" algn="just" hangingPunct="0">
              <a:lnSpc>
                <a:spcPts val="3500"/>
              </a:lnSpc>
              <a:buSzPct val="50000"/>
              <a:buFont typeface="Wingdings" panose="05000000000000000000" pitchFamily="2" charset="2"/>
              <a:buChar char="l"/>
            </a:pP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遺囑的形式包括</a:t>
            </a:r>
            <a:r>
              <a:rPr lang="zh-TW" altLang="en-US" sz="2800"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自書遺囑</a:t>
            </a: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800"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公證遺囑</a:t>
            </a: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800"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密封遺囑</a:t>
            </a: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800"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代筆遺囑</a:t>
            </a: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及</a:t>
            </a:r>
            <a:r>
              <a:rPr lang="zh-TW" altLang="en-US" sz="2800"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口授遺囑</a:t>
            </a: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五種，每一類型都有其特定程序與要件，只有符合法定方式的遺囑，才具有法律效力。</a:t>
            </a:r>
            <a:endParaRPr lang="zh-TW" altLang="en-US" sz="2800" dirty="0"/>
          </a:p>
        </p:txBody>
      </p:sp>
      <p:pic>
        <p:nvPicPr>
          <p:cNvPr id="5" name="圖片 4">
            <a:extLst>
              <a:ext uri="{FF2B5EF4-FFF2-40B4-BE49-F238E27FC236}">
                <a16:creationId xmlns:a16="http://schemas.microsoft.com/office/drawing/2014/main" id="{1A72E109-0B0D-C236-EA9E-79A436A2C5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05699" y="1390464"/>
            <a:ext cx="4077072" cy="4077072"/>
          </a:xfrm>
          <a:prstGeom prst="rect">
            <a:avLst/>
          </a:prstGeom>
        </p:spPr>
      </p:pic>
    </p:spTree>
    <p:extLst>
      <p:ext uri="{BB962C8B-B14F-4D97-AF65-F5344CB8AC3E}">
        <p14:creationId xmlns:p14="http://schemas.microsoft.com/office/powerpoint/2010/main" val="847584380"/>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p:cNvGrpSpPr/>
          <p:nvPr/>
        </p:nvGrpSpPr>
        <p:grpSpPr>
          <a:xfrm>
            <a:off x="265113" y="260648"/>
            <a:ext cx="11664950" cy="5975890"/>
            <a:chOff x="265113" y="981823"/>
            <a:chExt cx="11664950" cy="5254715"/>
          </a:xfrm>
        </p:grpSpPr>
        <p:sp>
          <p:nvSpPr>
            <p:cNvPr id="5" name="手繪多邊形 4"/>
            <p:cNvSpPr/>
            <p:nvPr/>
          </p:nvSpPr>
          <p:spPr>
            <a:xfrm>
              <a:off x="265113" y="981823"/>
              <a:ext cx="11664950" cy="747337"/>
            </a:xfrm>
            <a:custGeom>
              <a:avLst/>
              <a:gdLst>
                <a:gd name="connsiteX0" fmla="*/ 0 w 11664950"/>
                <a:gd name="connsiteY0" fmla="*/ 124559 h 747337"/>
                <a:gd name="connsiteX1" fmla="*/ 124559 w 11664950"/>
                <a:gd name="connsiteY1" fmla="*/ 0 h 747337"/>
                <a:gd name="connsiteX2" fmla="*/ 11540391 w 11664950"/>
                <a:gd name="connsiteY2" fmla="*/ 0 h 747337"/>
                <a:gd name="connsiteX3" fmla="*/ 11664950 w 11664950"/>
                <a:gd name="connsiteY3" fmla="*/ 124559 h 747337"/>
                <a:gd name="connsiteX4" fmla="*/ 11664950 w 11664950"/>
                <a:gd name="connsiteY4" fmla="*/ 622778 h 747337"/>
                <a:gd name="connsiteX5" fmla="*/ 11540391 w 11664950"/>
                <a:gd name="connsiteY5" fmla="*/ 747337 h 747337"/>
                <a:gd name="connsiteX6" fmla="*/ 124559 w 11664950"/>
                <a:gd name="connsiteY6" fmla="*/ 747337 h 747337"/>
                <a:gd name="connsiteX7" fmla="*/ 0 w 11664950"/>
                <a:gd name="connsiteY7" fmla="*/ 622778 h 747337"/>
                <a:gd name="connsiteX8" fmla="*/ 0 w 11664950"/>
                <a:gd name="connsiteY8" fmla="*/ 124559 h 747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4950" h="747337">
                  <a:moveTo>
                    <a:pt x="0" y="124559"/>
                  </a:moveTo>
                  <a:cubicBezTo>
                    <a:pt x="0" y="55767"/>
                    <a:pt x="55767" y="0"/>
                    <a:pt x="124559" y="0"/>
                  </a:cubicBezTo>
                  <a:lnTo>
                    <a:pt x="11540391" y="0"/>
                  </a:lnTo>
                  <a:cubicBezTo>
                    <a:pt x="11609183" y="0"/>
                    <a:pt x="11664950" y="55767"/>
                    <a:pt x="11664950" y="124559"/>
                  </a:cubicBezTo>
                  <a:lnTo>
                    <a:pt x="11664950" y="622778"/>
                  </a:lnTo>
                  <a:cubicBezTo>
                    <a:pt x="11664950" y="691570"/>
                    <a:pt x="11609183" y="747337"/>
                    <a:pt x="11540391" y="747337"/>
                  </a:cubicBezTo>
                  <a:lnTo>
                    <a:pt x="124559" y="747337"/>
                  </a:lnTo>
                  <a:cubicBezTo>
                    <a:pt x="55767" y="747337"/>
                    <a:pt x="0" y="691570"/>
                    <a:pt x="0" y="622778"/>
                  </a:cubicBezTo>
                  <a:lnTo>
                    <a:pt x="0" y="124559"/>
                  </a:lnTo>
                  <a:close/>
                </a:path>
              </a:pathLst>
            </a:custGeom>
            <a:solidFill>
              <a:schemeClr val="accent6">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spcFirstLastPara="0" vert="horz" wrap="square" lIns="150782" tIns="150782" rIns="150782" bIns="150782" numCol="1" spcCol="1270" anchor="ctr" anchorCtr="0">
              <a:noAutofit/>
            </a:bodyPr>
            <a:lstStyle/>
            <a:p>
              <a:pPr lvl="0" defTabSz="1333500">
                <a:lnSpc>
                  <a:spcPct val="90000"/>
                </a:lnSpc>
                <a:spcBef>
                  <a:spcPct val="0"/>
                </a:spcBef>
                <a:spcAft>
                  <a:spcPct val="35000"/>
                </a:spcAft>
              </a:pPr>
              <a:r>
                <a:rPr lang="zh-TW" altLang="en-US" sz="3000" dirty="0">
                  <a:solidFill>
                    <a:schemeClr val="tx1"/>
                  </a:solidFill>
                  <a:latin typeface="標楷體" panose="03000509000000000000" pitchFamily="65" charset="-120"/>
                  <a:ea typeface="標楷體" panose="03000509000000000000" pitchFamily="65" charset="-120"/>
                </a:rPr>
                <a:t>（一）</a:t>
              </a:r>
              <a:r>
                <a:rPr lang="zh-TW" altLang="en-US" sz="3000" kern="1200" dirty="0">
                  <a:solidFill>
                    <a:schemeClr val="tx1"/>
                  </a:solidFill>
                  <a:latin typeface="標楷體" panose="03000509000000000000" pitchFamily="65" charset="-120"/>
                  <a:ea typeface="標楷體" panose="03000509000000000000" pitchFamily="65" charset="-120"/>
                </a:rPr>
                <a:t>自書遺囑：</a:t>
              </a:r>
              <a:endParaRPr lang="zh-TW" altLang="en-US" sz="3000" kern="1200" dirty="0">
                <a:solidFill>
                  <a:schemeClr val="tx1"/>
                </a:solidFill>
              </a:endParaRPr>
            </a:p>
          </p:txBody>
        </p:sp>
        <p:sp>
          <p:nvSpPr>
            <p:cNvPr id="6" name="手繪多邊形 5"/>
            <p:cNvSpPr/>
            <p:nvPr/>
          </p:nvSpPr>
          <p:spPr>
            <a:xfrm>
              <a:off x="265113" y="1868275"/>
              <a:ext cx="11664950" cy="1307054"/>
            </a:xfrm>
            <a:custGeom>
              <a:avLst/>
              <a:gdLst>
                <a:gd name="connsiteX0" fmla="*/ 0 w 11664950"/>
                <a:gd name="connsiteY0" fmla="*/ 0 h 1446169"/>
                <a:gd name="connsiteX1" fmla="*/ 11664950 w 11664950"/>
                <a:gd name="connsiteY1" fmla="*/ 0 h 1446169"/>
                <a:gd name="connsiteX2" fmla="*/ 11664950 w 11664950"/>
                <a:gd name="connsiteY2" fmla="*/ 1446169 h 1446169"/>
                <a:gd name="connsiteX3" fmla="*/ 0 w 11664950"/>
                <a:gd name="connsiteY3" fmla="*/ 1446169 h 1446169"/>
                <a:gd name="connsiteX4" fmla="*/ 0 w 11664950"/>
                <a:gd name="connsiteY4" fmla="*/ 0 h 1446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4950" h="1446169">
                  <a:moveTo>
                    <a:pt x="0" y="0"/>
                  </a:moveTo>
                  <a:lnTo>
                    <a:pt x="11664950" y="0"/>
                  </a:lnTo>
                  <a:lnTo>
                    <a:pt x="11664950" y="1446169"/>
                  </a:lnTo>
                  <a:lnTo>
                    <a:pt x="0" y="1446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0362" tIns="38100" rIns="213360" bIns="38100" numCol="1" spcCol="1270" anchor="t" anchorCtr="0">
              <a:noAutofit/>
            </a:bodyPr>
            <a:lstStyle/>
            <a:p>
              <a:pPr marL="285750" lvl="1" indent="0" algn="l" defTabSz="1333500" hangingPunct="0">
                <a:lnSpc>
                  <a:spcPct val="90000"/>
                </a:lnSpc>
                <a:spcBef>
                  <a:spcPct val="0"/>
                </a:spcBef>
                <a:spcAft>
                  <a:spcPct val="20000"/>
                </a:spcAft>
              </a:pPr>
              <a:r>
                <a:rPr lang="en-US" altLang="zh-TW" sz="3000" kern="12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3000" kern="1200" dirty="0">
                  <a:latin typeface="Times New Roman" panose="02020603050405020304" pitchFamily="18" charset="0"/>
                  <a:ea typeface="標楷體" panose="03000509000000000000" pitchFamily="65" charset="-120"/>
                  <a:cs typeface="Times New Roman" panose="02020603050405020304" pitchFamily="18" charset="0"/>
                </a:rPr>
                <a:t>民法</a:t>
              </a:r>
              <a:r>
                <a:rPr lang="en-US" altLang="zh-TW" sz="3000" kern="12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3000" kern="1200" dirty="0">
                  <a:latin typeface="Times New Roman" panose="02020603050405020304" pitchFamily="18" charset="0"/>
                  <a:ea typeface="標楷體" panose="03000509000000000000" pitchFamily="65" charset="-120"/>
                  <a:cs typeface="Times New Roman" panose="02020603050405020304" pitchFamily="18" charset="0"/>
                </a:rPr>
                <a:t>第</a:t>
              </a:r>
              <a:r>
                <a:rPr lang="en-US" altLang="zh-TW" sz="3000" kern="1200" dirty="0">
                  <a:latin typeface="Times New Roman" panose="02020603050405020304" pitchFamily="18" charset="0"/>
                  <a:ea typeface="標楷體" panose="03000509000000000000" pitchFamily="65" charset="-120"/>
                  <a:cs typeface="Times New Roman" panose="02020603050405020304" pitchFamily="18" charset="0"/>
                </a:rPr>
                <a:t>1190</a:t>
              </a:r>
              <a:r>
                <a:rPr lang="zh-TW" altLang="en-US" sz="3000" kern="1200" dirty="0">
                  <a:latin typeface="Times New Roman" panose="02020603050405020304" pitchFamily="18" charset="0"/>
                  <a:ea typeface="標楷體" panose="03000509000000000000" pitchFamily="65" charset="-120"/>
                  <a:cs typeface="Times New Roman" panose="02020603050405020304" pitchFamily="18" charset="0"/>
                </a:rPr>
                <a:t>條：「自書遺囑者，應自書遺囑全文，記明年、月、日，並親自簽名；如有增減、塗改，應註明增減、塗改之處所及字數，另行簽名。」</a:t>
              </a:r>
              <a:endParaRPr lang="zh-TW" altLang="en-US" sz="3000" kern="1200" dirty="0">
                <a:latin typeface="Times New Roman" panose="02020603050405020304" pitchFamily="18" charset="0"/>
                <a:cs typeface="Times New Roman" panose="02020603050405020304" pitchFamily="18" charset="0"/>
              </a:endParaRPr>
            </a:p>
          </p:txBody>
        </p:sp>
        <p:sp>
          <p:nvSpPr>
            <p:cNvPr id="8" name="手繪多邊形 7"/>
            <p:cNvSpPr/>
            <p:nvPr/>
          </p:nvSpPr>
          <p:spPr>
            <a:xfrm>
              <a:off x="265113" y="3175330"/>
              <a:ext cx="11664950" cy="747337"/>
            </a:xfrm>
            <a:custGeom>
              <a:avLst/>
              <a:gdLst>
                <a:gd name="connsiteX0" fmla="*/ 0 w 11664950"/>
                <a:gd name="connsiteY0" fmla="*/ 124559 h 747337"/>
                <a:gd name="connsiteX1" fmla="*/ 124559 w 11664950"/>
                <a:gd name="connsiteY1" fmla="*/ 0 h 747337"/>
                <a:gd name="connsiteX2" fmla="*/ 11540391 w 11664950"/>
                <a:gd name="connsiteY2" fmla="*/ 0 h 747337"/>
                <a:gd name="connsiteX3" fmla="*/ 11664950 w 11664950"/>
                <a:gd name="connsiteY3" fmla="*/ 124559 h 747337"/>
                <a:gd name="connsiteX4" fmla="*/ 11664950 w 11664950"/>
                <a:gd name="connsiteY4" fmla="*/ 622778 h 747337"/>
                <a:gd name="connsiteX5" fmla="*/ 11540391 w 11664950"/>
                <a:gd name="connsiteY5" fmla="*/ 747337 h 747337"/>
                <a:gd name="connsiteX6" fmla="*/ 124559 w 11664950"/>
                <a:gd name="connsiteY6" fmla="*/ 747337 h 747337"/>
                <a:gd name="connsiteX7" fmla="*/ 0 w 11664950"/>
                <a:gd name="connsiteY7" fmla="*/ 622778 h 747337"/>
                <a:gd name="connsiteX8" fmla="*/ 0 w 11664950"/>
                <a:gd name="connsiteY8" fmla="*/ 124559 h 747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4950" h="747337">
                  <a:moveTo>
                    <a:pt x="0" y="124559"/>
                  </a:moveTo>
                  <a:cubicBezTo>
                    <a:pt x="0" y="55767"/>
                    <a:pt x="55767" y="0"/>
                    <a:pt x="124559" y="0"/>
                  </a:cubicBezTo>
                  <a:lnTo>
                    <a:pt x="11540391" y="0"/>
                  </a:lnTo>
                  <a:cubicBezTo>
                    <a:pt x="11609183" y="0"/>
                    <a:pt x="11664950" y="55767"/>
                    <a:pt x="11664950" y="124559"/>
                  </a:cubicBezTo>
                  <a:lnTo>
                    <a:pt x="11664950" y="622778"/>
                  </a:lnTo>
                  <a:cubicBezTo>
                    <a:pt x="11664950" y="691570"/>
                    <a:pt x="11609183" y="747337"/>
                    <a:pt x="11540391" y="747337"/>
                  </a:cubicBezTo>
                  <a:lnTo>
                    <a:pt x="124559" y="747337"/>
                  </a:lnTo>
                  <a:cubicBezTo>
                    <a:pt x="55767" y="747337"/>
                    <a:pt x="0" y="691570"/>
                    <a:pt x="0" y="622778"/>
                  </a:cubicBezTo>
                  <a:lnTo>
                    <a:pt x="0" y="124559"/>
                  </a:lnTo>
                  <a:close/>
                </a:path>
              </a:pathLst>
            </a:custGeom>
            <a:solidFill>
              <a:schemeClr val="accent3">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spcFirstLastPara="0" vert="horz" wrap="square" lIns="150782" tIns="150782" rIns="150782" bIns="150782" numCol="1" spcCol="1270" anchor="ctr" anchorCtr="0">
              <a:noAutofit/>
            </a:bodyPr>
            <a:lstStyle/>
            <a:p>
              <a:pPr lvl="0" defTabSz="1333500">
                <a:lnSpc>
                  <a:spcPct val="90000"/>
                </a:lnSpc>
                <a:spcBef>
                  <a:spcPct val="0"/>
                </a:spcBef>
                <a:spcAft>
                  <a:spcPct val="35000"/>
                </a:spcAft>
              </a:pPr>
              <a:r>
                <a:rPr lang="zh-TW" altLang="en-US" sz="3000" dirty="0">
                  <a:solidFill>
                    <a:schemeClr val="tx1"/>
                  </a:solidFill>
                  <a:latin typeface="標楷體" panose="03000509000000000000" pitchFamily="65" charset="-120"/>
                  <a:ea typeface="標楷體" panose="03000509000000000000" pitchFamily="65" charset="-120"/>
                </a:rPr>
                <a:t>（二）</a:t>
              </a:r>
              <a:r>
                <a:rPr lang="zh-TW" altLang="en-US" sz="3000" kern="1200" dirty="0">
                  <a:solidFill>
                    <a:schemeClr val="tx1"/>
                  </a:solidFill>
                  <a:latin typeface="標楷體" panose="03000509000000000000" pitchFamily="65" charset="-120"/>
                  <a:ea typeface="標楷體" panose="03000509000000000000" pitchFamily="65" charset="-120"/>
                </a:rPr>
                <a:t>公證遺囑：</a:t>
              </a:r>
              <a:endParaRPr lang="zh-TW" altLang="en-US" sz="3000" kern="1200" dirty="0">
                <a:solidFill>
                  <a:schemeClr val="tx1"/>
                </a:solidFill>
              </a:endParaRPr>
            </a:p>
          </p:txBody>
        </p:sp>
        <p:sp>
          <p:nvSpPr>
            <p:cNvPr id="9" name="手繪多邊形 8"/>
            <p:cNvSpPr/>
            <p:nvPr/>
          </p:nvSpPr>
          <p:spPr>
            <a:xfrm>
              <a:off x="265113" y="4084405"/>
              <a:ext cx="11664950" cy="2152133"/>
            </a:xfrm>
            <a:custGeom>
              <a:avLst/>
              <a:gdLst>
                <a:gd name="connsiteX0" fmla="*/ 0 w 11664950"/>
                <a:gd name="connsiteY0" fmla="*/ 0 h 2313871"/>
                <a:gd name="connsiteX1" fmla="*/ 11664950 w 11664950"/>
                <a:gd name="connsiteY1" fmla="*/ 0 h 2313871"/>
                <a:gd name="connsiteX2" fmla="*/ 11664950 w 11664950"/>
                <a:gd name="connsiteY2" fmla="*/ 2313871 h 2313871"/>
                <a:gd name="connsiteX3" fmla="*/ 0 w 11664950"/>
                <a:gd name="connsiteY3" fmla="*/ 2313871 h 2313871"/>
                <a:gd name="connsiteX4" fmla="*/ 0 w 11664950"/>
                <a:gd name="connsiteY4" fmla="*/ 0 h 2313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4950" h="2313871">
                  <a:moveTo>
                    <a:pt x="0" y="0"/>
                  </a:moveTo>
                  <a:lnTo>
                    <a:pt x="11664950" y="0"/>
                  </a:lnTo>
                  <a:lnTo>
                    <a:pt x="11664950" y="2313871"/>
                  </a:lnTo>
                  <a:lnTo>
                    <a:pt x="0" y="23138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0362" tIns="38100" rIns="213360" bIns="38100" numCol="1" spcCol="1270" anchor="t" anchorCtr="0">
              <a:noAutofit/>
            </a:bodyPr>
            <a:lstStyle/>
            <a:p>
              <a:pPr marL="285750" lvl="1" indent="0" algn="just" defTabSz="1333500" hangingPunct="0">
                <a:lnSpc>
                  <a:spcPct val="90000"/>
                </a:lnSpc>
                <a:spcBef>
                  <a:spcPct val="0"/>
                </a:spcBef>
                <a:spcAft>
                  <a:spcPct val="20000"/>
                </a:spcAft>
              </a:pPr>
              <a:r>
                <a:rPr lang="en-US" altLang="zh-TW" sz="3000" kern="12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3000" kern="1200" dirty="0">
                  <a:latin typeface="Times New Roman" panose="02020603050405020304" pitchFamily="18" charset="0"/>
                  <a:ea typeface="標楷體" panose="03000509000000000000" pitchFamily="65" charset="-120"/>
                  <a:cs typeface="Times New Roman" panose="02020603050405020304" pitchFamily="18" charset="0"/>
                </a:rPr>
                <a:t>民法</a:t>
              </a:r>
              <a:r>
                <a:rPr lang="en-US" altLang="zh-TW" sz="3000" kern="12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3000" kern="1200" dirty="0">
                  <a:latin typeface="Times New Roman" panose="02020603050405020304" pitchFamily="18" charset="0"/>
                  <a:ea typeface="標楷體" panose="03000509000000000000" pitchFamily="65" charset="-120"/>
                  <a:cs typeface="Times New Roman" panose="02020603050405020304" pitchFamily="18" charset="0"/>
                </a:rPr>
                <a:t>第</a:t>
              </a:r>
              <a:r>
                <a:rPr lang="en-US" altLang="zh-TW" sz="3000" kern="1200" dirty="0">
                  <a:latin typeface="Times New Roman" panose="02020603050405020304" pitchFamily="18" charset="0"/>
                  <a:ea typeface="標楷體" panose="03000509000000000000" pitchFamily="65" charset="-120"/>
                  <a:cs typeface="Times New Roman" panose="02020603050405020304" pitchFamily="18" charset="0"/>
                </a:rPr>
                <a:t>1191</a:t>
              </a:r>
              <a:r>
                <a:rPr lang="zh-TW" altLang="en-US" sz="3000" kern="1200" dirty="0">
                  <a:latin typeface="Times New Roman" panose="02020603050405020304" pitchFamily="18" charset="0"/>
                  <a:ea typeface="標楷體" panose="03000509000000000000" pitchFamily="65" charset="-120"/>
                  <a:cs typeface="Times New Roman" panose="02020603050405020304" pitchFamily="18" charset="0"/>
                </a:rPr>
                <a:t>條第</a:t>
              </a:r>
              <a:r>
                <a:rPr lang="en-US" altLang="zh-TW" sz="3000" kern="1200" dirty="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3000" kern="1200" dirty="0">
                  <a:latin typeface="Times New Roman" panose="02020603050405020304" pitchFamily="18" charset="0"/>
                  <a:ea typeface="標楷體" panose="03000509000000000000" pitchFamily="65" charset="-120"/>
                  <a:cs typeface="Times New Roman" panose="02020603050405020304" pitchFamily="18" charset="0"/>
                </a:rPr>
                <a:t>項：「公證遺囑，應指定二人以上之見證人，在公證人前口述遺囑意旨，由公證人筆記、宣讀、講解，經遺囑人認可後，記明年、月、日，由公證人、見證人及遺囑人同行簽名，遺囑人不能簽名者，由公證人將其事由記明，使按指印代之。」</a:t>
              </a:r>
              <a:endParaRPr lang="zh-TW" altLang="en-US" sz="3000" kern="1200" dirty="0">
                <a:latin typeface="Times New Roman" panose="02020603050405020304" pitchFamily="18" charset="0"/>
                <a:cs typeface="Times New Roman" panose="02020603050405020304" pitchFamily="18" charset="0"/>
              </a:endParaRPr>
            </a:p>
          </p:txBody>
        </p:sp>
      </p:grpSp>
      <p:sp>
        <p:nvSpPr>
          <p:cNvPr id="3" name="投影片編號版面配置區 3">
            <a:extLst>
              <a:ext uri="{FF2B5EF4-FFF2-40B4-BE49-F238E27FC236}">
                <a16:creationId xmlns:a16="http://schemas.microsoft.com/office/drawing/2014/main" id="{94DD3A3C-538E-D982-2BC8-1BEC474D6675}"/>
              </a:ext>
            </a:extLst>
          </p:cNvPr>
          <p:cNvSpPr>
            <a:spLocks noGrp="1"/>
          </p:cNvSpPr>
          <p:nvPr>
            <p:ph type="sldNum" sz="quarter" idx="12"/>
          </p:nvPr>
        </p:nvSpPr>
        <p:spPr>
          <a:xfrm>
            <a:off x="4674817" y="6356351"/>
            <a:ext cx="2845541" cy="365125"/>
          </a:xfrm>
        </p:spPr>
        <p:txBody>
          <a:bodyPr/>
          <a:lstStyle/>
          <a:p>
            <a:pPr>
              <a:defRPr/>
            </a:pPr>
            <a:fld id="{4B140375-4B74-4B69-865E-A3C1E700F007}" type="slidenum">
              <a:rPr lang="en-US" altLang="zh-TW" smtClean="0"/>
              <a:pPr>
                <a:defRPr/>
              </a:pPr>
              <a:t>28</a:t>
            </a:fld>
            <a:endParaRPr lang="en-US" altLang="zh-TW" dirty="0"/>
          </a:p>
        </p:txBody>
      </p:sp>
    </p:spTree>
    <p:extLst>
      <p:ext uri="{BB962C8B-B14F-4D97-AF65-F5344CB8AC3E}">
        <p14:creationId xmlns:p14="http://schemas.microsoft.com/office/powerpoint/2010/main" val="2199852010"/>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p:cNvGrpSpPr/>
          <p:nvPr/>
        </p:nvGrpSpPr>
        <p:grpSpPr>
          <a:xfrm>
            <a:off x="265113" y="188640"/>
            <a:ext cx="11664950" cy="6046722"/>
            <a:chOff x="265113" y="982999"/>
            <a:chExt cx="11664950" cy="5252363"/>
          </a:xfrm>
        </p:grpSpPr>
        <p:sp>
          <p:nvSpPr>
            <p:cNvPr id="5" name="手繪多邊形 4"/>
            <p:cNvSpPr/>
            <p:nvPr/>
          </p:nvSpPr>
          <p:spPr>
            <a:xfrm>
              <a:off x="265113" y="982999"/>
              <a:ext cx="11664950" cy="737988"/>
            </a:xfrm>
            <a:custGeom>
              <a:avLst/>
              <a:gdLst>
                <a:gd name="connsiteX0" fmla="*/ 0 w 11664950"/>
                <a:gd name="connsiteY0" fmla="*/ 121634 h 729787"/>
                <a:gd name="connsiteX1" fmla="*/ 121634 w 11664950"/>
                <a:gd name="connsiteY1" fmla="*/ 0 h 729787"/>
                <a:gd name="connsiteX2" fmla="*/ 11543316 w 11664950"/>
                <a:gd name="connsiteY2" fmla="*/ 0 h 729787"/>
                <a:gd name="connsiteX3" fmla="*/ 11664950 w 11664950"/>
                <a:gd name="connsiteY3" fmla="*/ 121634 h 729787"/>
                <a:gd name="connsiteX4" fmla="*/ 11664950 w 11664950"/>
                <a:gd name="connsiteY4" fmla="*/ 608153 h 729787"/>
                <a:gd name="connsiteX5" fmla="*/ 11543316 w 11664950"/>
                <a:gd name="connsiteY5" fmla="*/ 729787 h 729787"/>
                <a:gd name="connsiteX6" fmla="*/ 121634 w 11664950"/>
                <a:gd name="connsiteY6" fmla="*/ 729787 h 729787"/>
                <a:gd name="connsiteX7" fmla="*/ 0 w 11664950"/>
                <a:gd name="connsiteY7" fmla="*/ 608153 h 729787"/>
                <a:gd name="connsiteX8" fmla="*/ 0 w 11664950"/>
                <a:gd name="connsiteY8" fmla="*/ 121634 h 729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4950" h="729787">
                  <a:moveTo>
                    <a:pt x="0" y="121634"/>
                  </a:moveTo>
                  <a:cubicBezTo>
                    <a:pt x="0" y="54457"/>
                    <a:pt x="54457" y="0"/>
                    <a:pt x="121634" y="0"/>
                  </a:cubicBezTo>
                  <a:lnTo>
                    <a:pt x="11543316" y="0"/>
                  </a:lnTo>
                  <a:cubicBezTo>
                    <a:pt x="11610493" y="0"/>
                    <a:pt x="11664950" y="54457"/>
                    <a:pt x="11664950" y="121634"/>
                  </a:cubicBezTo>
                  <a:lnTo>
                    <a:pt x="11664950" y="608153"/>
                  </a:lnTo>
                  <a:cubicBezTo>
                    <a:pt x="11664950" y="675330"/>
                    <a:pt x="11610493" y="729787"/>
                    <a:pt x="11543316" y="729787"/>
                  </a:cubicBezTo>
                  <a:lnTo>
                    <a:pt x="121634" y="729787"/>
                  </a:lnTo>
                  <a:cubicBezTo>
                    <a:pt x="54457" y="729787"/>
                    <a:pt x="0" y="675330"/>
                    <a:pt x="0" y="608153"/>
                  </a:cubicBezTo>
                  <a:lnTo>
                    <a:pt x="0" y="121634"/>
                  </a:lnTo>
                  <a:close/>
                </a:path>
              </a:pathLst>
            </a:custGeom>
            <a:solidFill>
              <a:schemeClr val="accent4">
                <a:lumMod val="60000"/>
                <a:lumOff val="40000"/>
                <a:alpha val="87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spcFirstLastPara="0" vert="horz" wrap="square" lIns="149925" tIns="149925" rIns="149925" bIns="149925" numCol="1" spcCol="1270" anchor="ctr" anchorCtr="0">
              <a:noAutofit/>
            </a:bodyPr>
            <a:lstStyle/>
            <a:p>
              <a:pPr lvl="0" defTabSz="1333500">
                <a:lnSpc>
                  <a:spcPct val="90000"/>
                </a:lnSpc>
                <a:spcBef>
                  <a:spcPct val="0"/>
                </a:spcBef>
                <a:spcAft>
                  <a:spcPct val="35000"/>
                </a:spcAft>
              </a:pPr>
              <a:r>
                <a:rPr lang="zh-TW" altLang="en-US" sz="3000" dirty="0">
                  <a:solidFill>
                    <a:schemeClr val="tx1"/>
                  </a:solidFill>
                  <a:latin typeface="標楷體" panose="03000509000000000000" pitchFamily="65" charset="-120"/>
                  <a:ea typeface="標楷體" panose="03000509000000000000" pitchFamily="65" charset="-120"/>
                </a:rPr>
                <a:t>（三）</a:t>
              </a:r>
              <a:r>
                <a:rPr lang="zh-TW" altLang="en-US" sz="3000" kern="1200" dirty="0">
                  <a:solidFill>
                    <a:schemeClr val="tx1"/>
                  </a:solidFill>
                  <a:latin typeface="標楷體" panose="03000509000000000000" pitchFamily="65" charset="-120"/>
                  <a:ea typeface="標楷體" panose="03000509000000000000" pitchFamily="65" charset="-120"/>
                </a:rPr>
                <a:t>密封遺囑：</a:t>
              </a:r>
              <a:endParaRPr lang="zh-TW" altLang="en-US" sz="3000" kern="1200" dirty="0">
                <a:solidFill>
                  <a:schemeClr val="tx1"/>
                </a:solidFill>
              </a:endParaRPr>
            </a:p>
          </p:txBody>
        </p:sp>
        <p:sp>
          <p:nvSpPr>
            <p:cNvPr id="6" name="手繪多邊形 5"/>
            <p:cNvSpPr/>
            <p:nvPr/>
          </p:nvSpPr>
          <p:spPr>
            <a:xfrm>
              <a:off x="265113" y="1858675"/>
              <a:ext cx="11664950" cy="1952249"/>
            </a:xfrm>
            <a:custGeom>
              <a:avLst/>
              <a:gdLst>
                <a:gd name="connsiteX0" fmla="*/ 0 w 11664950"/>
                <a:gd name="connsiteY0" fmla="*/ 0 h 2098139"/>
                <a:gd name="connsiteX1" fmla="*/ 11664950 w 11664950"/>
                <a:gd name="connsiteY1" fmla="*/ 0 h 2098139"/>
                <a:gd name="connsiteX2" fmla="*/ 11664950 w 11664950"/>
                <a:gd name="connsiteY2" fmla="*/ 2098139 h 2098139"/>
                <a:gd name="connsiteX3" fmla="*/ 0 w 11664950"/>
                <a:gd name="connsiteY3" fmla="*/ 2098139 h 2098139"/>
                <a:gd name="connsiteX4" fmla="*/ 0 w 11664950"/>
                <a:gd name="connsiteY4" fmla="*/ 0 h 2098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4950" h="2098139">
                  <a:moveTo>
                    <a:pt x="0" y="0"/>
                  </a:moveTo>
                  <a:lnTo>
                    <a:pt x="11664950" y="0"/>
                  </a:lnTo>
                  <a:lnTo>
                    <a:pt x="11664950" y="2098139"/>
                  </a:lnTo>
                  <a:lnTo>
                    <a:pt x="0" y="20981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0362" tIns="35560" rIns="199136" bIns="35560" numCol="1" spcCol="1270" anchor="t" anchorCtr="0">
              <a:noAutofit/>
            </a:bodyPr>
            <a:lstStyle/>
            <a:p>
              <a:pPr marL="285750" lvl="1" indent="0" algn="just" defTabSz="1244600" hangingPunct="0">
                <a:lnSpc>
                  <a:spcPct val="90000"/>
                </a:lnSpc>
                <a:spcBef>
                  <a:spcPct val="0"/>
                </a:spcBef>
                <a:spcAft>
                  <a:spcPct val="20000"/>
                </a:spcAft>
              </a:pPr>
              <a:r>
                <a:rPr lang="en-US" altLang="zh-TW" sz="2800" kern="1200" dirty="0">
                  <a:latin typeface="標楷體" panose="03000509000000000000" pitchFamily="65" charset="-120"/>
                  <a:ea typeface="標楷體" panose="03000509000000000000" pitchFamily="65" charset="-120"/>
                </a:rPr>
                <a:t>《</a:t>
              </a:r>
              <a:r>
                <a:rPr lang="zh-TW" altLang="en-US" sz="2800" kern="1200" dirty="0">
                  <a:latin typeface="標楷體" panose="03000509000000000000" pitchFamily="65" charset="-120"/>
                  <a:ea typeface="標楷體" panose="03000509000000000000" pitchFamily="65" charset="-120"/>
                </a:rPr>
                <a:t>民法</a:t>
              </a:r>
              <a:r>
                <a:rPr lang="en-US" altLang="zh-TW" sz="2800" kern="1200" dirty="0">
                  <a:latin typeface="標楷體" panose="03000509000000000000" pitchFamily="65" charset="-120"/>
                  <a:ea typeface="標楷體" panose="03000509000000000000" pitchFamily="65" charset="-120"/>
                </a:rPr>
                <a:t>》</a:t>
              </a:r>
              <a:r>
                <a:rPr lang="zh-TW" altLang="en-US" sz="2800" kern="1200" dirty="0">
                  <a:latin typeface="標楷體" panose="03000509000000000000" pitchFamily="65" charset="-120"/>
                  <a:ea typeface="標楷體" panose="03000509000000000000" pitchFamily="65" charset="-120"/>
                </a:rPr>
                <a:t>第</a:t>
              </a:r>
              <a:r>
                <a:rPr lang="en-US" altLang="zh-TW" sz="2800" kern="1200" dirty="0">
                  <a:latin typeface="標楷體" panose="03000509000000000000" pitchFamily="65" charset="-120"/>
                  <a:ea typeface="標楷體" panose="03000509000000000000" pitchFamily="65" charset="-120"/>
                </a:rPr>
                <a:t>1192</a:t>
              </a:r>
              <a:r>
                <a:rPr lang="zh-TW" altLang="en-US" sz="2800" kern="1200" dirty="0">
                  <a:latin typeface="標楷體" panose="03000509000000000000" pitchFamily="65" charset="-120"/>
                  <a:ea typeface="標楷體" panose="03000509000000000000" pitchFamily="65" charset="-120"/>
                </a:rPr>
                <a:t>條第</a:t>
              </a:r>
              <a:r>
                <a:rPr lang="en-US" altLang="zh-TW" sz="2800" kern="1200" dirty="0">
                  <a:latin typeface="標楷體" panose="03000509000000000000" pitchFamily="65" charset="-120"/>
                  <a:ea typeface="標楷體" panose="03000509000000000000" pitchFamily="65" charset="-120"/>
                </a:rPr>
                <a:t>1</a:t>
              </a:r>
              <a:r>
                <a:rPr lang="zh-TW" altLang="en-US" sz="2800" kern="1200" dirty="0">
                  <a:latin typeface="標楷體" panose="03000509000000000000" pitchFamily="65" charset="-120"/>
                  <a:ea typeface="標楷體" panose="03000509000000000000" pitchFamily="65" charset="-120"/>
                </a:rPr>
                <a:t>項：「密封遺囑，應於遺囑上簽名後，將其密封，於封縫處簽名，指定二人以上之見證人，向公證人提出，陳述其為自己之遺囑，如非本人自寫，並陳述繕寫人之姓名、住所，由公證人於封面記明該遺囑提出之年、月、日及遺囑人所為之陳述，與遺囑人及見證人同行簽名。</a:t>
              </a:r>
              <a:r>
                <a:rPr lang="zh-TW" altLang="en-US" sz="2800" b="0" i="0" kern="1200" dirty="0">
                  <a:effectLst/>
                  <a:latin typeface="細明體" panose="02020509000000000000" pitchFamily="49" charset="-120"/>
                  <a:ea typeface="細明體" panose="02020509000000000000" pitchFamily="49" charset="-120"/>
                </a:rPr>
                <a:t>」</a:t>
              </a:r>
              <a:endParaRPr lang="zh-TW" altLang="en-US" sz="2800" kern="1200" dirty="0"/>
            </a:p>
          </p:txBody>
        </p:sp>
        <p:sp>
          <p:nvSpPr>
            <p:cNvPr id="8" name="手繪多邊形 7"/>
            <p:cNvSpPr/>
            <p:nvPr/>
          </p:nvSpPr>
          <p:spPr>
            <a:xfrm>
              <a:off x="265113" y="3810924"/>
              <a:ext cx="11664950" cy="737988"/>
            </a:xfrm>
            <a:custGeom>
              <a:avLst/>
              <a:gdLst>
                <a:gd name="connsiteX0" fmla="*/ 0 w 11664950"/>
                <a:gd name="connsiteY0" fmla="*/ 121634 h 729787"/>
                <a:gd name="connsiteX1" fmla="*/ 121634 w 11664950"/>
                <a:gd name="connsiteY1" fmla="*/ 0 h 729787"/>
                <a:gd name="connsiteX2" fmla="*/ 11543316 w 11664950"/>
                <a:gd name="connsiteY2" fmla="*/ 0 h 729787"/>
                <a:gd name="connsiteX3" fmla="*/ 11664950 w 11664950"/>
                <a:gd name="connsiteY3" fmla="*/ 121634 h 729787"/>
                <a:gd name="connsiteX4" fmla="*/ 11664950 w 11664950"/>
                <a:gd name="connsiteY4" fmla="*/ 608153 h 729787"/>
                <a:gd name="connsiteX5" fmla="*/ 11543316 w 11664950"/>
                <a:gd name="connsiteY5" fmla="*/ 729787 h 729787"/>
                <a:gd name="connsiteX6" fmla="*/ 121634 w 11664950"/>
                <a:gd name="connsiteY6" fmla="*/ 729787 h 729787"/>
                <a:gd name="connsiteX7" fmla="*/ 0 w 11664950"/>
                <a:gd name="connsiteY7" fmla="*/ 608153 h 729787"/>
                <a:gd name="connsiteX8" fmla="*/ 0 w 11664950"/>
                <a:gd name="connsiteY8" fmla="*/ 121634 h 729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4950" h="729787">
                  <a:moveTo>
                    <a:pt x="0" y="121634"/>
                  </a:moveTo>
                  <a:cubicBezTo>
                    <a:pt x="0" y="54457"/>
                    <a:pt x="54457" y="0"/>
                    <a:pt x="121634" y="0"/>
                  </a:cubicBezTo>
                  <a:lnTo>
                    <a:pt x="11543316" y="0"/>
                  </a:lnTo>
                  <a:cubicBezTo>
                    <a:pt x="11610493" y="0"/>
                    <a:pt x="11664950" y="54457"/>
                    <a:pt x="11664950" y="121634"/>
                  </a:cubicBezTo>
                  <a:lnTo>
                    <a:pt x="11664950" y="608153"/>
                  </a:lnTo>
                  <a:cubicBezTo>
                    <a:pt x="11664950" y="675330"/>
                    <a:pt x="11610493" y="729787"/>
                    <a:pt x="11543316" y="729787"/>
                  </a:cubicBezTo>
                  <a:lnTo>
                    <a:pt x="121634" y="729787"/>
                  </a:lnTo>
                  <a:cubicBezTo>
                    <a:pt x="54457" y="729787"/>
                    <a:pt x="0" y="675330"/>
                    <a:pt x="0" y="608153"/>
                  </a:cubicBezTo>
                  <a:lnTo>
                    <a:pt x="0" y="121634"/>
                  </a:lnTo>
                  <a:close/>
                </a:path>
              </a:pathLst>
            </a:custGeom>
            <a:solidFill>
              <a:schemeClr val="accent1">
                <a:lumMod val="60000"/>
                <a:lumOff val="40000"/>
                <a:alpha val="87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spcFirstLastPara="0" vert="horz" wrap="square" lIns="149925" tIns="149925" rIns="149925" bIns="149925" numCol="1" spcCol="1270" anchor="ctr" anchorCtr="0">
              <a:noAutofit/>
            </a:bodyPr>
            <a:lstStyle/>
            <a:p>
              <a:pPr lvl="0" defTabSz="1333500">
                <a:lnSpc>
                  <a:spcPct val="90000"/>
                </a:lnSpc>
                <a:spcBef>
                  <a:spcPct val="0"/>
                </a:spcBef>
                <a:spcAft>
                  <a:spcPct val="35000"/>
                </a:spcAft>
              </a:pPr>
              <a:r>
                <a:rPr lang="zh-TW" altLang="en-US" sz="3000" dirty="0">
                  <a:solidFill>
                    <a:schemeClr val="tx1"/>
                  </a:solidFill>
                  <a:latin typeface="標楷體" panose="03000509000000000000" pitchFamily="65" charset="-120"/>
                  <a:ea typeface="標楷體" panose="03000509000000000000" pitchFamily="65" charset="-120"/>
                </a:rPr>
                <a:t>（四）</a:t>
              </a:r>
              <a:r>
                <a:rPr lang="zh-TW" altLang="en-US" sz="3000" kern="1200" dirty="0">
                  <a:solidFill>
                    <a:schemeClr val="tx1"/>
                  </a:solidFill>
                  <a:latin typeface="標楷體" panose="03000509000000000000" pitchFamily="65" charset="-120"/>
                  <a:ea typeface="標楷體" panose="03000509000000000000" pitchFamily="65" charset="-120"/>
                </a:rPr>
                <a:t>代筆遺囑：</a:t>
              </a:r>
              <a:endParaRPr lang="zh-TW" altLang="en-US" sz="3000" kern="1200" dirty="0">
                <a:solidFill>
                  <a:schemeClr val="tx1"/>
                </a:solidFill>
              </a:endParaRPr>
            </a:p>
          </p:txBody>
        </p:sp>
        <p:sp>
          <p:nvSpPr>
            <p:cNvPr id="9" name="手繪多邊形 8"/>
            <p:cNvSpPr/>
            <p:nvPr/>
          </p:nvSpPr>
          <p:spPr>
            <a:xfrm>
              <a:off x="265113" y="4673348"/>
              <a:ext cx="11664950" cy="1562014"/>
            </a:xfrm>
            <a:custGeom>
              <a:avLst/>
              <a:gdLst>
                <a:gd name="connsiteX0" fmla="*/ 0 w 11664950"/>
                <a:gd name="connsiteY0" fmla="*/ 0 h 1694650"/>
                <a:gd name="connsiteX1" fmla="*/ 11664950 w 11664950"/>
                <a:gd name="connsiteY1" fmla="*/ 0 h 1694650"/>
                <a:gd name="connsiteX2" fmla="*/ 11664950 w 11664950"/>
                <a:gd name="connsiteY2" fmla="*/ 1694650 h 1694650"/>
                <a:gd name="connsiteX3" fmla="*/ 0 w 11664950"/>
                <a:gd name="connsiteY3" fmla="*/ 1694650 h 1694650"/>
                <a:gd name="connsiteX4" fmla="*/ 0 w 11664950"/>
                <a:gd name="connsiteY4" fmla="*/ 0 h 1694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4950" h="1694650">
                  <a:moveTo>
                    <a:pt x="0" y="0"/>
                  </a:moveTo>
                  <a:lnTo>
                    <a:pt x="11664950" y="0"/>
                  </a:lnTo>
                  <a:lnTo>
                    <a:pt x="11664950" y="1694650"/>
                  </a:lnTo>
                  <a:lnTo>
                    <a:pt x="0" y="16946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0362" tIns="35560" rIns="199136" bIns="35560" numCol="1" spcCol="1270" anchor="t" anchorCtr="0">
              <a:noAutofit/>
            </a:bodyPr>
            <a:lstStyle/>
            <a:p>
              <a:pPr marL="285750" lvl="1" indent="0" algn="just" defTabSz="1244600" hangingPunct="0">
                <a:lnSpc>
                  <a:spcPct val="90000"/>
                </a:lnSpc>
                <a:spcBef>
                  <a:spcPct val="0"/>
                </a:spcBef>
                <a:spcAft>
                  <a:spcPct val="20000"/>
                </a:spcAft>
              </a:pPr>
              <a:r>
                <a:rPr lang="en-US" altLang="zh-TW" sz="2800" kern="1200" dirty="0">
                  <a:latin typeface="標楷體" panose="03000509000000000000" pitchFamily="65" charset="-120"/>
                  <a:ea typeface="標楷體" panose="03000509000000000000" pitchFamily="65" charset="-120"/>
                </a:rPr>
                <a:t>《</a:t>
              </a:r>
              <a:r>
                <a:rPr lang="zh-TW" altLang="en-US" sz="2800" kern="1200" dirty="0">
                  <a:latin typeface="標楷體" panose="03000509000000000000" pitchFamily="65" charset="-120"/>
                  <a:ea typeface="標楷體" panose="03000509000000000000" pitchFamily="65" charset="-120"/>
                </a:rPr>
                <a:t>民法</a:t>
              </a:r>
              <a:r>
                <a:rPr lang="en-US" altLang="zh-TW" sz="2800" kern="1200" dirty="0">
                  <a:latin typeface="標楷體" panose="03000509000000000000" pitchFamily="65" charset="-120"/>
                  <a:ea typeface="標楷體" panose="03000509000000000000" pitchFamily="65" charset="-120"/>
                </a:rPr>
                <a:t>》</a:t>
              </a:r>
              <a:r>
                <a:rPr lang="zh-TW" altLang="en-US" sz="2800" kern="1200" dirty="0">
                  <a:latin typeface="標楷體" panose="03000509000000000000" pitchFamily="65" charset="-120"/>
                  <a:ea typeface="標楷體" panose="03000509000000000000" pitchFamily="65" charset="-120"/>
                </a:rPr>
                <a:t>第</a:t>
              </a:r>
              <a:r>
                <a:rPr lang="en-US" altLang="zh-TW" sz="2800" kern="1200" dirty="0">
                  <a:latin typeface="標楷體" panose="03000509000000000000" pitchFamily="65" charset="-120"/>
                  <a:ea typeface="標楷體" panose="03000509000000000000" pitchFamily="65" charset="-120"/>
                </a:rPr>
                <a:t>1194</a:t>
              </a:r>
              <a:r>
                <a:rPr lang="zh-TW" altLang="en-US" sz="2800" kern="1200" dirty="0">
                  <a:latin typeface="標楷體" panose="03000509000000000000" pitchFamily="65" charset="-120"/>
                  <a:ea typeface="標楷體" panose="03000509000000000000" pitchFamily="65" charset="-120"/>
                </a:rPr>
                <a:t>條：「代筆遺囑，由遺囑人指定三人以上之見證人，由遺囑人口述遺囑意旨，使見證人中之一人筆記、宣讀、講解，經遺囑人認可後，記明年、月、日及代筆人之姓名，由見證人全體及遺囑人同行簽名，遺囑人不能簽名者，應按指印代之。」</a:t>
              </a:r>
              <a:endParaRPr lang="zh-TW" altLang="en-US" sz="2800" kern="1200" dirty="0"/>
            </a:p>
          </p:txBody>
        </p:sp>
      </p:grpSp>
      <p:sp>
        <p:nvSpPr>
          <p:cNvPr id="3" name="投影片編號版面配置區 3">
            <a:extLst>
              <a:ext uri="{FF2B5EF4-FFF2-40B4-BE49-F238E27FC236}">
                <a16:creationId xmlns:a16="http://schemas.microsoft.com/office/drawing/2014/main" id="{454D391F-5E3D-5294-6954-878F552CF39F}"/>
              </a:ext>
            </a:extLst>
          </p:cNvPr>
          <p:cNvSpPr>
            <a:spLocks noGrp="1"/>
          </p:cNvSpPr>
          <p:nvPr>
            <p:ph type="sldNum" sz="quarter" idx="12"/>
          </p:nvPr>
        </p:nvSpPr>
        <p:spPr>
          <a:xfrm>
            <a:off x="4674817" y="6356351"/>
            <a:ext cx="2845541" cy="365125"/>
          </a:xfrm>
        </p:spPr>
        <p:txBody>
          <a:bodyPr/>
          <a:lstStyle/>
          <a:p>
            <a:pPr>
              <a:defRPr/>
            </a:pPr>
            <a:fld id="{4B140375-4B74-4B69-865E-A3C1E700F007}" type="slidenum">
              <a:rPr lang="en-US" altLang="zh-TW" smtClean="0"/>
              <a:pPr>
                <a:defRPr/>
              </a:pPr>
              <a:t>29</a:t>
            </a:fld>
            <a:endParaRPr lang="en-US" altLang="zh-TW" dirty="0"/>
          </a:p>
        </p:txBody>
      </p:sp>
    </p:spTree>
    <p:extLst>
      <p:ext uri="{BB962C8B-B14F-4D97-AF65-F5344CB8AC3E}">
        <p14:creationId xmlns:p14="http://schemas.microsoft.com/office/powerpoint/2010/main" val="2321922325"/>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dirty="0"/>
              <a:t>演講大綱</a:t>
            </a:r>
          </a:p>
        </p:txBody>
      </p:sp>
      <p:sp>
        <p:nvSpPr>
          <p:cNvPr id="3" name="內容版面配置區 2"/>
          <p:cNvSpPr>
            <a:spLocks noGrp="1"/>
          </p:cNvSpPr>
          <p:nvPr>
            <p:ph idx="1"/>
          </p:nvPr>
        </p:nvSpPr>
        <p:spPr>
          <a:xfrm>
            <a:off x="552971" y="1052736"/>
            <a:ext cx="11665296" cy="5256584"/>
          </a:xfrm>
        </p:spPr>
        <p:txBody>
          <a:bodyPr>
            <a:normAutofit fontScale="85000" lnSpcReduction="10000"/>
          </a:bodyPr>
          <a:lstStyle/>
          <a:p>
            <a:pPr lvl="0">
              <a:lnSpc>
                <a:spcPct val="150000"/>
              </a:lnSpc>
            </a:pPr>
            <a:r>
              <a:rPr lang="zh-TW" altLang="en-US" kern="100" dirty="0">
                <a:latin typeface="Calibri" panose="020F0502020204030204" pitchFamily="34" charset="0"/>
                <a:cs typeface="Times New Roman" panose="02020603050405020304" pitchFamily="18" charset="0"/>
              </a:rPr>
              <a:t>壹、家族傳承規劃</a:t>
            </a:r>
          </a:p>
          <a:p>
            <a:pPr lvl="0">
              <a:lnSpc>
                <a:spcPct val="150000"/>
              </a:lnSpc>
            </a:pPr>
            <a:r>
              <a:rPr lang="zh-TW" altLang="en-US" kern="100" dirty="0">
                <a:latin typeface="Calibri" panose="020F0502020204030204" pitchFamily="34" charset="0"/>
                <a:cs typeface="Times New Roman" panose="02020603050405020304" pitchFamily="18" charset="0"/>
              </a:rPr>
              <a:t>貳、</a:t>
            </a:r>
            <a:r>
              <a:rPr lang="zh-TW" altLang="en-US" dirty="0"/>
              <a:t>從法律觀點談繼承權益</a:t>
            </a:r>
            <a:endParaRPr lang="en-US" altLang="zh-TW" kern="100" dirty="0">
              <a:latin typeface="Calibri" panose="020F0502020204030204" pitchFamily="34" charset="0"/>
              <a:cs typeface="Times New Roman" panose="02020603050405020304" pitchFamily="18" charset="0"/>
            </a:endParaRPr>
          </a:p>
          <a:p>
            <a:pPr lvl="0">
              <a:lnSpc>
                <a:spcPct val="150000"/>
              </a:lnSpc>
            </a:pPr>
            <a:r>
              <a:rPr lang="zh-TW" altLang="en-US" kern="100" dirty="0">
                <a:latin typeface="Calibri" panose="020F0502020204030204" pitchFamily="34" charset="0"/>
                <a:cs typeface="Times New Roman" panose="02020603050405020304" pitchFamily="18" charset="0"/>
              </a:rPr>
              <a:t>參、運用遺囑規劃財產</a:t>
            </a:r>
            <a:endParaRPr lang="en-US" altLang="zh-TW" kern="100" dirty="0">
              <a:latin typeface="Calibri" panose="020F0502020204030204" pitchFamily="34" charset="0"/>
              <a:cs typeface="Times New Roman" panose="02020603050405020304" pitchFamily="18" charset="0"/>
            </a:endParaRPr>
          </a:p>
          <a:p>
            <a:pPr>
              <a:lnSpc>
                <a:spcPct val="150000"/>
              </a:lnSpc>
            </a:pPr>
            <a:r>
              <a:rPr lang="zh-TW" altLang="en-US" kern="100" dirty="0">
                <a:latin typeface="Calibri" panose="020F0502020204030204" pitchFamily="34" charset="0"/>
                <a:cs typeface="Times New Roman" panose="02020603050405020304" pitchFamily="18" charset="0"/>
              </a:rPr>
              <a:t>肆、人身保險與家族傳承規劃</a:t>
            </a:r>
            <a:endParaRPr lang="en-US" altLang="zh-TW" kern="100" dirty="0">
              <a:latin typeface="Calibri" panose="020F0502020204030204" pitchFamily="34" charset="0"/>
              <a:cs typeface="Times New Roman" panose="02020603050405020304" pitchFamily="18" charset="0"/>
            </a:endParaRPr>
          </a:p>
          <a:p>
            <a:pPr lvl="0">
              <a:lnSpc>
                <a:spcPct val="150000"/>
              </a:lnSpc>
            </a:pPr>
            <a:r>
              <a:rPr lang="zh-TW" altLang="en-US" kern="100" dirty="0">
                <a:latin typeface="Calibri" panose="020F0502020204030204" pitchFamily="34" charset="0"/>
                <a:cs typeface="Times New Roman" panose="02020603050405020304" pitchFamily="18" charset="0"/>
              </a:rPr>
              <a:t>伍、借名登記法律實務</a:t>
            </a:r>
            <a:endParaRPr lang="en-US" altLang="zh-TW" kern="100" dirty="0">
              <a:latin typeface="Calibri" panose="020F0502020204030204" pitchFamily="34" charset="0"/>
              <a:cs typeface="Times New Roman" panose="02020603050405020304" pitchFamily="18" charset="0"/>
            </a:endParaRPr>
          </a:p>
          <a:p>
            <a:pPr lvl="0">
              <a:lnSpc>
                <a:spcPct val="150000"/>
              </a:lnSpc>
            </a:pPr>
            <a:r>
              <a:rPr lang="zh-TW" altLang="en-US" kern="100" dirty="0">
                <a:latin typeface="Calibri" panose="020F0502020204030204" pitchFamily="34" charset="0"/>
                <a:cs typeface="Times New Roman" panose="02020603050405020304" pitchFamily="18" charset="0"/>
              </a:rPr>
              <a:t>陸、遺產稅申報與節稅實務</a:t>
            </a:r>
            <a:endParaRPr lang="en-US" altLang="zh-TW" kern="100" dirty="0">
              <a:latin typeface="Calibri" panose="020F0502020204030204" pitchFamily="34" charset="0"/>
              <a:cs typeface="Times New Roman" panose="02020603050405020304" pitchFamily="18" charset="0"/>
            </a:endParaRPr>
          </a:p>
          <a:p>
            <a:pPr lvl="0">
              <a:lnSpc>
                <a:spcPct val="150000"/>
              </a:lnSpc>
            </a:pPr>
            <a:r>
              <a:rPr lang="zh-TW" altLang="en-US" kern="100" dirty="0">
                <a:latin typeface="Calibri" panose="020F0502020204030204" pitchFamily="34" charset="0"/>
                <a:cs typeface="Times New Roman" panose="02020603050405020304" pitchFamily="18" charset="0"/>
              </a:rPr>
              <a:t>柒、善用意定監護制度避免糾紛</a:t>
            </a:r>
          </a:p>
          <a:p>
            <a:pPr lvl="0">
              <a:lnSpc>
                <a:spcPct val="150000"/>
              </a:lnSpc>
            </a:pPr>
            <a:r>
              <a:rPr lang="zh-TW" altLang="en-US" kern="100" dirty="0">
                <a:latin typeface="Calibri" panose="020F0502020204030204" pitchFamily="34" charset="0"/>
                <a:cs typeface="Times New Roman" panose="02020603050405020304" pitchFamily="18" charset="0"/>
              </a:rPr>
              <a:t>捌、</a:t>
            </a:r>
            <a:r>
              <a:rPr lang="zh-TW" altLang="en-US" dirty="0"/>
              <a:t>結語</a:t>
            </a:r>
            <a:endParaRPr lang="zh-TW" altLang="en-US" kern="100" dirty="0">
              <a:latin typeface="Calibri" panose="020F0502020204030204" pitchFamily="34"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2E6F56F6-8A33-4603-90C0-ABB6D2C1DF7D}" type="slidenum">
              <a:rPr lang="zh-TW" altLang="en-US" smtClean="0">
                <a:solidFill>
                  <a:prstClr val="black">
                    <a:tint val="75000"/>
                  </a:prstClr>
                </a:solidFill>
              </a:rPr>
              <a:pPr/>
              <a:t>3</a:t>
            </a:fld>
            <a:endParaRPr lang="zh-TW" altLang="en-US" dirty="0">
              <a:solidFill>
                <a:prstClr val="black">
                  <a:tint val="75000"/>
                </a:prstClr>
              </a:solidFill>
            </a:endParaRPr>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9635" y="1268760"/>
            <a:ext cx="5256584" cy="5256584"/>
          </a:xfrm>
          <a:prstGeom prst="rect">
            <a:avLst/>
          </a:prstGeom>
        </p:spPr>
      </p:pic>
    </p:spTree>
    <p:extLst>
      <p:ext uri="{BB962C8B-B14F-4D97-AF65-F5344CB8AC3E}">
        <p14:creationId xmlns:p14="http://schemas.microsoft.com/office/powerpoint/2010/main" val="922805749"/>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p:cNvGrpSpPr/>
          <p:nvPr/>
        </p:nvGrpSpPr>
        <p:grpSpPr>
          <a:xfrm>
            <a:off x="265113" y="260647"/>
            <a:ext cx="11664950" cy="5400600"/>
            <a:chOff x="265113" y="983746"/>
            <a:chExt cx="11664950" cy="4746901"/>
          </a:xfrm>
        </p:grpSpPr>
        <p:sp>
          <p:nvSpPr>
            <p:cNvPr id="5" name="手繪多邊形 4"/>
            <p:cNvSpPr/>
            <p:nvPr/>
          </p:nvSpPr>
          <p:spPr>
            <a:xfrm>
              <a:off x="265113" y="983746"/>
              <a:ext cx="11664950" cy="746763"/>
            </a:xfrm>
            <a:custGeom>
              <a:avLst/>
              <a:gdLst>
                <a:gd name="connsiteX0" fmla="*/ 0 w 11664950"/>
                <a:gd name="connsiteY0" fmla="*/ 88884 h 533291"/>
                <a:gd name="connsiteX1" fmla="*/ 88884 w 11664950"/>
                <a:gd name="connsiteY1" fmla="*/ 0 h 533291"/>
                <a:gd name="connsiteX2" fmla="*/ 11576066 w 11664950"/>
                <a:gd name="connsiteY2" fmla="*/ 0 h 533291"/>
                <a:gd name="connsiteX3" fmla="*/ 11664950 w 11664950"/>
                <a:gd name="connsiteY3" fmla="*/ 88884 h 533291"/>
                <a:gd name="connsiteX4" fmla="*/ 11664950 w 11664950"/>
                <a:gd name="connsiteY4" fmla="*/ 444407 h 533291"/>
                <a:gd name="connsiteX5" fmla="*/ 11576066 w 11664950"/>
                <a:gd name="connsiteY5" fmla="*/ 533291 h 533291"/>
                <a:gd name="connsiteX6" fmla="*/ 88884 w 11664950"/>
                <a:gd name="connsiteY6" fmla="*/ 533291 h 533291"/>
                <a:gd name="connsiteX7" fmla="*/ 0 w 11664950"/>
                <a:gd name="connsiteY7" fmla="*/ 444407 h 533291"/>
                <a:gd name="connsiteX8" fmla="*/ 0 w 11664950"/>
                <a:gd name="connsiteY8" fmla="*/ 88884 h 53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4950" h="533291">
                  <a:moveTo>
                    <a:pt x="0" y="88884"/>
                  </a:moveTo>
                  <a:cubicBezTo>
                    <a:pt x="0" y="39795"/>
                    <a:pt x="39795" y="0"/>
                    <a:pt x="88884" y="0"/>
                  </a:cubicBezTo>
                  <a:lnTo>
                    <a:pt x="11576066" y="0"/>
                  </a:lnTo>
                  <a:cubicBezTo>
                    <a:pt x="11625155" y="0"/>
                    <a:pt x="11664950" y="39795"/>
                    <a:pt x="11664950" y="88884"/>
                  </a:cubicBezTo>
                  <a:lnTo>
                    <a:pt x="11664950" y="444407"/>
                  </a:lnTo>
                  <a:cubicBezTo>
                    <a:pt x="11664950" y="493496"/>
                    <a:pt x="11625155" y="533291"/>
                    <a:pt x="11576066" y="533291"/>
                  </a:cubicBezTo>
                  <a:lnTo>
                    <a:pt x="88884" y="533291"/>
                  </a:lnTo>
                  <a:cubicBezTo>
                    <a:pt x="39795" y="533291"/>
                    <a:pt x="0" y="493496"/>
                    <a:pt x="0" y="444407"/>
                  </a:cubicBezTo>
                  <a:lnTo>
                    <a:pt x="0" y="88884"/>
                  </a:lnTo>
                  <a:close/>
                </a:path>
              </a:pathLst>
            </a:custGeom>
            <a:solidFill>
              <a:schemeClr val="accent2">
                <a:lumMod val="60000"/>
                <a:lumOff val="40000"/>
                <a:alpha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spcFirstLastPara="0" vert="horz" wrap="square" lIns="140333" tIns="140333" rIns="140333" bIns="140333" numCol="1" spcCol="1270" anchor="ctr" anchorCtr="0">
              <a:noAutofit/>
            </a:bodyPr>
            <a:lstStyle/>
            <a:p>
              <a:pPr lvl="0" defTabSz="1333500">
                <a:lnSpc>
                  <a:spcPct val="90000"/>
                </a:lnSpc>
                <a:spcBef>
                  <a:spcPct val="0"/>
                </a:spcBef>
                <a:spcAft>
                  <a:spcPct val="35000"/>
                </a:spcAft>
              </a:pPr>
              <a:r>
                <a:rPr lang="zh-TW" altLang="en-US" sz="3000" dirty="0">
                  <a:solidFill>
                    <a:schemeClr val="tx1"/>
                  </a:solidFill>
                  <a:latin typeface="標楷體" panose="03000509000000000000" pitchFamily="65" charset="-120"/>
                  <a:ea typeface="標楷體" panose="03000509000000000000" pitchFamily="65" charset="-120"/>
                </a:rPr>
                <a:t>（五）</a:t>
              </a:r>
              <a:r>
                <a:rPr lang="zh-TW" altLang="en-US" sz="30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口授遺囑：</a:t>
              </a:r>
            </a:p>
          </p:txBody>
        </p:sp>
        <p:sp>
          <p:nvSpPr>
            <p:cNvPr id="6" name="手繪多邊形 5"/>
            <p:cNvSpPr/>
            <p:nvPr/>
          </p:nvSpPr>
          <p:spPr>
            <a:xfrm>
              <a:off x="265113" y="1869835"/>
              <a:ext cx="11664950" cy="3860812"/>
            </a:xfrm>
            <a:custGeom>
              <a:avLst/>
              <a:gdLst>
                <a:gd name="connsiteX0" fmla="*/ 0 w 11664950"/>
                <a:gd name="connsiteY0" fmla="*/ 0 h 4717575"/>
                <a:gd name="connsiteX1" fmla="*/ 11664950 w 11664950"/>
                <a:gd name="connsiteY1" fmla="*/ 0 h 4717575"/>
                <a:gd name="connsiteX2" fmla="*/ 11664950 w 11664950"/>
                <a:gd name="connsiteY2" fmla="*/ 4717575 h 4717575"/>
                <a:gd name="connsiteX3" fmla="*/ 0 w 11664950"/>
                <a:gd name="connsiteY3" fmla="*/ 4717575 h 4717575"/>
                <a:gd name="connsiteX4" fmla="*/ 0 w 11664950"/>
                <a:gd name="connsiteY4" fmla="*/ 0 h 4717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4950" h="4717575">
                  <a:moveTo>
                    <a:pt x="0" y="0"/>
                  </a:moveTo>
                  <a:lnTo>
                    <a:pt x="11664950" y="0"/>
                  </a:lnTo>
                  <a:lnTo>
                    <a:pt x="11664950" y="4717575"/>
                  </a:lnTo>
                  <a:lnTo>
                    <a:pt x="0" y="47175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0362" tIns="35560" rIns="199136" bIns="35560" numCol="1" spcCol="1270" anchor="t" anchorCtr="0">
              <a:noAutofit/>
            </a:bodyPr>
            <a:lstStyle/>
            <a:p>
              <a:pPr marL="0" lvl="1" indent="0" algn="just" defTabSz="1244600" hangingPunct="0">
                <a:spcBef>
                  <a:spcPct val="0"/>
                </a:spcBef>
                <a:spcAft>
                  <a:spcPct val="20000"/>
                </a:spcAft>
              </a:pPr>
              <a:r>
                <a:rPr lang="en-US" sz="2800" kern="1200" dirty="0">
                  <a:latin typeface="Times New Roman" panose="02020603050405020304" pitchFamily="18" charset="0"/>
                  <a:ea typeface="標楷體" panose="03000509000000000000" pitchFamily="65" charset="-120"/>
                  <a:cs typeface="Times New Roman" panose="02020603050405020304" pitchFamily="18" charset="0"/>
                </a:rPr>
                <a:t>《</a:t>
              </a:r>
              <a:r>
                <a:rPr lang="zh-TW" sz="2800" kern="1200" dirty="0">
                  <a:latin typeface="Times New Roman" panose="02020603050405020304" pitchFamily="18" charset="0"/>
                  <a:ea typeface="標楷體" panose="03000509000000000000" pitchFamily="65" charset="-120"/>
                  <a:cs typeface="Times New Roman" panose="02020603050405020304" pitchFamily="18" charset="0"/>
                </a:rPr>
                <a:t>民法</a:t>
              </a:r>
              <a:r>
                <a:rPr lang="en-US" sz="2800" kern="1200" dirty="0">
                  <a:latin typeface="Times New Roman" panose="02020603050405020304" pitchFamily="18" charset="0"/>
                  <a:ea typeface="標楷體" panose="03000509000000000000" pitchFamily="65" charset="-120"/>
                  <a:cs typeface="Times New Roman" panose="02020603050405020304" pitchFamily="18" charset="0"/>
                </a:rPr>
                <a:t>》</a:t>
              </a:r>
              <a:r>
                <a:rPr lang="zh-TW" sz="2800" kern="1200" dirty="0">
                  <a:latin typeface="Times New Roman" panose="02020603050405020304" pitchFamily="18" charset="0"/>
                  <a:ea typeface="標楷體" panose="03000509000000000000" pitchFamily="65" charset="-120"/>
                  <a:cs typeface="Times New Roman" panose="02020603050405020304" pitchFamily="18" charset="0"/>
                </a:rPr>
                <a:t>第</a:t>
              </a:r>
              <a:r>
                <a:rPr lang="en-US" sz="2800" kern="1200" dirty="0">
                  <a:latin typeface="Times New Roman" panose="02020603050405020304" pitchFamily="18" charset="0"/>
                  <a:ea typeface="標楷體" panose="03000509000000000000" pitchFamily="65" charset="-120"/>
                  <a:cs typeface="Times New Roman" panose="02020603050405020304" pitchFamily="18" charset="0"/>
                </a:rPr>
                <a:t>1195</a:t>
              </a:r>
              <a:r>
                <a:rPr lang="zh-TW" sz="2800" kern="1200" dirty="0">
                  <a:latin typeface="Times New Roman" panose="02020603050405020304" pitchFamily="18" charset="0"/>
                  <a:ea typeface="標楷體" panose="03000509000000000000" pitchFamily="65" charset="-120"/>
                  <a:cs typeface="Times New Roman" panose="02020603050405020304" pitchFamily="18" charset="0"/>
                </a:rPr>
                <a:t>條：「遺囑人因生命危急或其他特殊情形，不能依其他方式為遺囑者，得依左列方式之一為口授遺囑：</a:t>
              </a:r>
            </a:p>
            <a:p>
              <a:pPr marL="722313" lvl="1" indent="-722313" algn="just" defTabSz="1244600" hangingPunct="0">
                <a:spcBef>
                  <a:spcPct val="0"/>
                </a:spcBef>
                <a:spcAft>
                  <a:spcPct val="20000"/>
                </a:spcAft>
              </a:pPr>
              <a:r>
                <a:rPr lang="zh-TW" altLang="en-US" sz="2800" kern="1200" dirty="0">
                  <a:latin typeface="Times New Roman" panose="02020603050405020304" pitchFamily="18" charset="0"/>
                  <a:ea typeface="標楷體" panose="03000509000000000000" pitchFamily="65" charset="-120"/>
                  <a:cs typeface="Times New Roman" panose="02020603050405020304" pitchFamily="18" charset="0"/>
                </a:rPr>
                <a:t>一、由遺囑人指定二人以上之見證人，並口授遺囑意旨，由見證人中之一人，將該遺囑意旨，據實作成筆記，並記明年、月、日，與其他見證人同行簽名。</a:t>
              </a:r>
            </a:p>
            <a:p>
              <a:pPr marL="722313" lvl="2" indent="-722313" algn="just" defTabSz="1244600" hangingPunct="0">
                <a:spcBef>
                  <a:spcPct val="0"/>
                </a:spcBef>
                <a:spcAft>
                  <a:spcPct val="20000"/>
                </a:spcAft>
              </a:pPr>
              <a:r>
                <a:rPr lang="zh-TW" altLang="en-US" sz="2800" kern="1200" dirty="0">
                  <a:latin typeface="Times New Roman" panose="02020603050405020304" pitchFamily="18" charset="0"/>
                  <a:ea typeface="標楷體" panose="03000509000000000000" pitchFamily="65" charset="-120"/>
                  <a:cs typeface="Times New Roman" panose="02020603050405020304" pitchFamily="18" charset="0"/>
                </a:rPr>
                <a:t>二、由遺囑人指定二人以上之見證人，並口述遺囑意旨、遺囑人姓名及年、月、日，由見證人全體口述遺囑之為真正及見證人姓名，全部予以錄音，將錄音帶當場密封，並記明年、月、日，由見證人全體在封縫處同行簽名。」</a:t>
              </a:r>
            </a:p>
          </p:txBody>
        </p:sp>
      </p:grpSp>
      <p:sp>
        <p:nvSpPr>
          <p:cNvPr id="4" name="投影片編號版面配置區 3"/>
          <p:cNvSpPr>
            <a:spLocks noGrp="1"/>
          </p:cNvSpPr>
          <p:nvPr>
            <p:ph type="sldNum" sz="quarter" idx="12"/>
          </p:nvPr>
        </p:nvSpPr>
        <p:spPr/>
        <p:txBody>
          <a:bodyPr/>
          <a:lstStyle/>
          <a:p>
            <a:pPr>
              <a:defRPr/>
            </a:pPr>
            <a:fld id="{4B140375-4B74-4B69-865E-A3C1E700F007}" type="slidenum">
              <a:rPr lang="en-US" altLang="zh-TW" smtClean="0"/>
              <a:pPr>
                <a:defRPr/>
              </a:pPr>
              <a:t>30</a:t>
            </a:fld>
            <a:endParaRPr lang="en-US" altLang="zh-TW" dirty="0"/>
          </a:p>
        </p:txBody>
      </p:sp>
    </p:spTree>
    <p:extLst>
      <p:ext uri="{BB962C8B-B14F-4D97-AF65-F5344CB8AC3E}">
        <p14:creationId xmlns:p14="http://schemas.microsoft.com/office/powerpoint/2010/main" val="2033571391"/>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9D9E59D2-2713-3336-36D1-EF1A9A566945}"/>
              </a:ext>
            </a:extLst>
          </p:cNvPr>
          <p:cNvSpPr>
            <a:spLocks noGrp="1" noChangeArrowheads="1"/>
          </p:cNvSpPr>
          <p:nvPr>
            <p:ph type="title"/>
          </p:nvPr>
        </p:nvSpPr>
        <p:spPr bwMode="auto">
          <a:xfrm>
            <a:off x="4918114" y="11266"/>
            <a:ext cx="2358944" cy="415498"/>
          </a:xfrm>
          <a:prstGeom prst="rect">
            <a:avLst/>
          </a:prstGeom>
          <a:noFill/>
          <a:ln>
            <a:noFill/>
          </a:ln>
          <a:effectLst/>
        </p:spPr>
        <p:txBody>
          <a:bodyPr vert="horz" wrap="none" lIns="111090" tIns="45720" rIns="91440" bIns="0" numCol="1" rtlCol="0" anchor="ctr" anchorCtr="0" compatLnSpc="1">
            <a:prstTxWarp prst="textNoShape">
              <a:avLst/>
            </a:prstTxWarp>
            <a:spAutoFit/>
          </a:bodyPr>
          <a:lstStyle>
            <a:lvl1pPr eaLnBrk="0" hangingPunct="0">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1pPr>
            <a:lvl2pPr eaLnBrk="0" hangingPunct="0">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2pPr>
            <a:lvl3pPr eaLnBrk="0" hangingPunct="0">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3pPr>
            <a:lvl4pPr eaLnBrk="0" hangingPunct="0">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4pPr>
            <a:lvl5pPr eaLnBrk="0" hangingPunct="0">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5pPr>
            <a:lvl6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6pPr>
            <a:lvl7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7pPr>
            <a:lvl8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8pPr>
            <a:lvl9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9pPr>
          </a:lstStyle>
          <a:p>
            <a:pPr algn="ctr" fontAlgn="base">
              <a:spcAft>
                <a:spcPct val="0"/>
              </a:spcAft>
            </a:pPr>
            <a:r>
              <a:rPr lang="zh-TW" altLang="zh-TW" sz="2400" dirty="0">
                <a:solidFill>
                  <a:srgbClr val="0F78EB"/>
                </a:solidFill>
                <a:latin typeface="標楷體" panose="03000509000000000000" pitchFamily="65" charset="-120"/>
                <a:cs typeface="Times New Roman" panose="02020603050405020304" pitchFamily="18" charset="0"/>
              </a:rPr>
              <a:t>遺囑類型一覽表</a:t>
            </a:r>
            <a:endParaRPr lang="zh-TW" altLang="zh-TW" sz="2400" dirty="0">
              <a:solidFill>
                <a:srgbClr val="0F78EB"/>
              </a:solidFill>
            </a:endParaRPr>
          </a:p>
        </p:txBody>
      </p:sp>
      <p:graphicFrame>
        <p:nvGraphicFramePr>
          <p:cNvPr id="5" name="內容版面配置區 4">
            <a:extLst>
              <a:ext uri="{FF2B5EF4-FFF2-40B4-BE49-F238E27FC236}">
                <a16:creationId xmlns:a16="http://schemas.microsoft.com/office/drawing/2014/main" id="{0FD96201-46EF-80FA-7120-87118AE32C58}"/>
              </a:ext>
            </a:extLst>
          </p:cNvPr>
          <p:cNvGraphicFramePr>
            <a:graphicFrameLocks noGrp="1"/>
          </p:cNvGraphicFramePr>
          <p:nvPr>
            <p:ph idx="1"/>
            <p:extLst>
              <p:ext uri="{D42A27DB-BD31-4B8C-83A1-F6EECF244321}">
                <p14:modId xmlns:p14="http://schemas.microsoft.com/office/powerpoint/2010/main" val="1134519278"/>
              </p:ext>
            </p:extLst>
          </p:nvPr>
        </p:nvGraphicFramePr>
        <p:xfrm>
          <a:off x="120923" y="426764"/>
          <a:ext cx="11953326" cy="6321210"/>
        </p:xfrm>
        <a:graphic>
          <a:graphicData uri="http://schemas.openxmlformats.org/drawingml/2006/table">
            <a:tbl>
              <a:tblPr firstRow="1" firstCol="1" bandRow="1">
                <a:tableStyleId>{00A15C55-8517-42AA-B614-E9B94910E393}</a:tableStyleId>
              </a:tblPr>
              <a:tblGrid>
                <a:gridCol w="1535441">
                  <a:extLst>
                    <a:ext uri="{9D8B030D-6E8A-4147-A177-3AD203B41FA5}">
                      <a16:colId xmlns:a16="http://schemas.microsoft.com/office/drawing/2014/main" val="296941547"/>
                    </a:ext>
                  </a:extLst>
                </a:gridCol>
                <a:gridCol w="3103902">
                  <a:extLst>
                    <a:ext uri="{9D8B030D-6E8A-4147-A177-3AD203B41FA5}">
                      <a16:colId xmlns:a16="http://schemas.microsoft.com/office/drawing/2014/main" val="2722141273"/>
                    </a:ext>
                  </a:extLst>
                </a:gridCol>
                <a:gridCol w="3813839">
                  <a:extLst>
                    <a:ext uri="{9D8B030D-6E8A-4147-A177-3AD203B41FA5}">
                      <a16:colId xmlns:a16="http://schemas.microsoft.com/office/drawing/2014/main" val="3548291620"/>
                    </a:ext>
                  </a:extLst>
                </a:gridCol>
                <a:gridCol w="2080275">
                  <a:extLst>
                    <a:ext uri="{9D8B030D-6E8A-4147-A177-3AD203B41FA5}">
                      <a16:colId xmlns:a16="http://schemas.microsoft.com/office/drawing/2014/main" val="1095176445"/>
                    </a:ext>
                  </a:extLst>
                </a:gridCol>
                <a:gridCol w="1419869">
                  <a:extLst>
                    <a:ext uri="{9D8B030D-6E8A-4147-A177-3AD203B41FA5}">
                      <a16:colId xmlns:a16="http://schemas.microsoft.com/office/drawing/2014/main" val="3158444577"/>
                    </a:ext>
                  </a:extLst>
                </a:gridCol>
              </a:tblGrid>
              <a:tr h="312732">
                <a:tc>
                  <a:txBody>
                    <a:bodyPr/>
                    <a:lstStyle/>
                    <a:p>
                      <a:pPr algn="ctr">
                        <a:lnSpc>
                          <a:spcPct val="10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種類</a:t>
                      </a:r>
                    </a:p>
                  </a:txBody>
                  <a:tcPr marL="52960" marR="52960" marT="0" marB="0" anchor="ctr"/>
                </a:tc>
                <a:tc>
                  <a:txBody>
                    <a:bodyPr/>
                    <a:lstStyle/>
                    <a:p>
                      <a:pPr algn="ctr">
                        <a:lnSpc>
                          <a:spcPct val="10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特點</a:t>
                      </a:r>
                    </a:p>
                  </a:txBody>
                  <a:tcPr marL="52960" marR="52960" marT="0" marB="0" anchor="ctr"/>
                </a:tc>
                <a:tc>
                  <a:txBody>
                    <a:bodyPr/>
                    <a:lstStyle/>
                    <a:p>
                      <a:pPr algn="ctr">
                        <a:lnSpc>
                          <a:spcPct val="100000"/>
                        </a:lnSpc>
                      </a:pPr>
                      <a:r>
                        <a:rPr lang="zh-TW" altLang="en-US"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   </a:t>
                      </a: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是否簽名</a:t>
                      </a:r>
                    </a:p>
                  </a:txBody>
                  <a:tcPr marL="52960" marR="52960" marT="0" marB="0" anchor="ctr"/>
                </a:tc>
                <a:tc>
                  <a:txBody>
                    <a:bodyPr/>
                    <a:lstStyle/>
                    <a:p>
                      <a:pPr algn="ctr">
                        <a:lnSpc>
                          <a:spcPct val="10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見證人</a:t>
                      </a:r>
                    </a:p>
                  </a:txBody>
                  <a:tcPr marL="52960" marR="52960" marT="0" marB="0" anchor="ctr"/>
                </a:tc>
                <a:tc>
                  <a:txBody>
                    <a:bodyPr/>
                    <a:lstStyle/>
                    <a:p>
                      <a:pPr algn="ctr">
                        <a:lnSpc>
                          <a:spcPct val="10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公證人</a:t>
                      </a:r>
                    </a:p>
                  </a:txBody>
                  <a:tcPr marL="52960" marR="52960" marT="0" marB="0" anchor="ctr"/>
                </a:tc>
                <a:extLst>
                  <a:ext uri="{0D108BD9-81ED-4DB2-BD59-A6C34878D82A}">
                    <a16:rowId xmlns:a16="http://schemas.microsoft.com/office/drawing/2014/main" val="2380986686"/>
                  </a:ext>
                </a:extLst>
              </a:tr>
              <a:tr h="384979">
                <a:tc>
                  <a:txBody>
                    <a:bodyPr/>
                    <a:lstStyle/>
                    <a:p>
                      <a:pPr algn="ctr">
                        <a:lnSpc>
                          <a:spcPct val="15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自書遺囑</a:t>
                      </a:r>
                    </a:p>
                  </a:txBody>
                  <a:tcPr marL="52960" marR="52960" marT="0" marB="0" anchor="ctr"/>
                </a:tc>
                <a:tc>
                  <a:txBody>
                    <a:bodyPr/>
                    <a:lstStyle/>
                    <a:p>
                      <a:pPr algn="ctr">
                        <a:lnSpc>
                          <a:spcPct val="100000"/>
                        </a:lnSpc>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dirty="0">
                          <a:ln>
                            <a:noFill/>
                          </a:ln>
                          <a:latin typeface="Times New Roman" panose="02020603050405020304" pitchFamily="18" charset="0"/>
                          <a:ea typeface="標楷體" panose="03000509000000000000" pitchFamily="65" charset="-120"/>
                          <a:cs typeface="Times New Roman" panose="02020603050405020304" pitchFamily="18" charset="0"/>
                        </a:rPr>
                        <a:t>    應自書遺囑全文</a:t>
                      </a:r>
                    </a:p>
                  </a:txBody>
                  <a:tcPr marL="52960" marR="52960" marT="0" marB="0" anchor="ctr"/>
                </a:tc>
                <a:tc>
                  <a:txBody>
                    <a:bodyPr/>
                    <a:lstStyle/>
                    <a:p>
                      <a:pPr algn="ctr">
                        <a:lnSpc>
                          <a:spcPct val="10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親自簽名</a:t>
                      </a:r>
                    </a:p>
                  </a:txBody>
                  <a:tcPr marL="52960" marR="52960" marT="0" marB="0" anchor="ctr"/>
                </a:tc>
                <a:tc>
                  <a:txBody>
                    <a:bodyPr/>
                    <a:lstStyle/>
                    <a:p>
                      <a:pPr indent="127000" algn="ctr">
                        <a:lnSpc>
                          <a:spcPct val="10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非必要</a:t>
                      </a:r>
                    </a:p>
                  </a:txBody>
                  <a:tcPr marL="52960" marR="52960" marT="0" marB="0" anchor="ctr"/>
                </a:tc>
                <a:tc>
                  <a:txBody>
                    <a:bodyPr/>
                    <a:lstStyle/>
                    <a:p>
                      <a:pPr indent="127000" algn="ctr">
                        <a:lnSpc>
                          <a:spcPct val="10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非必要</a:t>
                      </a:r>
                    </a:p>
                  </a:txBody>
                  <a:tcPr marL="52960" marR="52960" marT="0" marB="0" anchor="ctr"/>
                </a:tc>
                <a:extLst>
                  <a:ext uri="{0D108BD9-81ED-4DB2-BD59-A6C34878D82A}">
                    <a16:rowId xmlns:a16="http://schemas.microsoft.com/office/drawing/2014/main" val="4156793499"/>
                  </a:ext>
                </a:extLst>
              </a:tr>
              <a:tr h="733785">
                <a:tc>
                  <a:txBody>
                    <a:bodyPr/>
                    <a:lstStyle/>
                    <a:p>
                      <a:pPr algn="ctr">
                        <a:lnSpc>
                          <a:spcPct val="15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公證遺囑</a:t>
                      </a:r>
                    </a:p>
                  </a:txBody>
                  <a:tcPr marL="52960" marR="52960" marT="0" marB="0" anchor="ctr"/>
                </a:tc>
                <a:tc>
                  <a:txBody>
                    <a:bodyPr/>
                    <a:lstStyle/>
                    <a:p>
                      <a:pPr algn="ctr">
                        <a:lnSpc>
                          <a:spcPct val="15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需經公證</a:t>
                      </a:r>
                    </a:p>
                  </a:txBody>
                  <a:tcPr marL="52960" marR="52960" marT="0" marB="0" anchor="ctr"/>
                </a:tc>
                <a:tc>
                  <a:txBody>
                    <a:bodyPr/>
                    <a:lstStyle/>
                    <a:p>
                      <a:pPr marL="342900" indent="-342900" algn="just">
                        <a:buFont typeface="+mj-lt"/>
                        <a:buAutoNum type="arabicPeriod"/>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公證人、見證人及遺囑人簽名</a:t>
                      </a:r>
                      <a:endParaRPr lang="en-US" alt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buFont typeface="+mj-lt"/>
                        <a:buAutoNum type="arabicPeriod"/>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遺囑人不能簽名時，按指印代之</a:t>
                      </a:r>
                    </a:p>
                  </a:txBody>
                  <a:tcPr marL="52960" marR="52960" marT="0" marB="0" anchor="ctr"/>
                </a:tc>
                <a:tc>
                  <a:txBody>
                    <a:bodyPr/>
                    <a:lstStyle/>
                    <a:p>
                      <a:pPr algn="ctr">
                        <a:lnSpc>
                          <a:spcPct val="15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需二人以上</a:t>
                      </a:r>
                    </a:p>
                  </a:txBody>
                  <a:tcPr marL="52960" marR="52960" marT="0" marB="0" anchor="ctr"/>
                </a:tc>
                <a:tc>
                  <a:txBody>
                    <a:bodyPr/>
                    <a:lstStyle/>
                    <a:p>
                      <a:pPr algn="ctr">
                        <a:lnSpc>
                          <a:spcPct val="15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必要</a:t>
                      </a:r>
                    </a:p>
                  </a:txBody>
                  <a:tcPr marL="52960" marR="52960" marT="0" marB="0" anchor="ctr"/>
                </a:tc>
                <a:extLst>
                  <a:ext uri="{0D108BD9-81ED-4DB2-BD59-A6C34878D82A}">
                    <a16:rowId xmlns:a16="http://schemas.microsoft.com/office/drawing/2014/main" val="2448223534"/>
                  </a:ext>
                </a:extLst>
              </a:tr>
              <a:tr h="1021034">
                <a:tc>
                  <a:txBody>
                    <a:bodyPr/>
                    <a:lstStyle/>
                    <a:p>
                      <a:pPr algn="ctr">
                        <a:lnSpc>
                          <a:spcPct val="15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密封遺囑</a:t>
                      </a:r>
                    </a:p>
                  </a:txBody>
                  <a:tcPr marL="52960" marR="52960" marT="0" marB="0" anchor="ctr"/>
                </a:tc>
                <a:tc>
                  <a:txBody>
                    <a:bodyPr/>
                    <a:lstStyle/>
                    <a:p>
                      <a:pPr marL="342900" lvl="0" indent="-342900" algn="just">
                        <a:lnSpc>
                          <a:spcPts val="18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dirty="0">
                          <a:ln>
                            <a:noFill/>
                          </a:ln>
                          <a:latin typeface="Times New Roman" panose="02020603050405020304" pitchFamily="18" charset="0"/>
                          <a:ea typeface="標楷體" panose="03000509000000000000" pitchFamily="65" charset="-120"/>
                          <a:cs typeface="Times New Roman" panose="02020603050405020304" pitchFamily="18" charset="0"/>
                        </a:rPr>
                        <a:t>應於遺囑上簽名後，將其密封，於封縫處簽名</a:t>
                      </a:r>
                    </a:p>
                    <a:p>
                      <a:pPr marL="342900" lvl="0" indent="-342900" algn="just">
                        <a:lnSpc>
                          <a:spcPts val="1575"/>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dirty="0">
                          <a:ln>
                            <a:noFill/>
                          </a:ln>
                          <a:latin typeface="Times New Roman" panose="02020603050405020304" pitchFamily="18" charset="0"/>
                          <a:ea typeface="標楷體" panose="03000509000000000000" pitchFamily="65" charset="-120"/>
                          <a:cs typeface="Times New Roman" panose="02020603050405020304" pitchFamily="18" charset="0"/>
                        </a:rPr>
                        <a:t>可請繕寫人書寫</a:t>
                      </a:r>
                    </a:p>
                  </a:txBody>
                  <a:tcPr marL="52960" marR="52960" marT="0" marB="0" anchor="ctr"/>
                </a:tc>
                <a:tc>
                  <a:txBody>
                    <a:bodyPr/>
                    <a:lstStyle/>
                    <a:p>
                      <a:pPr marL="342900" indent="-342900" algn="just">
                        <a:buFont typeface="+mj-lt"/>
                        <a:buAutoNum type="arabicPeriod"/>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遺囑人於封縫處簽名</a:t>
                      </a:r>
                      <a:endParaRPr lang="en-US" alt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buFont typeface="+mj-lt"/>
                        <a:buAutoNum type="arabicPeriod"/>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公證人、見證人及遺囑人簽名</a:t>
                      </a:r>
                    </a:p>
                  </a:txBody>
                  <a:tcPr marL="52960" marR="52960" marT="0" marB="0" anchor="ctr"/>
                </a:tc>
                <a:tc>
                  <a:txBody>
                    <a:bodyPr/>
                    <a:lstStyle/>
                    <a:p>
                      <a:pPr algn="ctr">
                        <a:lnSpc>
                          <a:spcPct val="15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需二人以上</a:t>
                      </a:r>
                    </a:p>
                  </a:txBody>
                  <a:tcPr marL="52960" marR="52960" marT="0" marB="0" anchor="ctr"/>
                </a:tc>
                <a:tc>
                  <a:txBody>
                    <a:bodyPr/>
                    <a:lstStyle/>
                    <a:p>
                      <a:pPr algn="ctr">
                        <a:lnSpc>
                          <a:spcPct val="15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必要</a:t>
                      </a:r>
                    </a:p>
                  </a:txBody>
                  <a:tcPr marL="52960" marR="52960" marT="0" marB="0" anchor="ctr"/>
                </a:tc>
                <a:extLst>
                  <a:ext uri="{0D108BD9-81ED-4DB2-BD59-A6C34878D82A}">
                    <a16:rowId xmlns:a16="http://schemas.microsoft.com/office/drawing/2014/main" val="1347911546"/>
                  </a:ext>
                </a:extLst>
              </a:tr>
              <a:tr h="733785">
                <a:tc>
                  <a:txBody>
                    <a:bodyPr/>
                    <a:lstStyle/>
                    <a:p>
                      <a:pPr algn="ctr">
                        <a:lnSpc>
                          <a:spcPct val="15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代筆遺囑</a:t>
                      </a:r>
                    </a:p>
                  </a:txBody>
                  <a:tcPr marL="52960" marR="52960" marT="0" marB="0" anchor="ctr"/>
                </a:tc>
                <a:tc>
                  <a:txBody>
                    <a:bodyPr/>
                    <a:lstStyle/>
                    <a:p>
                      <a:pPr algn="just">
                        <a:lnSpc>
                          <a:spcPts val="1575"/>
                        </a:lnSpc>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dirty="0">
                          <a:ln>
                            <a:noFill/>
                          </a:ln>
                          <a:latin typeface="Times New Roman" panose="02020603050405020304" pitchFamily="18" charset="0"/>
                          <a:ea typeface="標楷體" panose="03000509000000000000" pitchFamily="65" charset="-120"/>
                          <a:cs typeface="Times New Roman" panose="02020603050405020304" pitchFamily="18" charset="0"/>
                        </a:rPr>
                        <a:t>見證人中之一人筆記、宣讀、講解</a:t>
                      </a:r>
                    </a:p>
                  </a:txBody>
                  <a:tcPr marL="52960" marR="52960" marT="0" marB="0" anchor="ctr"/>
                </a:tc>
                <a:tc>
                  <a:txBody>
                    <a:bodyPr/>
                    <a:lstStyle/>
                    <a:p>
                      <a:pPr algn="just"/>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見證人全體及遺囑人同行簽名遺囑人不能簽名時，按指印代之</a:t>
                      </a:r>
                    </a:p>
                  </a:txBody>
                  <a:tcPr marL="52960" marR="52960" marT="0" marB="0" anchor="ctr"/>
                </a:tc>
                <a:tc>
                  <a:txBody>
                    <a:bodyPr/>
                    <a:lstStyle/>
                    <a:p>
                      <a:pPr algn="ctr">
                        <a:lnSpc>
                          <a:spcPct val="15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需</a:t>
                      </a:r>
                      <a:r>
                        <a:rPr lang="zh-TW" sz="1800" b="1" u="sng" kern="100" dirty="0">
                          <a:ln>
                            <a:noFill/>
                          </a:ln>
                          <a:solidFill>
                            <a:srgbClr val="0000FF"/>
                          </a:solidFill>
                          <a:effectLst/>
                          <a:latin typeface="Times New Roman" panose="02020603050405020304" pitchFamily="18" charset="0"/>
                          <a:ea typeface="標楷體" panose="03000509000000000000" pitchFamily="65" charset="-120"/>
                          <a:cs typeface="Times New Roman" panose="02020603050405020304" pitchFamily="18" charset="0"/>
                        </a:rPr>
                        <a:t>三人</a:t>
                      </a: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以上</a:t>
                      </a:r>
                    </a:p>
                  </a:txBody>
                  <a:tcPr marL="52960" marR="52960" marT="0" marB="0" anchor="ctr"/>
                </a:tc>
                <a:tc>
                  <a:txBody>
                    <a:bodyPr/>
                    <a:lstStyle/>
                    <a:p>
                      <a:pPr algn="ctr">
                        <a:lnSpc>
                          <a:spcPct val="15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非必要</a:t>
                      </a:r>
                    </a:p>
                  </a:txBody>
                  <a:tcPr marL="52960" marR="52960" marT="0" marB="0" anchor="ctr"/>
                </a:tc>
                <a:extLst>
                  <a:ext uri="{0D108BD9-81ED-4DB2-BD59-A6C34878D82A}">
                    <a16:rowId xmlns:a16="http://schemas.microsoft.com/office/drawing/2014/main" val="2380367919"/>
                  </a:ext>
                </a:extLst>
              </a:tr>
              <a:tr h="3108394">
                <a:tc>
                  <a:txBody>
                    <a:bodyPr/>
                    <a:lstStyle/>
                    <a:p>
                      <a:pPr algn="ctr">
                        <a:lnSpc>
                          <a:spcPct val="15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口授遺囑</a:t>
                      </a:r>
                    </a:p>
                  </a:txBody>
                  <a:tcPr marL="52960" marR="52960" marT="0" marB="0" anchor="ctr"/>
                </a:tc>
                <a:tc>
                  <a:txBody>
                    <a:bodyPr/>
                    <a:lstStyle/>
                    <a:p>
                      <a:pPr marL="342900" indent="-342900" algn="just">
                        <a:lnSpc>
                          <a:spcPts val="18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dirty="0">
                          <a:ln>
                            <a:noFill/>
                          </a:ln>
                          <a:latin typeface="Times New Roman" panose="02020603050405020304" pitchFamily="18" charset="0"/>
                          <a:ea typeface="標楷體" panose="03000509000000000000" pitchFamily="65" charset="-120"/>
                          <a:cs typeface="Times New Roman" panose="02020603050405020304" pitchFamily="18" charset="0"/>
                        </a:rPr>
                        <a:t>遺囑人因生命危急或其特殊情形，不能依其他方式為遺囑者</a:t>
                      </a:r>
                    </a:p>
                    <a:p>
                      <a:pPr marL="342900" indent="-342900" algn="just">
                        <a:lnSpc>
                          <a:spcPts val="1800"/>
                        </a:lnSpc>
                        <a:buFont typeface="+mj-lt"/>
                        <a:buAutoNum type="arabicPeriod"/>
                      </a:pPr>
                      <a:r>
                        <a:rPr lang="zh-TW" altLang="en-US" sz="1800" dirty="0">
                          <a:ln>
                            <a:noFill/>
                          </a:ln>
                          <a:latin typeface="Times New Roman" panose="02020603050405020304" pitchFamily="18" charset="0"/>
                          <a:ea typeface="標楷體" panose="03000509000000000000" pitchFamily="65" charset="-120"/>
                          <a:cs typeface="Times New Roman" panose="02020603050405020304" pitchFamily="18" charset="0"/>
                        </a:rPr>
                        <a:t>可由見證人中一人代筆，或由本人口授錄音</a:t>
                      </a:r>
                      <a:endParaRPr lang="en-US" altLang="zh-TW" sz="1800" dirty="0">
                        <a:ln>
                          <a:noFill/>
                        </a:ln>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lnSpc>
                          <a:spcPts val="1800"/>
                        </a:lnSpc>
                        <a:buFont typeface="+mj-lt"/>
                        <a:buAutoNum type="arabicPeriod"/>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自遺囑人能依其他方式</a:t>
                      </a:r>
                      <a:r>
                        <a:rPr lang="zh-TW" alt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為</a:t>
                      </a: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遺囑之時起，經過</a:t>
                      </a:r>
                      <a:r>
                        <a:rPr lang="zh-TW" alt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三個月</a:t>
                      </a: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而失其效力</a:t>
                      </a:r>
                      <a:endParaRPr lang="en-US" alt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a:lnSpc>
                          <a:spcPts val="1800"/>
                        </a:lnSpc>
                        <a:buFont typeface="+mj-lt"/>
                        <a:buAutoNum type="arabicPeriod"/>
                      </a:pPr>
                      <a:r>
                        <a:rPr lang="zh-TW" alt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應由見證</a:t>
                      </a: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人中之一人</a:t>
                      </a:r>
                      <a:r>
                        <a:rPr lang="zh-TW" alt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或利害關係人</a:t>
                      </a: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，於為遺囑人死亡三個月內，提經親屬會議認定其真偽</a:t>
                      </a:r>
                    </a:p>
                  </a:txBody>
                  <a:tcPr marL="52960" marR="52960" marT="0" marB="0" anchor="ctr"/>
                </a:tc>
                <a:tc>
                  <a:txBody>
                    <a:bodyPr/>
                    <a:lstStyle/>
                    <a:p>
                      <a:pPr marL="342900" indent="-342900" algn="just" hangingPunct="0">
                        <a:lnSpc>
                          <a:spcPct val="150000"/>
                        </a:lnSpc>
                        <a:buFont typeface="+mj-lt"/>
                        <a:buAutoNum type="arabicPeriod"/>
                      </a:pPr>
                      <a:r>
                        <a:rPr lang="zh-TW" altLang="en-US" sz="1800" kern="100" dirty="0">
                          <a:ln>
                            <a:noFill/>
                          </a:ln>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rPr>
                        <a:t>見證人一人代筆時：由全體見證人簽名。</a:t>
                      </a:r>
                      <a:endParaRPr lang="en-US" altLang="zh-TW" sz="1800" kern="100" dirty="0">
                        <a:ln>
                          <a:noFill/>
                        </a:ln>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lgn="just" hangingPunct="0">
                        <a:lnSpc>
                          <a:spcPct val="150000"/>
                        </a:lnSpc>
                        <a:buFont typeface="+mj-lt"/>
                        <a:buAutoNum type="arabicPeriod"/>
                      </a:pPr>
                      <a:r>
                        <a:rPr lang="zh-TW" altLang="en-US" sz="1800" kern="100" dirty="0">
                          <a:ln>
                            <a:noFill/>
                          </a:ln>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rPr>
                        <a:t>由本人口授錄音時，由見證人全體在封縫處同行簽名</a:t>
                      </a:r>
                    </a:p>
                  </a:txBody>
                  <a:tcPr marL="52960" marR="52960" marT="0" marB="0" anchor="ctr"/>
                </a:tc>
                <a:tc>
                  <a:txBody>
                    <a:bodyPr/>
                    <a:lstStyle/>
                    <a:p>
                      <a:pPr algn="ctr">
                        <a:lnSpc>
                          <a:spcPct val="15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需二人以上</a:t>
                      </a:r>
                    </a:p>
                  </a:txBody>
                  <a:tcPr marL="52960" marR="52960" marT="0" marB="0" anchor="ctr"/>
                </a:tc>
                <a:tc>
                  <a:txBody>
                    <a:bodyPr/>
                    <a:lstStyle/>
                    <a:p>
                      <a:pPr algn="ctr">
                        <a:lnSpc>
                          <a:spcPct val="150000"/>
                        </a:lnSpc>
                      </a:pPr>
                      <a:r>
                        <a:rPr lang="zh-TW" sz="1800" kern="100" dirty="0">
                          <a:ln>
                            <a:noFill/>
                          </a:ln>
                          <a:effectLst/>
                          <a:latin typeface="Times New Roman" panose="02020603050405020304" pitchFamily="18" charset="0"/>
                          <a:ea typeface="標楷體" panose="03000509000000000000" pitchFamily="65" charset="-120"/>
                          <a:cs typeface="Times New Roman" panose="02020603050405020304" pitchFamily="18" charset="0"/>
                        </a:rPr>
                        <a:t>非必要</a:t>
                      </a:r>
                    </a:p>
                  </a:txBody>
                  <a:tcPr marL="52960" marR="52960" marT="0" marB="0" anchor="ctr"/>
                </a:tc>
                <a:extLst>
                  <a:ext uri="{0D108BD9-81ED-4DB2-BD59-A6C34878D82A}">
                    <a16:rowId xmlns:a16="http://schemas.microsoft.com/office/drawing/2014/main" val="319942864"/>
                  </a:ext>
                </a:extLst>
              </a:tr>
            </a:tbl>
          </a:graphicData>
        </a:graphic>
      </p:graphicFrame>
      <p:sp>
        <p:nvSpPr>
          <p:cNvPr id="2" name="投影片編號版面配置區 1"/>
          <p:cNvSpPr>
            <a:spLocks noGrp="1"/>
          </p:cNvSpPr>
          <p:nvPr>
            <p:ph type="sldNum" sz="quarter" idx="12"/>
          </p:nvPr>
        </p:nvSpPr>
        <p:spPr/>
        <p:txBody>
          <a:bodyPr/>
          <a:lstStyle/>
          <a:p>
            <a:fld id="{2E6F56F6-8A33-4603-90C0-ABB6D2C1DF7D}" type="slidenum">
              <a:rPr lang="zh-TW" altLang="en-US" smtClean="0"/>
              <a:pPr/>
              <a:t>31</a:t>
            </a:fld>
            <a:endParaRPr lang="zh-TW" altLang="en-US" dirty="0"/>
          </a:p>
        </p:txBody>
      </p:sp>
    </p:spTree>
    <p:extLst>
      <p:ext uri="{BB962C8B-B14F-4D97-AF65-F5344CB8AC3E}">
        <p14:creationId xmlns:p14="http://schemas.microsoft.com/office/powerpoint/2010/main" val="3451681817"/>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圓角矩形 28"/>
          <p:cNvSpPr/>
          <p:nvPr/>
        </p:nvSpPr>
        <p:spPr>
          <a:xfrm>
            <a:off x="6817667" y="1556792"/>
            <a:ext cx="5040560" cy="4176464"/>
          </a:xfrm>
          <a:prstGeom prst="roundRect">
            <a:avLst/>
          </a:prstGeom>
          <a:solidFill>
            <a:schemeClr val="tx2">
              <a:lumMod val="20000"/>
              <a:lumOff val="80000"/>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C8B835B0-275C-8EB8-85C1-3B3D913E7485}"/>
              </a:ext>
            </a:extLst>
          </p:cNvPr>
          <p:cNvSpPr>
            <a:spLocks noGrp="1"/>
          </p:cNvSpPr>
          <p:nvPr>
            <p:ph type="title"/>
          </p:nvPr>
        </p:nvSpPr>
        <p:spPr/>
        <p:txBody>
          <a:bodyPr/>
          <a:lstStyle/>
          <a:p>
            <a:r>
              <a:rPr lang="zh-TW" altLang="en-US" dirty="0"/>
              <a:t>三、常見遺囑因不符「法定方式」而無效的情形：</a:t>
            </a:r>
            <a:endParaRPr lang="zh-TW" altLang="en-US" dirty="0">
              <a:latin typeface="標楷體" panose="03000509000000000000" pitchFamily="65" charset="-120"/>
              <a:ea typeface="標楷體" panose="03000509000000000000" pitchFamily="65" charset="-120"/>
            </a:endParaRPr>
          </a:p>
        </p:txBody>
      </p:sp>
      <p:sp>
        <p:nvSpPr>
          <p:cNvPr id="16" name="圓角矩形 15"/>
          <p:cNvSpPr/>
          <p:nvPr/>
        </p:nvSpPr>
        <p:spPr>
          <a:xfrm>
            <a:off x="480963" y="1340768"/>
            <a:ext cx="5760000" cy="720000"/>
          </a:xfrm>
          <a:prstGeom prst="roundRect">
            <a:avLst/>
          </a:prstGeom>
          <a:solidFill>
            <a:schemeClr val="accent6">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lvl="0"/>
            <a:r>
              <a:rPr kumimoji="1" lang="zh-TW" altLang="en-US" sz="2200" dirty="0">
                <a:latin typeface="標楷體" panose="03000509000000000000" pitchFamily="65" charset="-120"/>
                <a:ea typeface="標楷體" panose="03000509000000000000" pitchFamily="65" charset="-120"/>
              </a:rPr>
              <a:t>（</a:t>
            </a:r>
            <a:r>
              <a:rPr kumimoji="1" lang="zh-TW" altLang="zh-TW" sz="2200" dirty="0">
                <a:latin typeface="標楷體" panose="03000509000000000000" pitchFamily="65" charset="-120"/>
                <a:ea typeface="標楷體" panose="03000509000000000000" pitchFamily="65" charset="-120"/>
              </a:rPr>
              <a:t>一</a:t>
            </a:r>
            <a:r>
              <a:rPr kumimoji="1" lang="zh-TW" altLang="en-US" sz="2200" dirty="0">
                <a:latin typeface="標楷體" panose="03000509000000000000" pitchFamily="65" charset="-120"/>
                <a:ea typeface="標楷體" panose="03000509000000000000" pitchFamily="65" charset="-120"/>
              </a:rPr>
              <a:t>）</a:t>
            </a:r>
            <a:r>
              <a:rPr kumimoji="1" lang="en-US" altLang="zh-TW" sz="2200" dirty="0">
                <a:latin typeface="標楷體" panose="03000509000000000000" pitchFamily="65" charset="-120"/>
                <a:ea typeface="標楷體" panose="03000509000000000000" pitchFamily="65" charset="-120"/>
              </a:rPr>
              <a:t> </a:t>
            </a:r>
            <a:r>
              <a:rPr kumimoji="1" lang="zh-TW" altLang="zh-TW" sz="2200" dirty="0">
                <a:latin typeface="標楷體" panose="03000509000000000000" pitchFamily="65" charset="-120"/>
                <a:ea typeface="標楷體" panose="03000509000000000000" pitchFamily="65" charset="-120"/>
              </a:rPr>
              <a:t>遺囑見證人資格不符</a:t>
            </a:r>
            <a:endParaRPr lang="zh-TW" altLang="zh-TW" sz="2200" dirty="0">
              <a:latin typeface="標楷體" panose="03000509000000000000" pitchFamily="65" charset="-120"/>
              <a:ea typeface="標楷體" panose="03000509000000000000" pitchFamily="65" charset="-120"/>
            </a:endParaRPr>
          </a:p>
        </p:txBody>
      </p:sp>
      <p:sp>
        <p:nvSpPr>
          <p:cNvPr id="17" name="圓角矩形 16"/>
          <p:cNvSpPr/>
          <p:nvPr/>
        </p:nvSpPr>
        <p:spPr>
          <a:xfrm>
            <a:off x="480963" y="2294869"/>
            <a:ext cx="5760000" cy="720000"/>
          </a:xfrm>
          <a:prstGeom prst="roundRect">
            <a:avLst/>
          </a:prstGeom>
          <a:solidFill>
            <a:schemeClr val="accent5">
              <a:lumMod val="40000"/>
              <a:lumOff val="6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pPr lvl="0" defTabSz="977900">
              <a:lnSpc>
                <a:spcPct val="90000"/>
              </a:lnSpc>
              <a:spcBef>
                <a:spcPct val="0"/>
              </a:spcBef>
              <a:spcAft>
                <a:spcPct val="35000"/>
              </a:spcAft>
            </a:pPr>
            <a:r>
              <a:rPr kumimoji="1" lang="zh-TW" altLang="en-US" sz="2200" dirty="0">
                <a:latin typeface="標楷體" panose="03000509000000000000" pitchFamily="65" charset="-120"/>
                <a:ea typeface="標楷體" panose="03000509000000000000" pitchFamily="65" charset="-120"/>
              </a:rPr>
              <a:t>（二）</a:t>
            </a:r>
            <a:r>
              <a:rPr kumimoji="1" lang="zh-TW" altLang="zh-TW" sz="2200" dirty="0">
                <a:latin typeface="標楷體" panose="03000509000000000000" pitchFamily="65" charset="-120"/>
                <a:ea typeface="標楷體" panose="03000509000000000000" pitchFamily="65" charset="-120"/>
              </a:rPr>
              <a:t>見證人沒有全程在場見證</a:t>
            </a:r>
            <a:endParaRPr lang="zh-TW" altLang="zh-TW" sz="2200" dirty="0">
              <a:latin typeface="標楷體" panose="03000509000000000000" pitchFamily="65" charset="-120"/>
              <a:ea typeface="標楷體" panose="03000509000000000000" pitchFamily="65" charset="-120"/>
            </a:endParaRPr>
          </a:p>
        </p:txBody>
      </p:sp>
      <p:sp>
        <p:nvSpPr>
          <p:cNvPr id="18" name="圓角矩形 17"/>
          <p:cNvSpPr/>
          <p:nvPr/>
        </p:nvSpPr>
        <p:spPr>
          <a:xfrm>
            <a:off x="480963" y="3248970"/>
            <a:ext cx="5760000" cy="720000"/>
          </a:xfrm>
          <a:prstGeom prst="roundRect">
            <a:avLst/>
          </a:prstGeom>
          <a:solidFill>
            <a:schemeClr val="accent4">
              <a:lumMod val="40000"/>
              <a:lumOff val="60000"/>
            </a:schemeClr>
          </a:solidFill>
          <a:ln>
            <a:noFill/>
          </a:ln>
        </p:spPr>
        <p:style>
          <a:lnRef idx="2">
            <a:schemeClr val="accent4"/>
          </a:lnRef>
          <a:fillRef idx="1">
            <a:schemeClr val="lt1"/>
          </a:fillRef>
          <a:effectRef idx="0">
            <a:schemeClr val="accent4"/>
          </a:effectRef>
          <a:fontRef idx="minor">
            <a:schemeClr val="dk1"/>
          </a:fontRef>
        </p:style>
        <p:txBody>
          <a:bodyPr rtlCol="0" anchor="ctr"/>
          <a:lstStyle/>
          <a:p>
            <a:pPr defTabSz="977900">
              <a:lnSpc>
                <a:spcPct val="90000"/>
              </a:lnSpc>
              <a:spcBef>
                <a:spcPct val="0"/>
              </a:spcBef>
              <a:spcAft>
                <a:spcPct val="35000"/>
              </a:spcAft>
            </a:pPr>
            <a:r>
              <a:rPr kumimoji="1" lang="zh-TW" altLang="en-US" sz="2200" dirty="0">
                <a:latin typeface="標楷體" panose="03000509000000000000" pitchFamily="65" charset="-120"/>
                <a:ea typeface="標楷體" panose="03000509000000000000" pitchFamily="65" charset="-120"/>
              </a:rPr>
              <a:t>（三）</a:t>
            </a:r>
            <a:r>
              <a:rPr kumimoji="1" lang="zh-TW" altLang="zh-TW" sz="2200" dirty="0">
                <a:latin typeface="標楷體" panose="03000509000000000000" pitchFamily="65" charset="-120"/>
                <a:ea typeface="標楷體" panose="03000509000000000000" pitchFamily="65" charset="-120"/>
              </a:rPr>
              <a:t>代筆遺囑之立遺囑人未口述遺囑意旨</a:t>
            </a:r>
            <a:r>
              <a:rPr kumimoji="1" lang="en-US" altLang="zh-TW" sz="2200" dirty="0">
                <a:latin typeface="標楷體" panose="03000509000000000000" pitchFamily="65" charset="-120"/>
                <a:ea typeface="標楷體" panose="03000509000000000000" pitchFamily="65" charset="-120"/>
              </a:rPr>
              <a:t> </a:t>
            </a:r>
            <a:endParaRPr lang="zh-TW" altLang="zh-TW" sz="2200" dirty="0">
              <a:latin typeface="標楷體" panose="03000509000000000000" pitchFamily="65" charset="-120"/>
              <a:ea typeface="標楷體" panose="03000509000000000000" pitchFamily="65" charset="-120"/>
            </a:endParaRPr>
          </a:p>
        </p:txBody>
      </p:sp>
      <p:sp>
        <p:nvSpPr>
          <p:cNvPr id="19" name="圓角矩形 18"/>
          <p:cNvSpPr/>
          <p:nvPr/>
        </p:nvSpPr>
        <p:spPr>
          <a:xfrm>
            <a:off x="480963" y="4203071"/>
            <a:ext cx="5760000" cy="720000"/>
          </a:xfrm>
          <a:prstGeom prst="roundRect">
            <a:avLst/>
          </a:prstGeom>
          <a:solidFill>
            <a:schemeClr val="accent3">
              <a:lumMod val="40000"/>
              <a:lumOff val="60000"/>
            </a:schemeClr>
          </a:solidFill>
          <a:ln>
            <a:noFill/>
          </a:ln>
        </p:spPr>
        <p:style>
          <a:lnRef idx="2">
            <a:schemeClr val="accent3"/>
          </a:lnRef>
          <a:fillRef idx="1">
            <a:schemeClr val="lt1"/>
          </a:fillRef>
          <a:effectRef idx="0">
            <a:schemeClr val="accent3"/>
          </a:effectRef>
          <a:fontRef idx="minor">
            <a:schemeClr val="dk1"/>
          </a:fontRef>
        </p:style>
        <p:txBody>
          <a:bodyPr rtlCol="0" anchor="ctr"/>
          <a:lstStyle/>
          <a:p>
            <a:pPr lvl="0" defTabSz="977900">
              <a:lnSpc>
                <a:spcPct val="90000"/>
              </a:lnSpc>
              <a:spcBef>
                <a:spcPct val="0"/>
              </a:spcBef>
              <a:spcAft>
                <a:spcPct val="35000"/>
              </a:spcAft>
            </a:pPr>
            <a:r>
              <a:rPr kumimoji="1" lang="zh-TW" altLang="en-US" sz="2200" dirty="0">
                <a:latin typeface="標楷體" panose="03000509000000000000" pitchFamily="65" charset="-120"/>
                <a:ea typeface="標楷體" panose="03000509000000000000" pitchFamily="65" charset="-120"/>
              </a:rPr>
              <a:t>（四）</a:t>
            </a:r>
            <a:r>
              <a:rPr kumimoji="1" lang="zh-TW" altLang="zh-TW" sz="2200" dirty="0">
                <a:latin typeface="標楷體" panose="03000509000000000000" pitchFamily="65" charset="-120"/>
                <a:ea typeface="標楷體" panose="03000509000000000000" pitchFamily="65" charset="-120"/>
              </a:rPr>
              <a:t>立遺囑人僅蓋章或按印並未簽名</a:t>
            </a:r>
            <a:endParaRPr lang="zh-TW" altLang="zh-TW" sz="2200" dirty="0">
              <a:latin typeface="標楷體" panose="03000509000000000000" pitchFamily="65" charset="-120"/>
              <a:ea typeface="標楷體" panose="03000509000000000000" pitchFamily="65" charset="-120"/>
            </a:endParaRPr>
          </a:p>
        </p:txBody>
      </p:sp>
      <p:sp>
        <p:nvSpPr>
          <p:cNvPr id="20" name="圓角矩形 19"/>
          <p:cNvSpPr/>
          <p:nvPr/>
        </p:nvSpPr>
        <p:spPr>
          <a:xfrm>
            <a:off x="480963" y="5157173"/>
            <a:ext cx="5760000" cy="720000"/>
          </a:xfrm>
          <a:prstGeom prst="roundRect">
            <a:avLst/>
          </a:prstGeom>
          <a:solidFill>
            <a:schemeClr val="accent2">
              <a:lumMod val="40000"/>
              <a:lumOff val="60000"/>
            </a:schemeClr>
          </a:solidFill>
          <a:ln>
            <a:noFill/>
          </a:ln>
        </p:spPr>
        <p:style>
          <a:lnRef idx="2">
            <a:schemeClr val="accent2"/>
          </a:lnRef>
          <a:fillRef idx="1">
            <a:schemeClr val="lt1"/>
          </a:fillRef>
          <a:effectRef idx="0">
            <a:schemeClr val="accent2"/>
          </a:effectRef>
          <a:fontRef idx="minor">
            <a:schemeClr val="dk1"/>
          </a:fontRef>
        </p:style>
        <p:txBody>
          <a:bodyPr rtlCol="0" anchor="ctr"/>
          <a:lstStyle/>
          <a:p>
            <a:pPr lvl="0" defTabSz="977900">
              <a:lnSpc>
                <a:spcPct val="90000"/>
              </a:lnSpc>
              <a:spcBef>
                <a:spcPct val="0"/>
              </a:spcBef>
              <a:spcAft>
                <a:spcPct val="35000"/>
              </a:spcAft>
            </a:pPr>
            <a:r>
              <a:rPr lang="zh-TW" altLang="en-US" sz="2200" dirty="0">
                <a:latin typeface="標楷體" panose="03000509000000000000" pitchFamily="65" charset="-120"/>
                <a:ea typeface="標楷體" panose="03000509000000000000" pitchFamily="65" charset="-120"/>
              </a:rPr>
              <a:t>（五）見證人人數不足</a:t>
            </a:r>
            <a:endParaRPr lang="zh-TW" altLang="zh-TW" sz="2200" dirty="0">
              <a:latin typeface="標楷體" panose="03000509000000000000" pitchFamily="65" charset="-120"/>
              <a:ea typeface="標楷體" panose="03000509000000000000" pitchFamily="65" charset="-120"/>
            </a:endParaRPr>
          </a:p>
        </p:txBody>
      </p:sp>
      <p:grpSp>
        <p:nvGrpSpPr>
          <p:cNvPr id="26" name="群組 25"/>
          <p:cNvGrpSpPr/>
          <p:nvPr/>
        </p:nvGrpSpPr>
        <p:grpSpPr>
          <a:xfrm>
            <a:off x="7016179" y="1556792"/>
            <a:ext cx="4626025" cy="4184340"/>
            <a:chOff x="6436190" y="1736248"/>
            <a:chExt cx="5662657" cy="4164104"/>
          </a:xfrm>
        </p:grpSpPr>
        <p:sp>
          <p:nvSpPr>
            <p:cNvPr id="27" name="手繪多邊形 26"/>
            <p:cNvSpPr/>
            <p:nvPr/>
          </p:nvSpPr>
          <p:spPr>
            <a:xfrm>
              <a:off x="6436190" y="1736248"/>
              <a:ext cx="5641220" cy="1353600"/>
            </a:xfrm>
            <a:custGeom>
              <a:avLst/>
              <a:gdLst>
                <a:gd name="connsiteX0" fmla="*/ 0 w 5641220"/>
                <a:gd name="connsiteY0" fmla="*/ 0 h 1353600"/>
                <a:gd name="connsiteX1" fmla="*/ 5641220 w 5641220"/>
                <a:gd name="connsiteY1" fmla="*/ 0 h 1353600"/>
                <a:gd name="connsiteX2" fmla="*/ 5641220 w 5641220"/>
                <a:gd name="connsiteY2" fmla="*/ 1353600 h 1353600"/>
                <a:gd name="connsiteX3" fmla="*/ 0 w 5641220"/>
                <a:gd name="connsiteY3" fmla="*/ 1353600 h 1353600"/>
                <a:gd name="connsiteX4" fmla="*/ 0 w 5641220"/>
                <a:gd name="connsiteY4" fmla="*/ 0 h 135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220" h="1353600">
                  <a:moveTo>
                    <a:pt x="0" y="0"/>
                  </a:moveTo>
                  <a:lnTo>
                    <a:pt x="5641220" y="0"/>
                  </a:lnTo>
                  <a:lnTo>
                    <a:pt x="5641220" y="1353600"/>
                  </a:lnTo>
                  <a:lnTo>
                    <a:pt x="0" y="1353600"/>
                  </a:lnTo>
                  <a:lnTo>
                    <a:pt x="0" y="0"/>
                  </a:lnTo>
                  <a:close/>
                </a:path>
              </a:pathLst>
            </a:custGeom>
            <a:noFill/>
            <a:ln w="38100" cap="flat" cmpd="sng" algn="ctr">
              <a:no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192024" tIns="109728" rIns="192024" bIns="109728" numCol="1" spcCol="1270" anchor="ctr" anchorCtr="0">
              <a:noAutofit/>
            </a:bodyPr>
            <a:lstStyle/>
            <a:p>
              <a:pPr algn="just" defTabSz="1200150" hangingPunct="0">
                <a:lnSpc>
                  <a:spcPts val="3000"/>
                </a:lnSpc>
                <a:spcBef>
                  <a:spcPct val="0"/>
                </a:spcBef>
                <a:spcAft>
                  <a:spcPct val="35000"/>
                </a:spcAft>
              </a:pPr>
              <a:r>
                <a:rPr lang="zh-TW" altLang="en-US" sz="2200" b="1"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下列人依法不可以擔任遺囑見證人</a:t>
              </a:r>
              <a:r>
                <a:rPr lang="zh-TW" altLang="en-US" sz="2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民法</a:t>
              </a:r>
              <a:r>
                <a:rPr lang="en-US" altLang="zh-TW" sz="2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第</a:t>
              </a:r>
              <a:r>
                <a:rPr lang="en-US" altLang="zh-TW" sz="2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1198</a:t>
              </a:r>
              <a:r>
                <a:rPr lang="zh-TW" altLang="en-US" sz="2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條）：</a:t>
              </a:r>
            </a:p>
          </p:txBody>
        </p:sp>
        <p:sp>
          <p:nvSpPr>
            <p:cNvPr id="28" name="手繪多邊形 27"/>
            <p:cNvSpPr/>
            <p:nvPr/>
          </p:nvSpPr>
          <p:spPr>
            <a:xfrm>
              <a:off x="6457627" y="2739485"/>
              <a:ext cx="5641220" cy="3160867"/>
            </a:xfrm>
            <a:custGeom>
              <a:avLst/>
              <a:gdLst>
                <a:gd name="connsiteX0" fmla="*/ 0 w 5641220"/>
                <a:gd name="connsiteY0" fmla="*/ 0 h 3160867"/>
                <a:gd name="connsiteX1" fmla="*/ 5641220 w 5641220"/>
                <a:gd name="connsiteY1" fmla="*/ 0 h 3160867"/>
                <a:gd name="connsiteX2" fmla="*/ 5641220 w 5641220"/>
                <a:gd name="connsiteY2" fmla="*/ 3160867 h 3160867"/>
                <a:gd name="connsiteX3" fmla="*/ 0 w 5641220"/>
                <a:gd name="connsiteY3" fmla="*/ 3160867 h 3160867"/>
                <a:gd name="connsiteX4" fmla="*/ 0 w 5641220"/>
                <a:gd name="connsiteY4" fmla="*/ 0 h 3160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220" h="3160867">
                  <a:moveTo>
                    <a:pt x="0" y="0"/>
                  </a:moveTo>
                  <a:lnTo>
                    <a:pt x="5641220" y="0"/>
                  </a:lnTo>
                  <a:lnTo>
                    <a:pt x="5641220" y="3160867"/>
                  </a:lnTo>
                  <a:lnTo>
                    <a:pt x="0" y="3160867"/>
                  </a:lnTo>
                  <a:lnTo>
                    <a:pt x="0" y="0"/>
                  </a:lnTo>
                  <a:close/>
                </a:path>
              </a:pathLst>
            </a:custGeom>
            <a:noFill/>
            <a:ln w="38100" cap="flat" cmpd="sng" algn="ctr">
              <a:no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49352" tIns="149352" rIns="199136" bIns="224028" numCol="1" spcCol="1270" anchor="t" anchorCtr="0">
              <a:noAutofit/>
            </a:bodyPr>
            <a:lstStyle/>
            <a:p>
              <a:pPr marL="180975" lvl="1" indent="-180975" algn="just" defTabSz="1244600" hangingPunct="0">
                <a:lnSpc>
                  <a:spcPts val="3000"/>
                </a:lnSpc>
                <a:spcBef>
                  <a:spcPct val="0"/>
                </a:spcBef>
                <a:spcAft>
                  <a:spcPct val="15000"/>
                </a:spcAft>
                <a:buChar char="••"/>
              </a:pPr>
              <a:r>
                <a:rPr lang="zh-TW" altLang="en-US" sz="2200" kern="1200" dirty="0">
                  <a:solidFill>
                    <a:sysClr val="windowText" lastClr="000000">
                      <a:hueOff val="0"/>
                      <a:satOff val="0"/>
                      <a:lumOff val="0"/>
                      <a:alphaOff val="0"/>
                    </a:sysClr>
                  </a:solidFill>
                  <a:latin typeface="Times New Roman" panose="02020603050405020304" pitchFamily="18" charset="0"/>
                  <a:ea typeface="標楷體" panose="03000509000000000000" pitchFamily="65" charset="-120"/>
                  <a:cs typeface="Times New Roman" panose="02020603050405020304" pitchFamily="18" charset="0"/>
                </a:rPr>
                <a:t>未成年人</a:t>
              </a:r>
            </a:p>
            <a:p>
              <a:pPr marL="180975" lvl="1" indent="-180975" algn="just" defTabSz="1244600" hangingPunct="0">
                <a:lnSpc>
                  <a:spcPts val="3000"/>
                </a:lnSpc>
                <a:spcBef>
                  <a:spcPct val="0"/>
                </a:spcBef>
                <a:spcAft>
                  <a:spcPct val="15000"/>
                </a:spcAft>
                <a:buFont typeface="Arial" panose="020B0604020202020204" pitchFamily="34" charset="0"/>
                <a:buChar char="••"/>
              </a:pPr>
              <a:r>
                <a:rPr kumimoji="1" lang="zh-TW" altLang="en-US" sz="2200" i="0" kern="1200" dirty="0">
                  <a:solidFill>
                    <a:sysClr val="windowText" lastClr="000000">
                      <a:hueOff val="0"/>
                      <a:satOff val="0"/>
                      <a:lumOff val="0"/>
                      <a:alphaOff val="0"/>
                    </a:sysClr>
                  </a:solidFill>
                  <a:latin typeface="標楷體" panose="03000509000000000000" pitchFamily="65" charset="-120"/>
                  <a:ea typeface="標楷體" panose="03000509000000000000" pitchFamily="65" charset="-120"/>
                </a:rPr>
                <a:t>受監護或輔助宣告之人</a:t>
              </a:r>
              <a:endParaRPr lang="zh-TW" altLang="en-US" sz="2200" kern="1200" dirty="0">
                <a:solidFill>
                  <a:sysClr val="windowText" lastClr="000000">
                    <a:hueOff val="0"/>
                    <a:satOff val="0"/>
                    <a:lumOff val="0"/>
                    <a:alphaOff val="0"/>
                  </a:sysClr>
                </a:solidFill>
                <a:latin typeface="Times New Roman" panose="02020603050405020304" pitchFamily="18" charset="0"/>
                <a:ea typeface="標楷體" panose="03000509000000000000" pitchFamily="65" charset="-120"/>
                <a:cs typeface="Times New Roman" panose="02020603050405020304" pitchFamily="18" charset="0"/>
              </a:endParaRPr>
            </a:p>
            <a:p>
              <a:pPr marL="180975" lvl="1" indent="-180975" algn="just" defTabSz="1244600" hangingPunct="0">
                <a:lnSpc>
                  <a:spcPts val="3000"/>
                </a:lnSpc>
                <a:spcBef>
                  <a:spcPct val="0"/>
                </a:spcBef>
                <a:spcAft>
                  <a:spcPct val="15000"/>
                </a:spcAft>
                <a:buChar char="••"/>
              </a:pPr>
              <a:r>
                <a:rPr lang="zh-TW" altLang="en-US" sz="2200" kern="1200" dirty="0">
                  <a:solidFill>
                    <a:sysClr val="windowText" lastClr="000000">
                      <a:hueOff val="0"/>
                      <a:satOff val="0"/>
                      <a:lumOff val="0"/>
                      <a:alphaOff val="0"/>
                    </a:sysClr>
                  </a:solidFill>
                  <a:latin typeface="Times New Roman" panose="02020603050405020304" pitchFamily="18" charset="0"/>
                  <a:ea typeface="標楷體" panose="03000509000000000000" pitchFamily="65" charset="-120"/>
                  <a:cs typeface="Times New Roman" panose="02020603050405020304" pitchFamily="18" charset="0"/>
                </a:rPr>
                <a:t>繼承人及其配偶或其直系血親</a:t>
              </a:r>
            </a:p>
            <a:p>
              <a:pPr marL="180975" lvl="1" indent="-180975" algn="just" defTabSz="1244600" hangingPunct="0">
                <a:lnSpc>
                  <a:spcPts val="3000"/>
                </a:lnSpc>
                <a:spcBef>
                  <a:spcPct val="0"/>
                </a:spcBef>
                <a:spcAft>
                  <a:spcPct val="15000"/>
                </a:spcAft>
                <a:buChar char="••"/>
              </a:pPr>
              <a:r>
                <a:rPr lang="zh-TW" altLang="en-US" sz="2200" b="1" u="sng" kern="1200"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受遺贈人</a:t>
              </a:r>
              <a:r>
                <a:rPr lang="zh-TW" altLang="en-US" sz="2200" kern="1200" dirty="0">
                  <a:solidFill>
                    <a:sysClr val="windowText" lastClr="000000">
                      <a:hueOff val="0"/>
                      <a:satOff val="0"/>
                      <a:lumOff val="0"/>
                      <a:alphaOff val="0"/>
                    </a:sysClr>
                  </a:solidFill>
                  <a:latin typeface="Times New Roman" panose="02020603050405020304" pitchFamily="18" charset="0"/>
                  <a:ea typeface="標楷體" panose="03000509000000000000" pitchFamily="65" charset="-120"/>
                  <a:cs typeface="Times New Roman" panose="02020603050405020304" pitchFamily="18" charset="0"/>
                </a:rPr>
                <a:t>及其配偶或其直系血親</a:t>
              </a:r>
            </a:p>
            <a:p>
              <a:pPr marL="180975" lvl="1" indent="-180975" algn="just" defTabSz="1244600" hangingPunct="0">
                <a:lnSpc>
                  <a:spcPts val="3000"/>
                </a:lnSpc>
                <a:spcBef>
                  <a:spcPct val="0"/>
                </a:spcBef>
                <a:spcAft>
                  <a:spcPct val="15000"/>
                </a:spcAft>
                <a:buChar char="••"/>
              </a:pPr>
              <a:r>
                <a:rPr lang="zh-TW" altLang="en-US" sz="2200" kern="1200" dirty="0">
                  <a:solidFill>
                    <a:sysClr val="windowText" lastClr="000000">
                      <a:hueOff val="0"/>
                      <a:satOff val="0"/>
                      <a:lumOff val="0"/>
                      <a:alphaOff val="0"/>
                    </a:sysClr>
                  </a:solidFill>
                  <a:latin typeface="Times New Roman" panose="02020603050405020304" pitchFamily="18" charset="0"/>
                  <a:ea typeface="標楷體" panose="03000509000000000000" pitchFamily="65" charset="-120"/>
                  <a:cs typeface="Times New Roman" panose="02020603050405020304" pitchFamily="18" charset="0"/>
                </a:rPr>
                <a:t>為公證人或代行公證職務人的同居人、助理人或受僱人</a:t>
              </a:r>
            </a:p>
          </p:txBody>
        </p:sp>
      </p:grpSp>
    </p:spTree>
    <p:extLst>
      <p:ext uri="{BB962C8B-B14F-4D97-AF65-F5344CB8AC3E}">
        <p14:creationId xmlns:p14="http://schemas.microsoft.com/office/powerpoint/2010/main" val="66693216"/>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C1246ED-AC3C-9623-5A19-A6CF0631F563}"/>
              </a:ext>
            </a:extLst>
          </p:cNvPr>
          <p:cNvSpPr>
            <a:spLocks noGrp="1"/>
          </p:cNvSpPr>
          <p:nvPr>
            <p:ph type="title"/>
          </p:nvPr>
        </p:nvSpPr>
        <p:spPr/>
        <p:txBody>
          <a:bodyPr/>
          <a:lstStyle/>
          <a:p>
            <a:pPr algn="ctr"/>
            <a:r>
              <a:rPr lang="zh-TW" altLang="en-US" kern="100" dirty="0">
                <a:latin typeface="Times New Roman" panose="02020603050405020304" pitchFamily="18" charset="0"/>
                <a:cs typeface="Times New Roman" panose="02020603050405020304" pitchFamily="18" charset="0"/>
              </a:rPr>
              <a:t>代筆遺囑無效之情形</a:t>
            </a:r>
          </a:p>
        </p:txBody>
      </p:sp>
      <p:sp>
        <p:nvSpPr>
          <p:cNvPr id="3" name="內容版面配置區 2">
            <a:extLst>
              <a:ext uri="{FF2B5EF4-FFF2-40B4-BE49-F238E27FC236}">
                <a16:creationId xmlns:a16="http://schemas.microsoft.com/office/drawing/2014/main" id="{F3A2AD81-E705-3AFA-00CE-BB2A28257D27}"/>
              </a:ext>
            </a:extLst>
          </p:cNvPr>
          <p:cNvSpPr>
            <a:spLocks noGrp="1"/>
          </p:cNvSpPr>
          <p:nvPr>
            <p:ph idx="1"/>
          </p:nvPr>
        </p:nvSpPr>
        <p:spPr>
          <a:xfrm>
            <a:off x="264940" y="908720"/>
            <a:ext cx="11665296" cy="5256584"/>
          </a:xfrm>
        </p:spPr>
        <p:txBody>
          <a:bodyPr>
            <a:normAutofit fontScale="70000" lnSpcReduction="20000"/>
          </a:bodyPr>
          <a:lstStyle/>
          <a:p>
            <a:pPr algn="l" fontAlgn="base" hangingPunct="0">
              <a:lnSpc>
                <a:spcPts val="3200"/>
              </a:lnSpc>
            </a:pPr>
            <a:r>
              <a:rPr lang="zh-TW" altLang="en-US" sz="3000" b="1" dirty="0">
                <a:solidFill>
                  <a:schemeClr val="accent6">
                    <a:lumMod val="75000"/>
                  </a:schemeClr>
                </a:solidFill>
                <a:cs typeface="Times New Roman" panose="02020603050405020304" pitchFamily="18" charset="0"/>
              </a:rPr>
              <a:t>最高法院</a:t>
            </a:r>
            <a:r>
              <a:rPr lang="en-US" altLang="zh-TW" sz="3000" b="1" dirty="0">
                <a:solidFill>
                  <a:schemeClr val="accent6">
                    <a:lumMod val="75000"/>
                  </a:schemeClr>
                </a:solidFill>
                <a:cs typeface="Times New Roman" panose="02020603050405020304" pitchFamily="18" charset="0"/>
              </a:rPr>
              <a:t>105</a:t>
            </a:r>
            <a:r>
              <a:rPr lang="zh-TW" altLang="en-US" sz="3000" b="1" dirty="0">
                <a:solidFill>
                  <a:schemeClr val="accent6">
                    <a:lumMod val="75000"/>
                  </a:schemeClr>
                </a:solidFill>
                <a:cs typeface="Times New Roman" panose="02020603050405020304" pitchFamily="18" charset="0"/>
              </a:rPr>
              <a:t>年度台上字第</a:t>
            </a:r>
            <a:r>
              <a:rPr lang="en-US" altLang="zh-TW" sz="3000" b="1" dirty="0">
                <a:solidFill>
                  <a:schemeClr val="accent6">
                    <a:lumMod val="75000"/>
                  </a:schemeClr>
                </a:solidFill>
                <a:cs typeface="Times New Roman" panose="02020603050405020304" pitchFamily="18" charset="0"/>
              </a:rPr>
              <a:t>2326</a:t>
            </a:r>
            <a:r>
              <a:rPr lang="zh-TW" altLang="en-US" sz="3000" b="1" dirty="0">
                <a:solidFill>
                  <a:schemeClr val="accent6">
                    <a:lumMod val="75000"/>
                  </a:schemeClr>
                </a:solidFill>
                <a:cs typeface="Times New Roman" panose="02020603050405020304" pitchFamily="18" charset="0"/>
              </a:rPr>
              <a:t>號判決意旨</a:t>
            </a:r>
            <a:endParaRPr lang="en-US" altLang="zh-TW" sz="3000" b="1" dirty="0">
              <a:solidFill>
                <a:schemeClr val="accent6">
                  <a:lumMod val="75000"/>
                </a:schemeClr>
              </a:solidFill>
              <a:cs typeface="Times New Roman" panose="02020603050405020304" pitchFamily="18" charset="0"/>
            </a:endParaRPr>
          </a:p>
          <a:p>
            <a:pPr algn="just" fontAlgn="base" hangingPunct="0">
              <a:lnSpc>
                <a:spcPts val="3200"/>
              </a:lnSpc>
            </a:pPr>
            <a:r>
              <a:rPr lang="zh-TW" altLang="en-US" sz="2800" dirty="0">
                <a:solidFill>
                  <a:prstClr val="black">
                    <a:hueOff val="0"/>
                    <a:satOff val="0"/>
                    <a:lumOff val="0"/>
                    <a:alphaOff val="0"/>
                  </a:prstClr>
                </a:solidFill>
                <a:latin typeface="Times New Roman" panose="02020603050405020304" pitchFamily="18" charset="0"/>
                <a:cs typeface="Times New Roman" panose="02020603050405020304" pitchFamily="18" charset="0"/>
              </a:rPr>
              <a:t>「按遺囑制度乃在尊重死亡人之遺志，遺囑係於遺囑人死亡後發生效力，遺囑是否確為遺囑人本意，屆時已難對質，遺囑內容多屬重要事項，攸關遺囑人之財產分配，利害關係人易起糾紛，</a:t>
            </a:r>
            <a:r>
              <a:rPr lang="zh-TW" altLang="en-US" sz="2800" u="sng" dirty="0">
                <a:solidFill>
                  <a:srgbClr val="FF0000"/>
                </a:solidFill>
                <a:latin typeface="Times New Roman" panose="02020603050405020304" pitchFamily="18" charset="0"/>
                <a:cs typeface="Times New Roman" panose="02020603050405020304" pitchFamily="18" charset="0"/>
              </a:rPr>
              <a:t>為確保遺囑人之真意，避免糾紛，我國民法繼承篇就遺囑規定須具備法定方式，始生遺囑之效力</a:t>
            </a:r>
            <a:r>
              <a:rPr lang="zh-TW" altLang="en-US" sz="2800" dirty="0">
                <a:solidFill>
                  <a:prstClr val="black">
                    <a:hueOff val="0"/>
                    <a:satOff val="0"/>
                    <a:lumOff val="0"/>
                    <a:alphaOff val="0"/>
                  </a:prstClr>
                </a:solidFill>
                <a:latin typeface="Times New Roman" panose="02020603050405020304" pitchFamily="18" charset="0"/>
                <a:cs typeface="Times New Roman" panose="02020603050405020304" pitchFamily="18" charset="0"/>
              </a:rPr>
              <a:t>。代筆遺囑須由遺囑人指定三人以上之見證人，由遺囑人口述遺囑意旨，使見證人中之一人筆記、宣讀、講解，經遺囑人認可後，記明年月日及代筆人之姓名，由見證人全體及遺囑人同行簽名，不能簽名者，應按指印代之，為民法第一千一百九十四條所明定。</a:t>
            </a:r>
            <a:r>
              <a:rPr lang="zh-TW" altLang="en-US" sz="2800" u="sng" dirty="0">
                <a:solidFill>
                  <a:srgbClr val="FF0000"/>
                </a:solidFill>
                <a:latin typeface="Times New Roman" panose="02020603050405020304" pitchFamily="18" charset="0"/>
                <a:cs typeface="Times New Roman" panose="02020603050405020304" pitchFamily="18" charset="0"/>
              </a:rPr>
              <a:t>是代筆遺囑須由遺囑人在所指定三人以上之見證人均始終親自在場聽聞其親自口述遺囑意旨下為之，遺囑人並須以言語口述，不得以其他舉動表達，倘事先撰擬遺囑文字，由見證人唸讀，遺囑人僅以點頭、搖頭或</a:t>
            </a:r>
            <a:r>
              <a:rPr lang="en-US" altLang="zh-TW" sz="2800" u="sng" dirty="0">
                <a:solidFill>
                  <a:srgbClr val="FF0000"/>
                </a:solidFill>
                <a:latin typeface="Times New Roman" panose="02020603050405020304" pitchFamily="18" charset="0"/>
                <a:cs typeface="Times New Roman" panose="02020603050405020304" pitchFamily="18" charset="0"/>
              </a:rPr>
              <a:t>『</a:t>
            </a:r>
            <a:r>
              <a:rPr lang="zh-TW" altLang="en-US" sz="2800" u="sng" dirty="0">
                <a:solidFill>
                  <a:srgbClr val="FF0000"/>
                </a:solidFill>
                <a:latin typeface="Times New Roman" panose="02020603050405020304" pitchFamily="18" charset="0"/>
                <a:cs typeface="Times New Roman" panose="02020603050405020304" pitchFamily="18" charset="0"/>
              </a:rPr>
              <a:t>嗯</a:t>
            </a:r>
            <a:r>
              <a:rPr lang="en-US" altLang="zh-TW" sz="2800" u="sng" dirty="0">
                <a:solidFill>
                  <a:srgbClr val="FF0000"/>
                </a:solidFill>
                <a:latin typeface="Times New Roman" panose="02020603050405020304" pitchFamily="18" charset="0"/>
                <a:cs typeface="Times New Roman" panose="02020603050405020304" pitchFamily="18" charset="0"/>
              </a:rPr>
              <a:t>』</a:t>
            </a:r>
            <a:r>
              <a:rPr lang="zh-TW" altLang="en-US" sz="2800" u="sng" dirty="0">
                <a:solidFill>
                  <a:srgbClr val="FF0000"/>
                </a:solidFill>
                <a:latin typeface="Times New Roman" panose="02020603050405020304" pitchFamily="18" charset="0"/>
                <a:cs typeface="Times New Roman" panose="02020603050405020304" pitchFamily="18" charset="0"/>
              </a:rPr>
              <a:t>聲等或其他動作示意表達，而未以言語口述遺囑意旨者，均不得解為遺囑人之口述</a:t>
            </a:r>
            <a:r>
              <a:rPr lang="zh-TW" altLang="en-US" sz="2800" dirty="0">
                <a:solidFill>
                  <a:prstClr val="black">
                    <a:hueOff val="0"/>
                    <a:satOff val="0"/>
                    <a:lumOff val="0"/>
                    <a:alphaOff val="0"/>
                  </a:prstClr>
                </a:solidFill>
                <a:latin typeface="Times New Roman" panose="02020603050405020304" pitchFamily="18" charset="0"/>
                <a:cs typeface="Times New Roman" panose="02020603050405020304" pitchFamily="18" charset="0"/>
              </a:rPr>
              <a:t>，以確保並得為互證遺囑內容係出於遺囑人之真意，以防止他人左右遺囑之意思或誤解遺囑人之舉動。本件代筆遺囑之作成，既非葉</a:t>
            </a:r>
            <a:r>
              <a:rPr lang="en-US" altLang="zh-TW" sz="2800" dirty="0">
                <a:solidFill>
                  <a:prstClr val="black">
                    <a:hueOff val="0"/>
                    <a:satOff val="0"/>
                    <a:lumOff val="0"/>
                    <a:alphaOff val="0"/>
                  </a:prstClr>
                </a:solidFill>
                <a:latin typeface="Times New Roman" panose="02020603050405020304" pitchFamily="18" charset="0"/>
                <a:cs typeface="Times New Roman" panose="02020603050405020304" pitchFamily="18" charset="0"/>
              </a:rPr>
              <a:t>OO</a:t>
            </a:r>
            <a:r>
              <a:rPr lang="zh-TW" altLang="en-US" sz="2800" dirty="0">
                <a:solidFill>
                  <a:prstClr val="black">
                    <a:hueOff val="0"/>
                    <a:satOff val="0"/>
                    <a:lumOff val="0"/>
                    <a:alphaOff val="0"/>
                  </a:prstClr>
                </a:solidFill>
                <a:latin typeface="Times New Roman" panose="02020603050405020304" pitchFamily="18" charset="0"/>
                <a:cs typeface="Times New Roman" panose="02020603050405020304" pitchFamily="18" charset="0"/>
              </a:rPr>
              <a:t>在上開三位見證人見證下親自口述遺囑意旨，僅由黃</a:t>
            </a:r>
            <a:r>
              <a:rPr lang="en-US" altLang="zh-TW" sz="2800" dirty="0">
                <a:solidFill>
                  <a:prstClr val="black">
                    <a:hueOff val="0"/>
                    <a:satOff val="0"/>
                    <a:lumOff val="0"/>
                    <a:alphaOff val="0"/>
                  </a:prstClr>
                </a:solidFill>
                <a:latin typeface="Times New Roman" panose="02020603050405020304" pitchFamily="18" charset="0"/>
                <a:cs typeface="Times New Roman" panose="02020603050405020304" pitchFamily="18" charset="0"/>
              </a:rPr>
              <a:t>OO</a:t>
            </a:r>
            <a:r>
              <a:rPr lang="zh-TW" altLang="en-US" sz="2800" dirty="0">
                <a:solidFill>
                  <a:prstClr val="black">
                    <a:hueOff val="0"/>
                    <a:satOff val="0"/>
                    <a:lumOff val="0"/>
                    <a:alphaOff val="0"/>
                  </a:prstClr>
                </a:solidFill>
                <a:latin typeface="Times New Roman" panose="02020603050405020304" pitchFamily="18" charset="0"/>
                <a:cs typeface="Times New Roman" panose="02020603050405020304" pitchFamily="18" charset="0"/>
              </a:rPr>
              <a:t>唸讀事先撰擬之遺囑內容，與代筆遺囑之法定方式不合，自屬無效。」。</a:t>
            </a:r>
          </a:p>
        </p:txBody>
      </p:sp>
      <p:sp>
        <p:nvSpPr>
          <p:cNvPr id="4" name="投影片編號版面配置區 3">
            <a:extLst>
              <a:ext uri="{FF2B5EF4-FFF2-40B4-BE49-F238E27FC236}">
                <a16:creationId xmlns:a16="http://schemas.microsoft.com/office/drawing/2014/main" id="{9195F958-18FA-0079-353A-6B357CFD9B3F}"/>
              </a:ext>
            </a:extLst>
          </p:cNvPr>
          <p:cNvSpPr>
            <a:spLocks noGrp="1"/>
          </p:cNvSpPr>
          <p:nvPr>
            <p:ph type="sldNum" sz="quarter" idx="12"/>
          </p:nvPr>
        </p:nvSpPr>
        <p:spPr/>
        <p:txBody>
          <a:bodyPr/>
          <a:lstStyle/>
          <a:p>
            <a:pPr>
              <a:defRPr/>
            </a:pPr>
            <a:fld id="{4B140375-4B74-4B69-865E-A3C1E700F007}" type="slidenum">
              <a:rPr lang="en-US" altLang="zh-TW" smtClean="0"/>
              <a:pPr>
                <a:defRPr/>
              </a:pPr>
              <a:t>33</a:t>
            </a:fld>
            <a:endParaRPr lang="en-US" altLang="zh-TW" dirty="0"/>
          </a:p>
        </p:txBody>
      </p:sp>
    </p:spTree>
    <p:extLst>
      <p:ext uri="{BB962C8B-B14F-4D97-AF65-F5344CB8AC3E}">
        <p14:creationId xmlns:p14="http://schemas.microsoft.com/office/powerpoint/2010/main" val="3870631475"/>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207D7E-360B-7EE3-0174-41E75E7E0AB3}"/>
              </a:ext>
            </a:extLst>
          </p:cNvPr>
          <p:cNvSpPr>
            <a:spLocks noGrp="1"/>
          </p:cNvSpPr>
          <p:nvPr>
            <p:ph type="title"/>
          </p:nvPr>
        </p:nvSpPr>
        <p:spPr/>
        <p:txBody>
          <a:bodyPr/>
          <a:lstStyle/>
          <a:p>
            <a:pPr algn="ctr"/>
            <a:r>
              <a:rPr lang="zh-TW" altLang="en-US" kern="100" dirty="0">
                <a:latin typeface="Times New Roman" panose="02020603050405020304" pitchFamily="18" charset="0"/>
                <a:cs typeface="Times New Roman" panose="02020603050405020304" pitchFamily="18" charset="0"/>
              </a:rPr>
              <a:t>嬤花</a:t>
            </a:r>
            <a:r>
              <a:rPr lang="en-US" altLang="zh-TW" kern="100" dirty="0">
                <a:latin typeface="Times New Roman" panose="02020603050405020304" pitchFamily="18" charset="0"/>
                <a:cs typeface="Times New Roman" panose="02020603050405020304" pitchFamily="18" charset="0"/>
              </a:rPr>
              <a:t>2</a:t>
            </a:r>
            <a:r>
              <a:rPr lang="zh-TW" altLang="en-US" kern="100" dirty="0">
                <a:latin typeface="Times New Roman" panose="02020603050405020304" pitchFamily="18" charset="0"/>
                <a:cs typeface="Times New Roman" panose="02020603050405020304" pitchFamily="18" charset="0"/>
              </a:rPr>
              <a:t>萬</a:t>
            </a:r>
            <a:r>
              <a:rPr lang="en-US" altLang="zh-TW" kern="100" dirty="0">
                <a:latin typeface="Times New Roman" panose="02020603050405020304" pitchFamily="18" charset="0"/>
                <a:cs typeface="Times New Roman" panose="02020603050405020304" pitchFamily="18" charset="0"/>
              </a:rPr>
              <a:t>5</a:t>
            </a:r>
            <a:r>
              <a:rPr lang="zh-TW" altLang="en-US" kern="100" dirty="0">
                <a:latin typeface="Times New Roman" panose="02020603050405020304" pitchFamily="18" charset="0"/>
                <a:cs typeface="Times New Roman" panose="02020603050405020304" pitchFamily="18" charset="0"/>
              </a:rPr>
              <a:t>千找律師立遺囑 死後整份「無效」</a:t>
            </a:r>
          </a:p>
        </p:txBody>
      </p:sp>
      <p:sp>
        <p:nvSpPr>
          <p:cNvPr id="4" name="投影片編號版面配置區 3">
            <a:extLst>
              <a:ext uri="{FF2B5EF4-FFF2-40B4-BE49-F238E27FC236}">
                <a16:creationId xmlns:a16="http://schemas.microsoft.com/office/drawing/2014/main" id="{54CE5E6D-FEF5-2AD1-652B-9666585E111B}"/>
              </a:ext>
            </a:extLst>
          </p:cNvPr>
          <p:cNvSpPr>
            <a:spLocks noGrp="1"/>
          </p:cNvSpPr>
          <p:nvPr>
            <p:ph type="sldNum" sz="quarter" idx="12"/>
          </p:nvPr>
        </p:nvSpPr>
        <p:spPr/>
        <p:txBody>
          <a:bodyPr/>
          <a:lstStyle/>
          <a:p>
            <a:pPr>
              <a:defRPr/>
            </a:pPr>
            <a:fld id="{4B140375-4B74-4B69-865E-A3C1E700F007}" type="slidenum">
              <a:rPr lang="en-US" altLang="zh-TW" smtClean="0"/>
              <a:pPr>
                <a:defRPr/>
              </a:pPr>
              <a:t>34</a:t>
            </a:fld>
            <a:endParaRPr lang="en-US" altLang="zh-TW" dirty="0"/>
          </a:p>
        </p:txBody>
      </p:sp>
      <p:pic>
        <p:nvPicPr>
          <p:cNvPr id="3074" name="Picture 2" descr="圖／TVBS">
            <a:extLst>
              <a:ext uri="{FF2B5EF4-FFF2-40B4-BE49-F238E27FC236}">
                <a16:creationId xmlns:a16="http://schemas.microsoft.com/office/drawing/2014/main" id="{FE1B4C36-3966-EA52-5D1A-AB95B94D98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1083" y="989729"/>
            <a:ext cx="9073008" cy="5103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2840509"/>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207D7E-360B-7EE3-0174-41E75E7E0AB3}"/>
              </a:ext>
            </a:extLst>
          </p:cNvPr>
          <p:cNvSpPr>
            <a:spLocks noGrp="1"/>
          </p:cNvSpPr>
          <p:nvPr>
            <p:ph type="title"/>
          </p:nvPr>
        </p:nvSpPr>
        <p:spPr/>
        <p:txBody>
          <a:bodyPr/>
          <a:lstStyle/>
          <a:p>
            <a:pPr algn="ctr"/>
            <a:r>
              <a:rPr lang="zh-TW" altLang="en-US" kern="100" dirty="0">
                <a:latin typeface="Times New Roman" panose="02020603050405020304" pitchFamily="18" charset="0"/>
                <a:cs typeface="Times New Roman" panose="02020603050405020304" pitchFamily="18" charset="0"/>
              </a:rPr>
              <a:t>嬤花</a:t>
            </a:r>
            <a:r>
              <a:rPr lang="en-US" altLang="zh-TW" kern="100" dirty="0">
                <a:latin typeface="Times New Roman" panose="02020603050405020304" pitchFamily="18" charset="0"/>
                <a:cs typeface="Times New Roman" panose="02020603050405020304" pitchFamily="18" charset="0"/>
              </a:rPr>
              <a:t>2</a:t>
            </a:r>
            <a:r>
              <a:rPr lang="zh-TW" altLang="en-US" kern="100" dirty="0">
                <a:latin typeface="Times New Roman" panose="02020603050405020304" pitchFamily="18" charset="0"/>
                <a:cs typeface="Times New Roman" panose="02020603050405020304" pitchFamily="18" charset="0"/>
              </a:rPr>
              <a:t>萬</a:t>
            </a:r>
            <a:r>
              <a:rPr lang="en-US" altLang="zh-TW" kern="100" dirty="0">
                <a:latin typeface="Times New Roman" panose="02020603050405020304" pitchFamily="18" charset="0"/>
                <a:cs typeface="Times New Roman" panose="02020603050405020304" pitchFamily="18" charset="0"/>
              </a:rPr>
              <a:t>5</a:t>
            </a:r>
            <a:r>
              <a:rPr lang="zh-TW" altLang="en-US" kern="100" dirty="0">
                <a:latin typeface="Times New Roman" panose="02020603050405020304" pitchFamily="18" charset="0"/>
                <a:cs typeface="Times New Roman" panose="02020603050405020304" pitchFamily="18" charset="0"/>
              </a:rPr>
              <a:t>千找律師立遺囑 死後整份「無效」</a:t>
            </a:r>
          </a:p>
        </p:txBody>
      </p:sp>
      <p:sp>
        <p:nvSpPr>
          <p:cNvPr id="3" name="內容版面配置區 2">
            <a:extLst>
              <a:ext uri="{FF2B5EF4-FFF2-40B4-BE49-F238E27FC236}">
                <a16:creationId xmlns:a16="http://schemas.microsoft.com/office/drawing/2014/main" id="{78C99741-5667-9F5C-51CC-F328902B076D}"/>
              </a:ext>
            </a:extLst>
          </p:cNvPr>
          <p:cNvSpPr>
            <a:spLocks noGrp="1"/>
          </p:cNvSpPr>
          <p:nvPr>
            <p:ph idx="1"/>
          </p:nvPr>
        </p:nvSpPr>
        <p:spPr>
          <a:xfrm>
            <a:off x="264939" y="980728"/>
            <a:ext cx="11665296" cy="5112568"/>
          </a:xfrm>
        </p:spPr>
        <p:txBody>
          <a:bodyPr>
            <a:normAutofit fontScale="77500" lnSpcReduction="20000"/>
          </a:bodyPr>
          <a:lstStyle/>
          <a:p>
            <a:r>
              <a:rPr kumimoji="1" lang="en-US" altLang="zh-TW" sz="2600" dirty="0">
                <a:solidFill>
                  <a:srgbClr val="F27900"/>
                </a:solidFill>
                <a:latin typeface="Times New Roman" panose="02020603050405020304" pitchFamily="18" charset="0"/>
                <a:cs typeface="Times New Roman" panose="02020603050405020304" pitchFamily="18" charset="0"/>
              </a:rPr>
              <a:t>2023</a:t>
            </a:r>
            <a:r>
              <a:rPr kumimoji="1" lang="zh-TW" altLang="en-US" sz="2600" dirty="0">
                <a:solidFill>
                  <a:srgbClr val="F27900"/>
                </a:solidFill>
                <a:latin typeface="Times New Roman" panose="02020603050405020304" pitchFamily="18" charset="0"/>
                <a:cs typeface="Times New Roman" panose="02020603050405020304" pitchFamily="18" charset="0"/>
              </a:rPr>
              <a:t>年</a:t>
            </a:r>
            <a:r>
              <a:rPr kumimoji="1" lang="en-US" altLang="zh-TW" sz="2600" dirty="0">
                <a:solidFill>
                  <a:srgbClr val="F27900"/>
                </a:solidFill>
                <a:latin typeface="Times New Roman" panose="02020603050405020304" pitchFamily="18" charset="0"/>
                <a:cs typeface="Times New Roman" panose="02020603050405020304" pitchFamily="18" charset="0"/>
              </a:rPr>
              <a:t>9</a:t>
            </a:r>
            <a:r>
              <a:rPr kumimoji="1" lang="zh-TW" altLang="en-US" sz="2600" dirty="0">
                <a:solidFill>
                  <a:srgbClr val="F27900"/>
                </a:solidFill>
                <a:latin typeface="Times New Roman" panose="02020603050405020304" pitchFamily="18" charset="0"/>
                <a:cs typeface="Times New Roman" panose="02020603050405020304" pitchFamily="18" charset="0"/>
              </a:rPr>
              <a:t>月</a:t>
            </a:r>
            <a:r>
              <a:rPr kumimoji="1" lang="en-US" altLang="zh-TW" sz="2600" dirty="0">
                <a:solidFill>
                  <a:srgbClr val="F27900"/>
                </a:solidFill>
                <a:latin typeface="Times New Roman" panose="02020603050405020304" pitchFamily="18" charset="0"/>
                <a:cs typeface="Times New Roman" panose="02020603050405020304" pitchFamily="18" charset="0"/>
              </a:rPr>
              <a:t>4</a:t>
            </a:r>
            <a:r>
              <a:rPr kumimoji="1" lang="zh-TW" altLang="en-US" sz="2600" dirty="0">
                <a:solidFill>
                  <a:srgbClr val="F27900"/>
                </a:solidFill>
                <a:latin typeface="Times New Roman" panose="02020603050405020304" pitchFamily="18" charset="0"/>
                <a:cs typeface="Times New Roman" panose="02020603050405020304" pitchFamily="18" charset="0"/>
              </a:rPr>
              <a:t>日 </a:t>
            </a:r>
            <a:r>
              <a:rPr kumimoji="1" lang="en-US" altLang="zh-TW" sz="2600" dirty="0">
                <a:solidFill>
                  <a:srgbClr val="F27900"/>
                </a:solidFill>
                <a:latin typeface="Times New Roman" panose="02020603050405020304" pitchFamily="18" charset="0"/>
                <a:cs typeface="Times New Roman" panose="02020603050405020304" pitchFamily="18" charset="0"/>
              </a:rPr>
              <a:t>TVBS</a:t>
            </a:r>
            <a:r>
              <a:rPr kumimoji="1" lang="zh-TW" altLang="en-US" sz="2600" dirty="0">
                <a:solidFill>
                  <a:srgbClr val="F27900"/>
                </a:solidFill>
                <a:latin typeface="Times New Roman" panose="02020603050405020304" pitchFamily="18" charset="0"/>
                <a:cs typeface="Times New Roman" panose="02020603050405020304" pitchFamily="18" charset="0"/>
              </a:rPr>
              <a:t>新聞網</a:t>
            </a:r>
            <a:endParaRPr kumimoji="1" lang="en-US" altLang="zh-TW" sz="2600" dirty="0">
              <a:solidFill>
                <a:srgbClr val="F27900"/>
              </a:solidFill>
              <a:latin typeface="Times New Roman" panose="02020603050405020304" pitchFamily="18" charset="0"/>
              <a:cs typeface="Times New Roman" panose="02020603050405020304" pitchFamily="18" charset="0"/>
            </a:endParaRPr>
          </a:p>
          <a:p>
            <a:pPr algn="just" hangingPunct="0">
              <a:spcBef>
                <a:spcPts val="1200"/>
              </a:spcBef>
            </a:pPr>
            <a:r>
              <a:rPr kumimoji="1" lang="zh-TW" altLang="en-US" dirty="0">
                <a:latin typeface="Times New Roman" panose="02020603050405020304" pitchFamily="18" charset="0"/>
                <a:cs typeface="Times New Roman" panose="02020603050405020304" pitchFamily="18" charset="0"/>
              </a:rPr>
              <a:t>日前一名婦人辭世前，要把三千萬的祖產，留給自己的孫子，卻因為代筆律師沒有讓她親筆簽名或是蓋手印，導致家屬辦理遺產時，竟被告知遺囑無效，如今兒子將對當時協助代筆遺囑的三名律師求償。</a:t>
            </a:r>
          </a:p>
          <a:p>
            <a:pPr algn="just" hangingPunct="0">
              <a:spcBef>
                <a:spcPts val="600"/>
              </a:spcBef>
            </a:pPr>
            <a:endParaRPr kumimoji="1" lang="en-US" altLang="zh-TW" sz="1500" dirty="0">
              <a:latin typeface="Times New Roman" panose="02020603050405020304" pitchFamily="18" charset="0"/>
              <a:cs typeface="Times New Roman" panose="02020603050405020304" pitchFamily="18" charset="0"/>
            </a:endParaRPr>
          </a:p>
          <a:p>
            <a:pPr algn="just" hangingPunct="0">
              <a:spcBef>
                <a:spcPts val="600"/>
              </a:spcBef>
            </a:pPr>
            <a:r>
              <a:rPr kumimoji="1" lang="zh-TW" altLang="en-US" dirty="0">
                <a:latin typeface="Times New Roman" panose="02020603050405020304" pitchFamily="18" charset="0"/>
                <a:cs typeface="Times New Roman" panose="02020603050405020304" pitchFamily="18" charset="0"/>
              </a:rPr>
              <a:t>一名婦人生前透過律師協助立遺囑。</a:t>
            </a:r>
          </a:p>
          <a:p>
            <a:pPr algn="just" hangingPunct="0"/>
            <a:r>
              <a:rPr kumimoji="1" lang="zh-TW" altLang="en-US" dirty="0">
                <a:latin typeface="Times New Roman" panose="02020603050405020304" pitchFamily="18" charset="0"/>
                <a:cs typeface="Times New Roman" panose="02020603050405020304" pitchFamily="18" charset="0"/>
              </a:rPr>
              <a:t>遭控訴律師</a:t>
            </a:r>
            <a:r>
              <a:rPr kumimoji="1" lang="en-US" altLang="zh-TW" dirty="0">
                <a:latin typeface="Times New Roman" panose="02020603050405020304" pitchFamily="18" charset="0"/>
                <a:cs typeface="Times New Roman" panose="02020603050405020304" pitchFamily="18" charset="0"/>
              </a:rPr>
              <a:t>vs.</a:t>
            </a:r>
            <a:r>
              <a:rPr kumimoji="1" lang="zh-TW" altLang="en-US" dirty="0">
                <a:latin typeface="Times New Roman" panose="02020603050405020304" pitchFamily="18" charset="0"/>
                <a:cs typeface="Times New Roman" panose="02020603050405020304" pitchFamily="18" charset="0"/>
              </a:rPr>
              <a:t>阿嬤：「裡面的內容就是，房子要給兩個孫，對給兩個孫，阿嬤你可以簽名嗎，還是你用印章，我不會，好那你用印章。」</a:t>
            </a:r>
          </a:p>
          <a:p>
            <a:pPr algn="just" hangingPunct="0"/>
            <a:r>
              <a:rPr kumimoji="1" lang="zh-TW" altLang="en-US" dirty="0">
                <a:latin typeface="Times New Roman" panose="02020603050405020304" pitchFamily="18" charset="0"/>
                <a:cs typeface="Times New Roman" panose="02020603050405020304" pitchFamily="18" charset="0"/>
              </a:rPr>
              <a:t>當時雙方依規定走完整個流程，還有影片為證，直到辦理受遺贈人的遺產稅，</a:t>
            </a:r>
            <a:r>
              <a:rPr kumimoji="1" lang="zh-TW" altLang="en-US" dirty="0">
                <a:solidFill>
                  <a:srgbClr val="0000FF"/>
                </a:solidFill>
                <a:latin typeface="Times New Roman" panose="02020603050405020304" pitchFamily="18" charset="0"/>
                <a:cs typeface="Times New Roman" panose="02020603050405020304" pitchFamily="18" charset="0"/>
              </a:rPr>
              <a:t>被國稅局認定沒有親自簽名，遺囑無效駁回申請</a:t>
            </a:r>
            <a:r>
              <a:rPr kumimoji="1" lang="zh-TW" altLang="en-US" dirty="0">
                <a:latin typeface="Times New Roman" panose="02020603050405020304" pitchFamily="18" charset="0"/>
                <a:cs typeface="Times New Roman" panose="02020603050405020304" pitchFamily="18" charset="0"/>
              </a:rPr>
              <a:t>。</a:t>
            </a:r>
            <a:endParaRPr kumimoji="1" lang="en-US" altLang="zh-TW" dirty="0">
              <a:latin typeface="Times New Roman" panose="02020603050405020304" pitchFamily="18" charset="0"/>
              <a:cs typeface="Times New Roman" panose="02020603050405020304" pitchFamily="18" charset="0"/>
            </a:endParaRPr>
          </a:p>
          <a:p>
            <a:pPr algn="just" hangingPunct="0"/>
            <a:endParaRPr kumimoji="1" lang="en-US" altLang="zh-TW" dirty="0">
              <a:latin typeface="Times New Roman" panose="02020603050405020304" pitchFamily="18" charset="0"/>
              <a:cs typeface="Times New Roman" panose="02020603050405020304" pitchFamily="18" charset="0"/>
            </a:endParaRPr>
          </a:p>
          <a:p>
            <a:pPr algn="just" hangingPunct="0"/>
            <a:r>
              <a:rPr kumimoji="1" lang="zh-TW" altLang="en-US" dirty="0">
                <a:latin typeface="Times New Roman" panose="02020603050405020304" pitchFamily="18" charset="0"/>
                <a:cs typeface="Times New Roman" panose="02020603050405020304" pitchFamily="18" charset="0"/>
              </a:rPr>
              <a:t>新北市</a:t>
            </a:r>
            <a:r>
              <a:rPr kumimoji="1" lang="en-US" altLang="zh-TW" dirty="0">
                <a:latin typeface="Times New Roman" panose="02020603050405020304" pitchFamily="18" charset="0"/>
                <a:cs typeface="Times New Roman" panose="02020603050405020304" pitchFamily="18" charset="0"/>
              </a:rPr>
              <a:t>82</a:t>
            </a:r>
            <a:r>
              <a:rPr kumimoji="1" lang="zh-TW" altLang="en-US" dirty="0">
                <a:latin typeface="Times New Roman" panose="02020603050405020304" pitchFamily="18" charset="0"/>
                <a:cs typeface="Times New Roman" panose="02020603050405020304" pitchFamily="18" charset="0"/>
              </a:rPr>
              <a:t>歲的黃陳婦人，在</a:t>
            </a:r>
            <a:r>
              <a:rPr kumimoji="1" lang="en-US" altLang="zh-TW" dirty="0">
                <a:latin typeface="Times New Roman" panose="02020603050405020304" pitchFamily="18" charset="0"/>
                <a:cs typeface="Times New Roman" panose="02020603050405020304" pitchFamily="18" charset="0"/>
              </a:rPr>
              <a:t>111</a:t>
            </a:r>
            <a:r>
              <a:rPr kumimoji="1" lang="zh-TW" altLang="en-US" dirty="0">
                <a:latin typeface="Times New Roman" panose="02020603050405020304" pitchFamily="18" charset="0"/>
                <a:cs typeface="Times New Roman" panose="02020603050405020304" pitchFamily="18" charset="0"/>
              </a:rPr>
              <a:t>年</a:t>
            </a:r>
            <a:r>
              <a:rPr kumimoji="1" lang="en-US" altLang="zh-TW" dirty="0">
                <a:latin typeface="Times New Roman" panose="02020603050405020304" pitchFamily="18" charset="0"/>
                <a:cs typeface="Times New Roman" panose="02020603050405020304" pitchFamily="18" charset="0"/>
              </a:rPr>
              <a:t>12</a:t>
            </a:r>
            <a:r>
              <a:rPr kumimoji="1" lang="zh-TW" altLang="en-US" dirty="0">
                <a:latin typeface="Times New Roman" panose="02020603050405020304" pitchFamily="18" charset="0"/>
                <a:cs typeface="Times New Roman" panose="02020603050405020304" pitchFamily="18" charset="0"/>
              </a:rPr>
              <a:t>月</a:t>
            </a:r>
            <a:r>
              <a:rPr kumimoji="1" lang="en-US" altLang="zh-TW" dirty="0">
                <a:latin typeface="Times New Roman" panose="02020603050405020304" pitchFamily="18" charset="0"/>
                <a:cs typeface="Times New Roman" panose="02020603050405020304" pitchFamily="18" charset="0"/>
              </a:rPr>
              <a:t>23</a:t>
            </a:r>
            <a:r>
              <a:rPr kumimoji="1" lang="zh-TW" altLang="en-US" dirty="0">
                <a:latin typeface="Times New Roman" panose="02020603050405020304" pitchFamily="18" charset="0"/>
                <a:cs typeface="Times New Roman" panose="02020603050405020304" pitchFamily="18" charset="0"/>
              </a:rPr>
              <a:t>號立遺囑，</a:t>
            </a:r>
            <a:r>
              <a:rPr kumimoji="1" lang="en-US" altLang="zh-TW" dirty="0">
                <a:latin typeface="Times New Roman" panose="02020603050405020304" pitchFamily="18" charset="0"/>
                <a:cs typeface="Times New Roman" panose="02020603050405020304" pitchFamily="18" charset="0"/>
              </a:rPr>
              <a:t>31</a:t>
            </a:r>
            <a:r>
              <a:rPr kumimoji="1" lang="zh-TW" altLang="en-US" dirty="0">
                <a:latin typeface="Times New Roman" panose="02020603050405020304" pitchFamily="18" charset="0"/>
                <a:cs typeface="Times New Roman" panose="02020603050405020304" pitchFamily="18" charset="0"/>
              </a:rPr>
              <a:t>號過世，留下約三千萬元的房產，阿嬤生前花兩萬五千元，</a:t>
            </a:r>
            <a:r>
              <a:rPr kumimoji="1" lang="zh-TW" altLang="en-US" b="1" dirty="0">
                <a:solidFill>
                  <a:srgbClr val="FF0000"/>
                </a:solidFill>
                <a:latin typeface="Times New Roman" panose="02020603050405020304" pitchFamily="18" charset="0"/>
                <a:cs typeface="Times New Roman" panose="02020603050405020304" pitchFamily="18" charset="0"/>
              </a:rPr>
              <a:t>找律師代筆遺囑，要將遺產給兩名孫子共同繼承，卻在最後一環節出差錯，阿嬤表明不識字，不會簽名，沒想到律師見證下，</a:t>
            </a:r>
            <a:r>
              <a:rPr kumimoji="1" lang="zh-TW" altLang="en-US" b="1" u="sng" dirty="0">
                <a:solidFill>
                  <a:srgbClr val="FF0000"/>
                </a:solidFill>
                <a:latin typeface="Times New Roman" panose="02020603050405020304" pitchFamily="18" charset="0"/>
                <a:cs typeface="Times New Roman" panose="02020603050405020304" pitchFamily="18" charset="0"/>
              </a:rPr>
              <a:t>僅蓋章連手印都沒有，導致遺囑整份無效</a:t>
            </a:r>
            <a:r>
              <a:rPr kumimoji="1" lang="zh-TW" altLang="en-US" dirty="0">
                <a:latin typeface="Times New Roman" panose="02020603050405020304" pitchFamily="18" charset="0"/>
                <a:cs typeface="Times New Roman" panose="02020603050405020304" pitchFamily="18" charset="0"/>
              </a:rPr>
              <a:t>。</a:t>
            </a:r>
          </a:p>
        </p:txBody>
      </p:sp>
      <p:sp>
        <p:nvSpPr>
          <p:cNvPr id="4" name="投影片編號版面配置區 3">
            <a:extLst>
              <a:ext uri="{FF2B5EF4-FFF2-40B4-BE49-F238E27FC236}">
                <a16:creationId xmlns:a16="http://schemas.microsoft.com/office/drawing/2014/main" id="{54CE5E6D-FEF5-2AD1-652B-9666585E111B}"/>
              </a:ext>
            </a:extLst>
          </p:cNvPr>
          <p:cNvSpPr>
            <a:spLocks noGrp="1"/>
          </p:cNvSpPr>
          <p:nvPr>
            <p:ph type="sldNum" sz="quarter" idx="12"/>
          </p:nvPr>
        </p:nvSpPr>
        <p:spPr/>
        <p:txBody>
          <a:bodyPr/>
          <a:lstStyle/>
          <a:p>
            <a:pPr>
              <a:defRPr/>
            </a:pPr>
            <a:fld id="{4B140375-4B74-4B69-865E-A3C1E700F007}" type="slidenum">
              <a:rPr lang="en-US" altLang="zh-TW" smtClean="0"/>
              <a:pPr>
                <a:defRPr/>
              </a:pPr>
              <a:t>35</a:t>
            </a:fld>
            <a:endParaRPr lang="en-US" altLang="zh-TW" dirty="0"/>
          </a:p>
        </p:txBody>
      </p:sp>
      <p:sp>
        <p:nvSpPr>
          <p:cNvPr id="5" name="流程圖: 程序 4">
            <a:extLst>
              <a:ext uri="{FF2B5EF4-FFF2-40B4-BE49-F238E27FC236}">
                <a16:creationId xmlns:a16="http://schemas.microsoft.com/office/drawing/2014/main" id="{DD7D4064-59C9-5369-F763-B3D0D3298BAF}"/>
              </a:ext>
            </a:extLst>
          </p:cNvPr>
          <p:cNvSpPr/>
          <p:nvPr/>
        </p:nvSpPr>
        <p:spPr>
          <a:xfrm>
            <a:off x="264939" y="4619299"/>
            <a:ext cx="11665296" cy="1473997"/>
          </a:xfrm>
          <a:prstGeom prst="flowChartProcess">
            <a:avLst/>
          </a:prstGeom>
          <a:noFill/>
          <a:ln w="41275">
            <a:solidFill>
              <a:srgbClr val="F27900"/>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333039115"/>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23C5E40E-295D-B4C3-08DE-17282BE88801}"/>
              </a:ext>
            </a:extLst>
          </p:cNvPr>
          <p:cNvSpPr>
            <a:spLocks noGrp="1"/>
          </p:cNvSpPr>
          <p:nvPr>
            <p:ph type="title"/>
          </p:nvPr>
        </p:nvSpPr>
        <p:spPr/>
        <p:txBody>
          <a:bodyPr/>
          <a:lstStyle/>
          <a:p>
            <a:r>
              <a:rPr lang="zh-TW" altLang="en-US" dirty="0"/>
              <a:t>四、</a:t>
            </a:r>
            <a:r>
              <a:rPr lang="zh-TW" altLang="zh-TW" sz="3600" kern="100" dirty="0">
                <a:effectLst/>
                <a:latin typeface="Times New Roman" panose="02020603050405020304" pitchFamily="18" charset="0"/>
                <a:ea typeface="標楷體" panose="03000509000000000000" pitchFamily="65" charset="-120"/>
                <a:cs typeface="Times New Roman" panose="02020603050405020304" pitchFamily="18" charset="0"/>
              </a:rPr>
              <a:t>遺囑</a:t>
            </a:r>
            <a:r>
              <a:rPr lang="zh-TW" altLang="en-US" sz="3600" kern="100" dirty="0">
                <a:effectLst/>
                <a:latin typeface="Times New Roman" panose="02020603050405020304" pitchFamily="18" charset="0"/>
                <a:ea typeface="標楷體" panose="03000509000000000000" pitchFamily="65" charset="-120"/>
                <a:cs typeface="Times New Roman" panose="02020603050405020304" pitchFamily="18" charset="0"/>
              </a:rPr>
              <a:t>的內容</a:t>
            </a:r>
            <a:endParaRPr lang="zh-TW" altLang="en-US" dirty="0"/>
          </a:p>
        </p:txBody>
      </p:sp>
      <p:sp>
        <p:nvSpPr>
          <p:cNvPr id="2" name="投影片編號版面配置區 1">
            <a:extLst>
              <a:ext uri="{FF2B5EF4-FFF2-40B4-BE49-F238E27FC236}">
                <a16:creationId xmlns:a16="http://schemas.microsoft.com/office/drawing/2014/main" id="{5E553805-F2F9-167E-9903-0B4B478D648B}"/>
              </a:ext>
            </a:extLst>
          </p:cNvPr>
          <p:cNvSpPr>
            <a:spLocks noGrp="1"/>
          </p:cNvSpPr>
          <p:nvPr>
            <p:ph type="sldNum" sz="quarter" idx="12"/>
          </p:nvPr>
        </p:nvSpPr>
        <p:spPr/>
        <p:txBody>
          <a:bodyPr/>
          <a:lstStyle/>
          <a:p>
            <a:fld id="{2E6F56F6-8A33-4603-90C0-ABB6D2C1DF7D}" type="slidenum">
              <a:rPr lang="zh-TW" altLang="en-US" smtClean="0"/>
              <a:pPr/>
              <a:t>36</a:t>
            </a:fld>
            <a:endParaRPr lang="zh-TW" altLang="en-US" dirty="0"/>
          </a:p>
        </p:txBody>
      </p:sp>
      <p:graphicFrame>
        <p:nvGraphicFramePr>
          <p:cNvPr id="7" name="資料庫圖表 6">
            <a:extLst>
              <a:ext uri="{FF2B5EF4-FFF2-40B4-BE49-F238E27FC236}">
                <a16:creationId xmlns:a16="http://schemas.microsoft.com/office/drawing/2014/main" id="{E09900B1-B4B0-0D32-839C-BB8879927C4A}"/>
              </a:ext>
            </a:extLst>
          </p:cNvPr>
          <p:cNvGraphicFramePr/>
          <p:nvPr>
            <p:extLst>
              <p:ext uri="{D42A27DB-BD31-4B8C-83A1-F6EECF244321}">
                <p14:modId xmlns:p14="http://schemas.microsoft.com/office/powerpoint/2010/main" val="2337122595"/>
              </p:ext>
            </p:extLst>
          </p:nvPr>
        </p:nvGraphicFramePr>
        <p:xfrm>
          <a:off x="696987" y="1052736"/>
          <a:ext cx="10945216"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71800296"/>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23C5E40E-295D-B4C3-08DE-17282BE88801}"/>
              </a:ext>
            </a:extLst>
          </p:cNvPr>
          <p:cNvSpPr>
            <a:spLocks noGrp="1"/>
          </p:cNvSpPr>
          <p:nvPr>
            <p:ph type="title"/>
          </p:nvPr>
        </p:nvSpPr>
        <p:spPr/>
        <p:txBody>
          <a:bodyPr/>
          <a:lstStyle/>
          <a:p>
            <a:r>
              <a:rPr lang="zh-TW" altLang="en-US" dirty="0"/>
              <a:t>五、</a:t>
            </a:r>
            <a:r>
              <a:rPr lang="zh-TW" altLang="zh-TW" sz="3600" kern="100" dirty="0">
                <a:effectLst/>
                <a:latin typeface="Times New Roman" panose="02020603050405020304" pitchFamily="18" charset="0"/>
                <a:ea typeface="標楷體" panose="03000509000000000000" pitchFamily="65" charset="-120"/>
                <a:cs typeface="Times New Roman" panose="02020603050405020304" pitchFamily="18" charset="0"/>
              </a:rPr>
              <a:t>遺囑繼承與不得侵害「特留分」</a:t>
            </a:r>
            <a:endParaRPr lang="zh-TW" altLang="en-US" dirty="0"/>
          </a:p>
        </p:txBody>
      </p:sp>
      <p:sp>
        <p:nvSpPr>
          <p:cNvPr id="2" name="投影片編號版面配置區 1">
            <a:extLst>
              <a:ext uri="{FF2B5EF4-FFF2-40B4-BE49-F238E27FC236}">
                <a16:creationId xmlns:a16="http://schemas.microsoft.com/office/drawing/2014/main" id="{5E553805-F2F9-167E-9903-0B4B478D648B}"/>
              </a:ext>
            </a:extLst>
          </p:cNvPr>
          <p:cNvSpPr>
            <a:spLocks noGrp="1"/>
          </p:cNvSpPr>
          <p:nvPr>
            <p:ph type="sldNum" sz="quarter" idx="12"/>
          </p:nvPr>
        </p:nvSpPr>
        <p:spPr/>
        <p:txBody>
          <a:bodyPr/>
          <a:lstStyle/>
          <a:p>
            <a:fld id="{2E6F56F6-8A33-4603-90C0-ABB6D2C1DF7D}" type="slidenum">
              <a:rPr lang="zh-TW" altLang="en-US" smtClean="0"/>
              <a:pPr/>
              <a:t>37</a:t>
            </a:fld>
            <a:endParaRPr lang="zh-TW" altLang="en-US" dirty="0"/>
          </a:p>
        </p:txBody>
      </p:sp>
      <p:sp>
        <p:nvSpPr>
          <p:cNvPr id="6" name="矩形 5"/>
          <p:cNvSpPr/>
          <p:nvPr/>
        </p:nvSpPr>
        <p:spPr>
          <a:xfrm>
            <a:off x="1129035" y="1791980"/>
            <a:ext cx="9937104" cy="3248262"/>
          </a:xfrm>
          <a:prstGeom prst="rect">
            <a:avLst/>
          </a:prstGeom>
        </p:spPr>
        <p:txBody>
          <a:bodyPr wrap="square">
            <a:spAutoFit/>
          </a:bodyPr>
          <a:lstStyle/>
          <a:p>
            <a:pPr marL="0" lvl="1" algn="just" hangingPunct="0">
              <a:lnSpc>
                <a:spcPct val="150000"/>
              </a:lnSpc>
            </a:pPr>
            <a:r>
              <a:rPr lang="en-US" altLang="zh-TW" sz="2800"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民法</a:t>
            </a:r>
            <a:r>
              <a:rPr lang="en-US" altLang="zh-TW" sz="2800"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第</a:t>
            </a:r>
            <a:r>
              <a:rPr lang="en-US" altLang="zh-TW" sz="2800" dirty="0">
                <a:latin typeface="標楷體" panose="03000509000000000000" pitchFamily="65" charset="-120"/>
                <a:ea typeface="標楷體" panose="03000509000000000000" pitchFamily="65" charset="-120"/>
                <a:cs typeface="Times New Roman" panose="02020603050405020304" pitchFamily="18" charset="0"/>
              </a:rPr>
              <a:t>1187</a:t>
            </a: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條：「遺囑人於不違反關於特留分規定之範圍內，得以遺囑自由處分遺產」。立遺囑人得以遺囑指定遺產分割之方法、為遺產管理人或遺囑執行人之指定、遺贈、應繼分之指定等。故而被繼承人得在不違反關於特留分之情況下，以遺囑決定其遺產由何人取得。</a:t>
            </a:r>
            <a:endParaRPr lang="en-US" altLang="zh-TW" kern="100"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9" name="矩形 8"/>
          <p:cNvSpPr/>
          <p:nvPr/>
        </p:nvSpPr>
        <p:spPr>
          <a:xfrm>
            <a:off x="336947" y="1052736"/>
            <a:ext cx="3775393" cy="523220"/>
          </a:xfrm>
          <a:prstGeom prst="rect">
            <a:avLst/>
          </a:prstGeom>
        </p:spPr>
        <p:txBody>
          <a:bodyPr wrap="none">
            <a:spAutoFit/>
          </a:bodyPr>
          <a:lstStyle/>
          <a:p>
            <a:pPr algn="just" hangingPunct="0"/>
            <a:r>
              <a:rPr lang="zh-TW" altLang="en-US" sz="2800" b="1" kern="100" dirty="0">
                <a:solidFill>
                  <a:srgbClr val="002060"/>
                </a:solidFill>
                <a:latin typeface="標楷體" panose="03000509000000000000" pitchFamily="65" charset="-120"/>
                <a:ea typeface="標楷體" panose="03000509000000000000" pitchFamily="65" charset="-120"/>
                <a:cs typeface="Times New Roman" panose="02020603050405020304" pitchFamily="18" charset="0"/>
              </a:rPr>
              <a:t>（一）</a:t>
            </a:r>
            <a:r>
              <a:rPr lang="zh-TW" altLang="zh-TW" sz="2800" b="1" kern="100" dirty="0">
                <a:solidFill>
                  <a:srgbClr val="002060"/>
                </a:solidFill>
                <a:latin typeface="標楷體" panose="03000509000000000000" pitchFamily="65" charset="-120"/>
                <a:ea typeface="標楷體" panose="03000509000000000000" pitchFamily="65" charset="-120"/>
                <a:cs typeface="Times New Roman" panose="02020603050405020304" pitchFamily="18" charset="0"/>
              </a:rPr>
              <a:t>遺囑</a:t>
            </a:r>
            <a:r>
              <a:rPr lang="zh-TW" altLang="en-US" sz="2800" b="1" kern="100" dirty="0">
                <a:solidFill>
                  <a:srgbClr val="002060"/>
                </a:solidFill>
                <a:latin typeface="標楷體" panose="03000509000000000000" pitchFamily="65" charset="-120"/>
                <a:ea typeface="標楷體" panose="03000509000000000000" pitchFamily="65" charset="-120"/>
                <a:cs typeface="Times New Roman" panose="02020603050405020304" pitchFamily="18" charset="0"/>
              </a:rPr>
              <a:t>自由原則</a:t>
            </a:r>
            <a:r>
              <a:rPr lang="zh-TW" altLang="zh-TW" sz="2800" b="1" kern="100" dirty="0">
                <a:solidFill>
                  <a:srgbClr val="002060"/>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sz="2800" b="1" kern="100" dirty="0">
              <a:solidFill>
                <a:srgbClr val="002060"/>
              </a:solidFill>
              <a:latin typeface="標楷體" panose="03000509000000000000" pitchFamily="65" charset="-12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856951593"/>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圓角矩形 10"/>
          <p:cNvSpPr/>
          <p:nvPr/>
        </p:nvSpPr>
        <p:spPr>
          <a:xfrm>
            <a:off x="480963" y="908720"/>
            <a:ext cx="5976664" cy="525658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投影片編號版面配置區 1">
            <a:extLst>
              <a:ext uri="{FF2B5EF4-FFF2-40B4-BE49-F238E27FC236}">
                <a16:creationId xmlns:a16="http://schemas.microsoft.com/office/drawing/2014/main" id="{A23EE2D2-30C6-6E8B-F3E8-0482819EBB70}"/>
              </a:ext>
            </a:extLst>
          </p:cNvPr>
          <p:cNvSpPr>
            <a:spLocks noGrp="1"/>
          </p:cNvSpPr>
          <p:nvPr>
            <p:ph type="sldNum" sz="quarter" idx="12"/>
          </p:nvPr>
        </p:nvSpPr>
        <p:spPr/>
        <p:txBody>
          <a:bodyPr/>
          <a:lstStyle/>
          <a:p>
            <a:fld id="{2E6F56F6-8A33-4603-90C0-ABB6D2C1DF7D}" type="slidenum">
              <a:rPr lang="zh-TW" altLang="en-US" smtClean="0"/>
              <a:pPr/>
              <a:t>38</a:t>
            </a:fld>
            <a:endParaRPr lang="zh-TW" altLang="en-US" dirty="0"/>
          </a:p>
        </p:txBody>
      </p:sp>
      <p:sp>
        <p:nvSpPr>
          <p:cNvPr id="3" name="內容版面配置區 2">
            <a:extLst>
              <a:ext uri="{FF2B5EF4-FFF2-40B4-BE49-F238E27FC236}">
                <a16:creationId xmlns:a16="http://schemas.microsoft.com/office/drawing/2014/main" id="{C7B01420-F6A7-C5D0-C1D0-94747480E9F4}"/>
              </a:ext>
            </a:extLst>
          </p:cNvPr>
          <p:cNvSpPr>
            <a:spLocks noGrp="1"/>
          </p:cNvSpPr>
          <p:nvPr>
            <p:ph idx="1"/>
          </p:nvPr>
        </p:nvSpPr>
        <p:spPr>
          <a:xfrm>
            <a:off x="264939" y="188640"/>
            <a:ext cx="11665296" cy="648072"/>
          </a:xfrm>
        </p:spPr>
        <p:txBody>
          <a:bodyPr>
            <a:normAutofit/>
          </a:bodyPr>
          <a:lstStyle/>
          <a:p>
            <a:r>
              <a:rPr lang="zh-TW" altLang="en-US" b="1" kern="100" dirty="0">
                <a:solidFill>
                  <a:srgbClr val="002060"/>
                </a:solidFill>
                <a:latin typeface="Times New Roman" panose="02020603050405020304" pitchFamily="18" charset="0"/>
                <a:cs typeface="Times New Roman" panose="02020603050405020304" pitchFamily="18" charset="0"/>
              </a:rPr>
              <a:t>（二）「應繼分」與</a:t>
            </a:r>
            <a:r>
              <a:rPr lang="zh-TW" altLang="en-US" b="1" dirty="0">
                <a:solidFill>
                  <a:srgbClr val="002060"/>
                </a:solidFill>
                <a:latin typeface="Times New Roman" panose="02020603050405020304" pitchFamily="18" charset="0"/>
                <a:cs typeface="Times New Roman" panose="02020603050405020304" pitchFamily="18" charset="0"/>
              </a:rPr>
              <a:t>「特留分」</a:t>
            </a:r>
          </a:p>
        </p:txBody>
      </p:sp>
      <p:sp>
        <p:nvSpPr>
          <p:cNvPr id="6" name="矩形 5"/>
          <p:cNvSpPr/>
          <p:nvPr/>
        </p:nvSpPr>
        <p:spPr>
          <a:xfrm>
            <a:off x="768996" y="1052736"/>
            <a:ext cx="5400600" cy="4994124"/>
          </a:xfrm>
          <a:prstGeom prst="rect">
            <a:avLst/>
          </a:prstGeom>
        </p:spPr>
        <p:txBody>
          <a:bodyPr wrap="square">
            <a:spAutoFit/>
          </a:bodyPr>
          <a:lstStyle/>
          <a:p>
            <a:pPr marL="457200" indent="-457200" algn="just" hangingPunct="0">
              <a:lnSpc>
                <a:spcPts val="3000"/>
              </a:lnSpc>
              <a:spcBef>
                <a:spcPts val="1200"/>
              </a:spcBef>
              <a:buSzPct val="50000"/>
              <a:buFont typeface="Wingdings" panose="05000000000000000000" pitchFamily="2" charset="2"/>
              <a:buChar char="l"/>
            </a:pPr>
            <a:r>
              <a:rPr lang="zh-TW" altLang="en-US" sz="2400" b="1" u="sng" dirty="0">
                <a:solidFill>
                  <a:srgbClr val="0000FF"/>
                </a:solidFill>
                <a:latin typeface="標楷體" panose="03000509000000000000" pitchFamily="65" charset="-120"/>
                <a:ea typeface="標楷體" panose="03000509000000000000" pitchFamily="65" charset="-120"/>
              </a:rPr>
              <a:t>應繼分</a:t>
            </a:r>
            <a:r>
              <a:rPr lang="zh-TW" altLang="en-US" sz="2400" dirty="0">
                <a:latin typeface="標楷體" panose="03000509000000000000" pitchFamily="65" charset="-120"/>
                <a:ea typeface="標楷體" panose="03000509000000000000" pitchFamily="65" charset="-120"/>
              </a:rPr>
              <a:t>：被繼承人死亡時，法定繼承人依據法律的規定，可以分配到的份額（</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民法</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第</a:t>
            </a:r>
            <a:r>
              <a:rPr lang="en-US" altLang="zh-TW" sz="2400" dirty="0">
                <a:latin typeface="標楷體" panose="03000509000000000000" pitchFamily="65" charset="-120"/>
                <a:ea typeface="標楷體" panose="03000509000000000000" pitchFamily="65" charset="-120"/>
              </a:rPr>
              <a:t>1138</a:t>
            </a:r>
            <a:r>
              <a:rPr lang="zh-TW" altLang="en-US" sz="2400" dirty="0">
                <a:latin typeface="標楷體" panose="03000509000000000000" pitchFamily="65" charset="-120"/>
                <a:ea typeface="標楷體" panose="03000509000000000000" pitchFamily="65" charset="-120"/>
              </a:rPr>
              <a:t>條、第</a:t>
            </a:r>
            <a:r>
              <a:rPr lang="en-US" altLang="zh-TW" sz="2400" dirty="0">
                <a:latin typeface="標楷體" panose="03000509000000000000" pitchFamily="65" charset="-120"/>
                <a:ea typeface="標楷體" panose="03000509000000000000" pitchFamily="65" charset="-120"/>
              </a:rPr>
              <a:t>1144</a:t>
            </a:r>
            <a:r>
              <a:rPr lang="zh-TW" altLang="en-US" sz="2400" dirty="0">
                <a:latin typeface="標楷體" panose="03000509000000000000" pitchFamily="65" charset="-120"/>
                <a:ea typeface="標楷體" panose="03000509000000000000" pitchFamily="65" charset="-120"/>
              </a:rPr>
              <a:t>條參照）。</a:t>
            </a:r>
            <a:endParaRPr lang="en-US" altLang="zh-TW" sz="2400" dirty="0">
              <a:latin typeface="標楷體" panose="03000509000000000000" pitchFamily="65" charset="-120"/>
              <a:ea typeface="標楷體" panose="03000509000000000000" pitchFamily="65" charset="-120"/>
            </a:endParaRPr>
          </a:p>
          <a:p>
            <a:pPr marL="457200" indent="-457200" algn="just" hangingPunct="0">
              <a:lnSpc>
                <a:spcPts val="3000"/>
              </a:lnSpc>
              <a:spcBef>
                <a:spcPts val="1200"/>
              </a:spcBef>
              <a:buSzPct val="50000"/>
              <a:buFont typeface="Wingdings" panose="05000000000000000000" pitchFamily="2" charset="2"/>
              <a:buChar char="l"/>
            </a:pPr>
            <a:r>
              <a:rPr lang="zh-TW" altLang="en-US" sz="2400" b="1" u="sng" dirty="0">
                <a:solidFill>
                  <a:srgbClr val="0000FF"/>
                </a:solidFill>
                <a:latin typeface="標楷體" panose="03000509000000000000" pitchFamily="65" charset="-120"/>
                <a:ea typeface="標楷體" panose="03000509000000000000" pitchFamily="65" charset="-120"/>
              </a:rPr>
              <a:t>特留分</a:t>
            </a:r>
            <a:r>
              <a:rPr lang="zh-TW" altLang="en-US" sz="2400" dirty="0">
                <a:latin typeface="標楷體" panose="03000509000000000000" pitchFamily="65" charset="-120"/>
                <a:ea typeface="標楷體" panose="03000509000000000000" pitchFamily="65" charset="-120"/>
              </a:rPr>
              <a:t>：被繼承人死亡時，依法應將一定的遺產給「法定繼承人」，該部分遺產不得由被繼承人任意處分（</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民法</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第</a:t>
            </a:r>
            <a:r>
              <a:rPr lang="en-US" altLang="zh-TW" sz="2400" dirty="0">
                <a:latin typeface="標楷體" panose="03000509000000000000" pitchFamily="65" charset="-120"/>
                <a:ea typeface="標楷體" panose="03000509000000000000" pitchFamily="65" charset="-120"/>
              </a:rPr>
              <a:t>1187</a:t>
            </a:r>
            <a:r>
              <a:rPr lang="zh-TW" altLang="en-US" sz="2400" dirty="0">
                <a:latin typeface="標楷體" panose="03000509000000000000" pitchFamily="65" charset="-120"/>
                <a:ea typeface="標楷體" panose="03000509000000000000" pitchFamily="65" charset="-120"/>
              </a:rPr>
              <a:t>條、第</a:t>
            </a:r>
            <a:r>
              <a:rPr lang="en-US" altLang="zh-TW" sz="2400" dirty="0">
                <a:latin typeface="標楷體" panose="03000509000000000000" pitchFamily="65" charset="-120"/>
                <a:ea typeface="標楷體" panose="03000509000000000000" pitchFamily="65" charset="-120"/>
              </a:rPr>
              <a:t>1223</a:t>
            </a:r>
            <a:r>
              <a:rPr lang="zh-TW" altLang="en-US" sz="2400" dirty="0">
                <a:latin typeface="標楷體" panose="03000509000000000000" pitchFamily="65" charset="-120"/>
                <a:ea typeface="標楷體" panose="03000509000000000000" pitchFamily="65" charset="-120"/>
              </a:rPr>
              <a:t>條參照）。</a:t>
            </a:r>
            <a:endParaRPr lang="en-US" altLang="zh-TW" sz="2400" dirty="0">
              <a:latin typeface="標楷體" panose="03000509000000000000" pitchFamily="65" charset="-120"/>
              <a:ea typeface="標楷體" panose="03000509000000000000" pitchFamily="65" charset="-120"/>
            </a:endParaRPr>
          </a:p>
          <a:p>
            <a:pPr marL="457200" indent="-457200" algn="just" hangingPunct="0">
              <a:lnSpc>
                <a:spcPts val="3000"/>
              </a:lnSpc>
              <a:spcBef>
                <a:spcPts val="1200"/>
              </a:spcBef>
              <a:buSzPct val="50000"/>
              <a:buFont typeface="Wingdings" panose="05000000000000000000" pitchFamily="2" charset="2"/>
              <a:buChar char="l"/>
            </a:pPr>
            <a:r>
              <a:rPr lang="zh-TW" altLang="en-US" sz="2400" b="1" u="sng" dirty="0">
                <a:solidFill>
                  <a:srgbClr val="FF0000"/>
                </a:solidFill>
                <a:latin typeface="標楷體" panose="03000509000000000000" pitchFamily="65" charset="-120"/>
                <a:ea typeface="標楷體" panose="03000509000000000000" pitchFamily="65" charset="-120"/>
              </a:rPr>
              <a:t>立遺囑人於立遺囑時，可以調整繼承人的應繼分；但不可侵害特留分</a:t>
            </a:r>
            <a:r>
              <a:rPr lang="zh-TW" altLang="en-US" sz="2400" dirty="0">
                <a:latin typeface="標楷體" panose="03000509000000000000" pitchFamily="65" charset="-120"/>
                <a:ea typeface="標楷體" panose="03000509000000000000" pitchFamily="65" charset="-120"/>
              </a:rPr>
              <a:t>。</a:t>
            </a:r>
            <a:endParaRPr lang="en-US" altLang="zh-TW" sz="2400" dirty="0">
              <a:latin typeface="標楷體" panose="03000509000000000000" pitchFamily="65" charset="-120"/>
              <a:ea typeface="標楷體" panose="03000509000000000000" pitchFamily="65" charset="-120"/>
            </a:endParaRPr>
          </a:p>
        </p:txBody>
      </p:sp>
      <p:graphicFrame>
        <p:nvGraphicFramePr>
          <p:cNvPr id="12" name="表格 11">
            <a:extLst>
              <a:ext uri="{FF2B5EF4-FFF2-40B4-BE49-F238E27FC236}">
                <a16:creationId xmlns:a16="http://schemas.microsoft.com/office/drawing/2014/main" id="{F4CC7F8A-153A-D07B-0A0A-3702D531B4C2}"/>
              </a:ext>
            </a:extLst>
          </p:cNvPr>
          <p:cNvGraphicFramePr>
            <a:graphicFrameLocks noGrp="1"/>
          </p:cNvGraphicFramePr>
          <p:nvPr>
            <p:extLst>
              <p:ext uri="{D42A27DB-BD31-4B8C-83A1-F6EECF244321}">
                <p14:modId xmlns:p14="http://schemas.microsoft.com/office/powerpoint/2010/main" val="3181503235"/>
              </p:ext>
            </p:extLst>
          </p:nvPr>
        </p:nvGraphicFramePr>
        <p:xfrm>
          <a:off x="6961683" y="1226259"/>
          <a:ext cx="4680520" cy="4651012"/>
        </p:xfrm>
        <a:graphic>
          <a:graphicData uri="http://schemas.openxmlformats.org/drawingml/2006/table">
            <a:tbl>
              <a:tblPr firstRow="1" bandRow="1">
                <a:tableStyleId>{93296810-A885-4BE3-A3E7-6D5BEEA58F35}</a:tableStyleId>
              </a:tblPr>
              <a:tblGrid>
                <a:gridCol w="2305331">
                  <a:extLst>
                    <a:ext uri="{9D8B030D-6E8A-4147-A177-3AD203B41FA5}">
                      <a16:colId xmlns:a16="http://schemas.microsoft.com/office/drawing/2014/main" val="20000"/>
                    </a:ext>
                  </a:extLst>
                </a:gridCol>
                <a:gridCol w="2375189">
                  <a:extLst>
                    <a:ext uri="{9D8B030D-6E8A-4147-A177-3AD203B41FA5}">
                      <a16:colId xmlns:a16="http://schemas.microsoft.com/office/drawing/2014/main" val="20001"/>
                    </a:ext>
                  </a:extLst>
                </a:gridCol>
              </a:tblGrid>
              <a:tr h="898184">
                <a:tc gridSpan="2">
                  <a:txBody>
                    <a:bodyPr/>
                    <a:lstStyle/>
                    <a:p>
                      <a:pPr algn="ct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民法</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第</a:t>
                      </a:r>
                      <a:r>
                        <a:rPr lang="en-US" altLang="zh-TW" sz="2400" dirty="0">
                          <a:latin typeface="標楷體" panose="03000509000000000000" pitchFamily="65" charset="-120"/>
                          <a:ea typeface="標楷體" panose="03000509000000000000" pitchFamily="65" charset="-120"/>
                        </a:rPr>
                        <a:t>1223</a:t>
                      </a:r>
                      <a:r>
                        <a:rPr lang="zh-TW" altLang="en-US" sz="2400" dirty="0">
                          <a:latin typeface="標楷體" panose="03000509000000000000" pitchFamily="65" charset="-120"/>
                          <a:ea typeface="標楷體" panose="03000509000000000000" pitchFamily="65" charset="-120"/>
                        </a:rPr>
                        <a:t>條</a:t>
                      </a:r>
                      <a:endParaRPr lang="en-US" altLang="zh-TW" sz="2400" dirty="0">
                        <a:latin typeface="標楷體" panose="03000509000000000000" pitchFamily="65" charset="-120"/>
                        <a:ea typeface="標楷體" panose="03000509000000000000" pitchFamily="65"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dirty="0">
                          <a:latin typeface="標楷體" panose="03000509000000000000" pitchFamily="65" charset="-120"/>
                          <a:ea typeface="標楷體" panose="03000509000000000000" pitchFamily="65" charset="-120"/>
                        </a:rPr>
                        <a:t>特留分比例</a:t>
                      </a:r>
                      <a:endParaRPr lang="en-US" altLang="zh-TW" sz="2400" dirty="0">
                        <a:latin typeface="標楷體" panose="03000509000000000000" pitchFamily="65" charset="-120"/>
                        <a:ea typeface="標楷體" panose="03000509000000000000" pitchFamily="65" charset="-120"/>
                      </a:endParaRPr>
                    </a:p>
                  </a:txBody>
                  <a:tcPr marL="91458" marR="91458" marT="45718" marB="45718">
                    <a:solidFill>
                      <a:schemeClr val="accent2"/>
                    </a:solidFill>
                  </a:tcPr>
                </a:tc>
                <a:tc hMerge="1">
                  <a:txBody>
                    <a:bodyPr/>
                    <a:lstStyle/>
                    <a:p>
                      <a:pPr algn="ct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a:txBody>
                  <a:tcPr marL="91458" marR="91458" marT="45718" marB="45718">
                    <a:solidFill>
                      <a:schemeClr val="accent2"/>
                    </a:solidFill>
                  </a:tcPr>
                </a:tc>
                <a:extLst>
                  <a:ext uri="{0D108BD9-81ED-4DB2-BD59-A6C34878D82A}">
                    <a16:rowId xmlns:a16="http://schemas.microsoft.com/office/drawing/2014/main" val="10000"/>
                  </a:ext>
                </a:extLst>
              </a:tr>
              <a:tr h="898184">
                <a:tc>
                  <a:txBody>
                    <a:bodyPr/>
                    <a:lstStyle/>
                    <a:p>
                      <a:pPr algn="ctr"/>
                      <a:r>
                        <a:rPr lang="zh-TW" altLang="en-US" sz="2400" dirty="0">
                          <a:latin typeface="標楷體" panose="03000509000000000000" pitchFamily="65" charset="-120"/>
                          <a:ea typeface="標楷體" panose="03000509000000000000" pitchFamily="65" charset="-120"/>
                        </a:rPr>
                        <a:t>直系血親卑親屬</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a:txBody>
                  <a:tcPr marL="91458" marR="91458" marT="45718" marB="45718">
                    <a:solidFill>
                      <a:schemeClr val="accent2">
                        <a:lumMod val="40000"/>
                        <a:lumOff val="60000"/>
                      </a:schemeClr>
                    </a:solidFill>
                  </a:tcPr>
                </a:tc>
                <a:tc>
                  <a:txBody>
                    <a:bodyPr/>
                    <a:lstStyle/>
                    <a:p>
                      <a:pPr algn="ctr"/>
                      <a:r>
                        <a:rPr lang="zh-TW" altLang="en-US" sz="2400" dirty="0">
                          <a:latin typeface="標楷體" panose="03000509000000000000" pitchFamily="65" charset="-120"/>
                          <a:ea typeface="標楷體" panose="03000509000000000000" pitchFamily="65" charset="-120"/>
                        </a:rPr>
                        <a:t>應繼分的</a:t>
                      </a:r>
                      <a:r>
                        <a:rPr lang="en-US" altLang="zh-TW" sz="2400" dirty="0">
                          <a:latin typeface="標楷體" panose="03000509000000000000" pitchFamily="65" charset="-120"/>
                          <a:ea typeface="標楷體" panose="03000509000000000000" pitchFamily="65" charset="-120"/>
                        </a:rPr>
                        <a:t>1/2</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a:txBody>
                  <a:tcPr marL="91458" marR="91458" marT="45718" marB="45718">
                    <a:solidFill>
                      <a:schemeClr val="accent2">
                        <a:lumMod val="40000"/>
                        <a:lumOff val="60000"/>
                      </a:schemeClr>
                    </a:solidFill>
                  </a:tcPr>
                </a:tc>
                <a:extLst>
                  <a:ext uri="{0D108BD9-81ED-4DB2-BD59-A6C34878D82A}">
                    <a16:rowId xmlns:a16="http://schemas.microsoft.com/office/drawing/2014/main" val="10001"/>
                  </a:ext>
                </a:extLst>
              </a:tr>
              <a:tr h="713661">
                <a:tc>
                  <a:txBody>
                    <a:bodyPr/>
                    <a:lstStyle/>
                    <a:p>
                      <a:pPr algn="ctr"/>
                      <a:r>
                        <a:rPr lang="zh-TW" altLang="en-US" sz="2400" dirty="0">
                          <a:latin typeface="標楷體" panose="03000509000000000000" pitchFamily="65" charset="-120"/>
                          <a:ea typeface="標楷體" panose="03000509000000000000" pitchFamily="65" charset="-120"/>
                        </a:rPr>
                        <a:t>父母</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a:txBody>
                  <a:tcPr marL="91458" marR="91458" marT="45718" marB="45718">
                    <a:solidFill>
                      <a:schemeClr val="accent2">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dirty="0">
                          <a:latin typeface="標楷體" panose="03000509000000000000" pitchFamily="65" charset="-120"/>
                          <a:ea typeface="標楷體" panose="03000509000000000000" pitchFamily="65" charset="-120"/>
                        </a:rPr>
                        <a:t>應繼分的</a:t>
                      </a:r>
                      <a:r>
                        <a:rPr lang="en-US" altLang="zh-TW" sz="2400" dirty="0">
                          <a:latin typeface="標楷體" panose="03000509000000000000" pitchFamily="65" charset="-120"/>
                          <a:ea typeface="標楷體" panose="03000509000000000000" pitchFamily="65" charset="-120"/>
                        </a:rPr>
                        <a:t>1/2</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a:txBody>
                  <a:tcPr marL="91458" marR="91458" marT="45718" marB="45718">
                    <a:solidFill>
                      <a:schemeClr val="accent2">
                        <a:lumMod val="40000"/>
                        <a:lumOff val="60000"/>
                      </a:schemeClr>
                    </a:solidFill>
                  </a:tcPr>
                </a:tc>
                <a:extLst>
                  <a:ext uri="{0D108BD9-81ED-4DB2-BD59-A6C34878D82A}">
                    <a16:rowId xmlns:a16="http://schemas.microsoft.com/office/drawing/2014/main" val="10002"/>
                  </a:ext>
                </a:extLst>
              </a:tr>
              <a:tr h="713661">
                <a:tc>
                  <a:txBody>
                    <a:bodyPr/>
                    <a:lstStyle/>
                    <a:p>
                      <a:pPr algn="ctr"/>
                      <a:r>
                        <a:rPr lang="zh-TW" altLang="en-US" sz="2400" dirty="0">
                          <a:latin typeface="標楷體" panose="03000509000000000000" pitchFamily="65" charset="-120"/>
                          <a:ea typeface="標楷體" panose="03000509000000000000" pitchFamily="65" charset="-120"/>
                        </a:rPr>
                        <a:t>配偶</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a:txBody>
                  <a:tcPr marL="91458" marR="91458" marT="45718" marB="45718">
                    <a:solidFill>
                      <a:schemeClr val="accent2">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dirty="0">
                          <a:latin typeface="標楷體" panose="03000509000000000000" pitchFamily="65" charset="-120"/>
                          <a:ea typeface="標楷體" panose="03000509000000000000" pitchFamily="65" charset="-120"/>
                        </a:rPr>
                        <a:t>應繼分的</a:t>
                      </a:r>
                      <a:r>
                        <a:rPr lang="en-US" altLang="zh-TW" sz="2400" dirty="0">
                          <a:latin typeface="標楷體" panose="03000509000000000000" pitchFamily="65" charset="-120"/>
                          <a:ea typeface="標楷體" panose="03000509000000000000" pitchFamily="65" charset="-120"/>
                        </a:rPr>
                        <a:t>1/2</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a:txBody>
                  <a:tcPr marL="91458" marR="91458" marT="45718" marB="45718">
                    <a:solidFill>
                      <a:schemeClr val="accent2">
                        <a:lumMod val="40000"/>
                        <a:lumOff val="60000"/>
                      </a:schemeClr>
                    </a:solidFill>
                  </a:tcPr>
                </a:tc>
                <a:extLst>
                  <a:ext uri="{0D108BD9-81ED-4DB2-BD59-A6C34878D82A}">
                    <a16:rowId xmlns:a16="http://schemas.microsoft.com/office/drawing/2014/main" val="10003"/>
                  </a:ext>
                </a:extLst>
              </a:tr>
              <a:tr h="713661">
                <a:tc>
                  <a:txBody>
                    <a:bodyPr/>
                    <a:lstStyle/>
                    <a:p>
                      <a:pPr algn="ctr"/>
                      <a:r>
                        <a:rPr lang="zh-TW" altLang="en-US" sz="2400" dirty="0">
                          <a:latin typeface="標楷體" panose="03000509000000000000" pitchFamily="65" charset="-120"/>
                          <a:ea typeface="標楷體" panose="03000509000000000000" pitchFamily="65" charset="-120"/>
                        </a:rPr>
                        <a:t>兄弟姐妹</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a:txBody>
                  <a:tcPr marL="91458" marR="91458" marT="45718" marB="45718">
                    <a:solidFill>
                      <a:schemeClr val="accent2">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dirty="0">
                          <a:latin typeface="標楷體" panose="03000509000000000000" pitchFamily="65" charset="-120"/>
                          <a:ea typeface="標楷體" panose="03000509000000000000" pitchFamily="65" charset="-120"/>
                        </a:rPr>
                        <a:t>應繼分的</a:t>
                      </a:r>
                      <a:r>
                        <a:rPr lang="en-US" altLang="zh-TW" sz="2400" dirty="0">
                          <a:latin typeface="標楷體" panose="03000509000000000000" pitchFamily="65" charset="-120"/>
                          <a:ea typeface="標楷體" panose="03000509000000000000" pitchFamily="65" charset="-120"/>
                        </a:rPr>
                        <a:t>1/3</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a:txBody>
                  <a:tcPr marL="91458" marR="91458" marT="45718" marB="45718">
                    <a:solidFill>
                      <a:schemeClr val="accent2">
                        <a:lumMod val="40000"/>
                        <a:lumOff val="60000"/>
                      </a:schemeClr>
                    </a:solidFill>
                  </a:tcPr>
                </a:tc>
                <a:extLst>
                  <a:ext uri="{0D108BD9-81ED-4DB2-BD59-A6C34878D82A}">
                    <a16:rowId xmlns:a16="http://schemas.microsoft.com/office/drawing/2014/main" val="10004"/>
                  </a:ext>
                </a:extLst>
              </a:tr>
              <a:tr h="713661">
                <a:tc>
                  <a:txBody>
                    <a:bodyPr/>
                    <a:lstStyle/>
                    <a:p>
                      <a:pPr algn="ctr"/>
                      <a:r>
                        <a:rPr lang="zh-TW" altLang="en-US" sz="2400" dirty="0">
                          <a:latin typeface="標楷體" panose="03000509000000000000" pitchFamily="65" charset="-120"/>
                          <a:ea typeface="標楷體" panose="03000509000000000000" pitchFamily="65" charset="-120"/>
                        </a:rPr>
                        <a:t>祖父母</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a:txBody>
                  <a:tcPr marL="91458" marR="91458" marT="45718" marB="45718">
                    <a:solidFill>
                      <a:schemeClr val="accent2">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dirty="0">
                          <a:latin typeface="標楷體" panose="03000509000000000000" pitchFamily="65" charset="-120"/>
                          <a:ea typeface="標楷體" panose="03000509000000000000" pitchFamily="65" charset="-120"/>
                        </a:rPr>
                        <a:t>應繼分的</a:t>
                      </a:r>
                      <a:r>
                        <a:rPr lang="en-US" altLang="zh-TW" sz="2400" dirty="0">
                          <a:latin typeface="標楷體" panose="03000509000000000000" pitchFamily="65" charset="-120"/>
                          <a:ea typeface="標楷體" panose="03000509000000000000" pitchFamily="65" charset="-120"/>
                        </a:rPr>
                        <a:t>1/3</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a:txBody>
                  <a:tcPr marL="91458" marR="91458" marT="45718" marB="45718">
                    <a:solidFill>
                      <a:schemeClr val="accent2">
                        <a:lumMod val="40000"/>
                        <a:lumOff val="6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264474235"/>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圓角矩形 6"/>
          <p:cNvSpPr/>
          <p:nvPr/>
        </p:nvSpPr>
        <p:spPr>
          <a:xfrm>
            <a:off x="696987" y="1268760"/>
            <a:ext cx="5220000" cy="446449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圓角矩形 7"/>
          <p:cNvSpPr/>
          <p:nvPr/>
        </p:nvSpPr>
        <p:spPr>
          <a:xfrm>
            <a:off x="6457627" y="1276042"/>
            <a:ext cx="5220000" cy="4464496"/>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投影片編號版面配置區 1"/>
          <p:cNvSpPr>
            <a:spLocks noGrp="1"/>
          </p:cNvSpPr>
          <p:nvPr>
            <p:ph type="sldNum" sz="quarter" idx="12"/>
          </p:nvPr>
        </p:nvSpPr>
        <p:spPr/>
        <p:txBody>
          <a:bodyPr/>
          <a:lstStyle/>
          <a:p>
            <a:fld id="{2E6F56F6-8A33-4603-90C0-ABB6D2C1DF7D}" type="slidenum">
              <a:rPr lang="zh-TW" altLang="en-US" smtClean="0">
                <a:latin typeface="標楷體" panose="03000509000000000000" pitchFamily="65" charset="-120"/>
                <a:ea typeface="標楷體" panose="03000509000000000000" pitchFamily="65" charset="-120"/>
              </a:rPr>
              <a:pPr/>
              <a:t>39</a:t>
            </a:fld>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239117" y="188640"/>
            <a:ext cx="10081120" cy="648072"/>
          </a:xfrm>
        </p:spPr>
        <p:txBody>
          <a:bodyPr>
            <a:noAutofit/>
          </a:bodyPr>
          <a:lstStyle/>
          <a:p>
            <a:pPr lvl="1" algn="just" hangingPunct="0"/>
            <a:r>
              <a:rPr lang="zh-TW" altLang="en-US" sz="3200" b="1" dirty="0">
                <a:solidFill>
                  <a:srgbClr val="002060"/>
                </a:solidFill>
                <a:cs typeface="Times New Roman" panose="02020603050405020304" pitchFamily="18" charset="0"/>
              </a:rPr>
              <a:t>（三）繼承人之特留分遭侵害時，該如何救濟？</a:t>
            </a:r>
            <a:endParaRPr lang="en-US" altLang="zh-TW" sz="3200" b="1" dirty="0">
              <a:solidFill>
                <a:srgbClr val="002060"/>
              </a:solidFill>
              <a:cs typeface="Times New Roman" panose="02020603050405020304" pitchFamily="18" charset="0"/>
            </a:endParaRPr>
          </a:p>
        </p:txBody>
      </p:sp>
      <p:sp>
        <p:nvSpPr>
          <p:cNvPr id="5" name="矩形 4"/>
          <p:cNvSpPr/>
          <p:nvPr/>
        </p:nvSpPr>
        <p:spPr>
          <a:xfrm>
            <a:off x="6457627" y="1474132"/>
            <a:ext cx="5220000" cy="4141327"/>
          </a:xfrm>
          <a:prstGeom prst="rect">
            <a:avLst/>
          </a:prstGeom>
        </p:spPr>
        <p:txBody>
          <a:bodyPr wrap="square">
            <a:spAutoFit/>
          </a:bodyPr>
          <a:lstStyle/>
          <a:p>
            <a:pPr marL="0" lvl="2" algn="just" hangingPunct="0">
              <a:lnSpc>
                <a:spcPts val="4000"/>
              </a:lnSpc>
              <a:spcBef>
                <a:spcPts val="2000"/>
              </a:spcBef>
            </a:pPr>
            <a:r>
              <a:rPr lang="zh-TW" altLang="en-US" sz="2400" dirty="0">
                <a:latin typeface="標楷體" panose="03000509000000000000" pitchFamily="65" charset="-120"/>
                <a:ea typeface="標楷體" panose="03000509000000000000" pitchFamily="65" charset="-120"/>
                <a:cs typeface="Times New Roman" panose="02020603050405020304" pitchFamily="18" charset="0"/>
              </a:rPr>
              <a:t>此為關於「</a:t>
            </a:r>
            <a:r>
              <a:rPr lang="zh-TW" altLang="en-US" sz="2400" b="1" u="sng"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扣減權</a:t>
            </a:r>
            <a:r>
              <a:rPr lang="zh-TW" altLang="en-US" sz="2400" dirty="0">
                <a:latin typeface="標楷體" panose="03000509000000000000" pitchFamily="65" charset="-120"/>
                <a:ea typeface="標楷體" panose="03000509000000000000" pitchFamily="65" charset="-120"/>
                <a:cs typeface="Times New Roman" panose="02020603050405020304" pitchFamily="18" charset="0"/>
              </a:rPr>
              <a:t>」的規定，其性質屬於「物權的形成權」；如果被繼承人以遺囑為遺贈或應繼分的指定，致侵害繼承人的特留分，最高法院</a:t>
            </a:r>
            <a:r>
              <a:rPr lang="en-US" altLang="zh-TW" sz="2400" dirty="0">
                <a:latin typeface="標楷體" panose="03000509000000000000" pitchFamily="65" charset="-120"/>
                <a:ea typeface="標楷體" panose="03000509000000000000" pitchFamily="65" charset="-120"/>
                <a:cs typeface="Times New Roman" panose="02020603050405020304" pitchFamily="18" charset="0"/>
              </a:rPr>
              <a:t>91</a:t>
            </a:r>
            <a:r>
              <a:rPr lang="zh-TW" altLang="en-US" sz="2400" dirty="0">
                <a:latin typeface="標楷體" panose="03000509000000000000" pitchFamily="65" charset="-120"/>
                <a:ea typeface="標楷體" panose="03000509000000000000" pitchFamily="65" charset="-120"/>
                <a:cs typeface="Times New Roman" panose="02020603050405020304" pitchFamily="18" charset="0"/>
              </a:rPr>
              <a:t>年度台上字第</a:t>
            </a:r>
            <a:r>
              <a:rPr lang="en-US" altLang="zh-TW" sz="2400" dirty="0">
                <a:latin typeface="標楷體" panose="03000509000000000000" pitchFamily="65" charset="-120"/>
                <a:ea typeface="標楷體" panose="03000509000000000000" pitchFamily="65" charset="-120"/>
                <a:cs typeface="Times New Roman" panose="02020603050405020304" pitchFamily="18" charset="0"/>
              </a:rPr>
              <a:t>556</a:t>
            </a:r>
            <a:r>
              <a:rPr lang="zh-TW" altLang="en-US" sz="2400" dirty="0">
                <a:latin typeface="標楷體" panose="03000509000000000000" pitchFamily="65" charset="-120"/>
                <a:ea typeface="標楷體" panose="03000509000000000000" pitchFamily="65" charset="-120"/>
                <a:cs typeface="Times New Roman" panose="02020603050405020304" pitchFamily="18" charset="0"/>
              </a:rPr>
              <a:t>號判決、</a:t>
            </a:r>
            <a:r>
              <a:rPr lang="en-US" altLang="zh-TW" sz="2400" dirty="0">
                <a:latin typeface="標楷體" panose="03000509000000000000" pitchFamily="65" charset="-120"/>
                <a:ea typeface="標楷體" panose="03000509000000000000" pitchFamily="65" charset="-120"/>
                <a:cs typeface="Times New Roman" panose="02020603050405020304" pitchFamily="18" charset="0"/>
              </a:rPr>
              <a:t>99</a:t>
            </a:r>
            <a:r>
              <a:rPr lang="zh-TW" altLang="en-US" sz="2400" dirty="0">
                <a:latin typeface="標楷體" panose="03000509000000000000" pitchFamily="65" charset="-120"/>
                <a:ea typeface="標楷體" panose="03000509000000000000" pitchFamily="65" charset="-120"/>
                <a:cs typeface="Times New Roman" panose="02020603050405020304" pitchFamily="18" charset="0"/>
              </a:rPr>
              <a:t>年度台上字第</a:t>
            </a:r>
            <a:r>
              <a:rPr lang="en-US" altLang="zh-TW" sz="2400" dirty="0">
                <a:latin typeface="標楷體" panose="03000509000000000000" pitchFamily="65" charset="-120"/>
                <a:ea typeface="標楷體" panose="03000509000000000000" pitchFamily="65" charset="-120"/>
                <a:cs typeface="Times New Roman" panose="02020603050405020304" pitchFamily="18" charset="0"/>
              </a:rPr>
              <a:t>918</a:t>
            </a:r>
            <a:r>
              <a:rPr lang="zh-TW" altLang="en-US" sz="2400" dirty="0">
                <a:latin typeface="標楷體" panose="03000509000000000000" pitchFamily="65" charset="-120"/>
                <a:ea typeface="標楷體" panose="03000509000000000000" pitchFamily="65" charset="-120"/>
                <a:cs typeface="Times New Roman" panose="02020603050405020304" pitchFamily="18" charset="0"/>
              </a:rPr>
              <a:t>號判決，均認為：該繼承人均得行使特留分的扣減權，藉以保障繼承人的生活。</a:t>
            </a:r>
          </a:p>
        </p:txBody>
      </p:sp>
      <p:sp>
        <p:nvSpPr>
          <p:cNvPr id="6" name="矩形 5"/>
          <p:cNvSpPr/>
          <p:nvPr/>
        </p:nvSpPr>
        <p:spPr>
          <a:xfrm>
            <a:off x="696987" y="1474132"/>
            <a:ext cx="5220000" cy="3170099"/>
          </a:xfrm>
          <a:prstGeom prst="rect">
            <a:avLst/>
          </a:prstGeom>
        </p:spPr>
        <p:txBody>
          <a:bodyPr wrap="square">
            <a:spAutoFit/>
          </a:bodyPr>
          <a:lstStyle/>
          <a:p>
            <a:pPr marL="0" lvl="2" algn="just" hangingPunct="0">
              <a:lnSpc>
                <a:spcPts val="4000"/>
              </a:lnSpc>
            </a:pPr>
            <a:r>
              <a:rPr lang="zh-TW" altLang="zh-TW" sz="2600" b="1" kern="100"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《民法》第</a:t>
            </a:r>
            <a:r>
              <a:rPr lang="en-US" altLang="zh-TW" sz="2600" b="1" kern="100"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1225</a:t>
            </a:r>
            <a:r>
              <a:rPr lang="zh-TW" altLang="zh-TW" sz="2600" b="1" kern="100"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條</a:t>
            </a:r>
            <a:r>
              <a:rPr lang="zh-TW" altLang="en-US" sz="2600" kern="100" dirty="0">
                <a:latin typeface="標楷體" panose="03000509000000000000" pitchFamily="65" charset="-120"/>
                <a:ea typeface="標楷體" panose="03000509000000000000" pitchFamily="65" charset="-120"/>
                <a:cs typeface="Times New Roman" panose="02020603050405020304" pitchFamily="18" charset="0"/>
              </a:rPr>
              <a:t>：</a:t>
            </a:r>
            <a:endParaRPr lang="en-US" altLang="zh-TW" sz="2600" kern="100" dirty="0">
              <a:latin typeface="標楷體" panose="03000509000000000000" pitchFamily="65" charset="-120"/>
              <a:ea typeface="標楷體" panose="03000509000000000000" pitchFamily="65" charset="-120"/>
              <a:cs typeface="Times New Roman" panose="02020603050405020304" pitchFamily="18" charset="0"/>
            </a:endParaRPr>
          </a:p>
          <a:p>
            <a:pPr marL="0" lvl="2" algn="just" hangingPunct="0">
              <a:lnSpc>
                <a:spcPts val="4000"/>
              </a:lnSpc>
            </a:pPr>
            <a:r>
              <a:rPr lang="zh-TW" altLang="en-US" sz="2600" dirty="0">
                <a:latin typeface="標楷體" panose="03000509000000000000" pitchFamily="65" charset="-120"/>
                <a:ea typeface="標楷體" panose="03000509000000000000" pitchFamily="65" charset="-120"/>
                <a:cs typeface="Times New Roman" panose="02020603050405020304" pitchFamily="18" charset="0"/>
              </a:rPr>
              <a:t>「應得特留分之人，如因被繼承人所為之遺贈，致其應得之數不足者，得按其不足之數由遺贈財產扣減之。受遺贈人有數人時，應按其所得遺贈價額比例扣減。」</a:t>
            </a:r>
            <a:endParaRPr lang="zh-TW" altLang="zh-TW" sz="2600" kern="100" dirty="0">
              <a:latin typeface="標楷體" panose="03000509000000000000" pitchFamily="65" charset="-12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843345399"/>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BFA87-26D4-CB57-DD44-8B8BC75A5041}"/>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1DB2C54A-462C-B5FC-2E4A-0813D073A8C8}"/>
              </a:ext>
            </a:extLst>
          </p:cNvPr>
          <p:cNvSpPr>
            <a:spLocks noGrp="1"/>
          </p:cNvSpPr>
          <p:nvPr>
            <p:ph type="title"/>
          </p:nvPr>
        </p:nvSpPr>
        <p:spPr/>
        <p:txBody>
          <a:bodyPr>
            <a:normAutofit/>
          </a:bodyPr>
          <a:lstStyle/>
          <a:p>
            <a:r>
              <a:rPr lang="zh-TW" altLang="en-US" sz="4500" dirty="0"/>
              <a:t>壹、</a:t>
            </a:r>
            <a:r>
              <a:rPr lang="zh-TW" altLang="en-US" sz="4800" kern="100" dirty="0">
                <a:latin typeface="Calibri" panose="020F0502020204030204" pitchFamily="34" charset="0"/>
                <a:cs typeface="Times New Roman" panose="02020603050405020304" pitchFamily="18" charset="0"/>
              </a:rPr>
              <a:t>家族傳承規劃</a:t>
            </a:r>
            <a:endParaRPr lang="zh-TW" altLang="en-US" sz="4500" dirty="0"/>
          </a:p>
        </p:txBody>
      </p:sp>
      <p:sp>
        <p:nvSpPr>
          <p:cNvPr id="4" name="投影片編號版面配置區 3">
            <a:extLst>
              <a:ext uri="{FF2B5EF4-FFF2-40B4-BE49-F238E27FC236}">
                <a16:creationId xmlns:a16="http://schemas.microsoft.com/office/drawing/2014/main" id="{E02D1A2F-7BB1-1D77-EE23-5157F04DDAC4}"/>
              </a:ext>
            </a:extLst>
          </p:cNvPr>
          <p:cNvSpPr>
            <a:spLocks noGrp="1"/>
          </p:cNvSpPr>
          <p:nvPr>
            <p:ph type="sldNum" sz="quarter" idx="12"/>
          </p:nvPr>
        </p:nvSpPr>
        <p:spPr/>
        <p:txBody>
          <a:bodyPr/>
          <a:lstStyle/>
          <a:p>
            <a:fld id="{2E6F56F6-8A33-4603-90C0-ABB6D2C1DF7D}" type="slidenum">
              <a:rPr lang="zh-TW" altLang="en-US" smtClean="0"/>
              <a:pPr/>
              <a:t>4</a:t>
            </a:fld>
            <a:endParaRPr lang="zh-TW" altLang="en-US" dirty="0"/>
          </a:p>
        </p:txBody>
      </p:sp>
    </p:spTree>
    <p:extLst>
      <p:ext uri="{BB962C8B-B14F-4D97-AF65-F5344CB8AC3E}">
        <p14:creationId xmlns:p14="http://schemas.microsoft.com/office/powerpoint/2010/main" val="198544144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E6F56F6-8A33-4603-90C0-ABB6D2C1DF7D}" type="slidenum">
              <a:rPr lang="zh-TW" altLang="en-US" smtClean="0"/>
              <a:pPr/>
              <a:t>40</a:t>
            </a:fld>
            <a:endParaRPr lang="zh-TW" altLang="en-US" dirty="0"/>
          </a:p>
        </p:txBody>
      </p:sp>
      <p:sp>
        <p:nvSpPr>
          <p:cNvPr id="5" name="矩形 4"/>
          <p:cNvSpPr/>
          <p:nvPr/>
        </p:nvSpPr>
        <p:spPr>
          <a:xfrm>
            <a:off x="878158" y="491439"/>
            <a:ext cx="10438860" cy="4196020"/>
          </a:xfrm>
          <a:prstGeom prst="rect">
            <a:avLst/>
          </a:prstGeom>
          <a:ln>
            <a:solidFill>
              <a:schemeClr val="accent5"/>
            </a:solidFill>
            <a:prstDash val="lgDashDot"/>
          </a:ln>
        </p:spPr>
        <p:style>
          <a:lnRef idx="2">
            <a:schemeClr val="accent6"/>
          </a:lnRef>
          <a:fillRef idx="1">
            <a:schemeClr val="lt1"/>
          </a:fillRef>
          <a:effectRef idx="0">
            <a:schemeClr val="accent6"/>
          </a:effectRef>
          <a:fontRef idx="minor">
            <a:schemeClr val="dk1"/>
          </a:fontRef>
        </p:style>
        <p:txBody>
          <a:bodyPr wrap="square">
            <a:spAutoFit/>
          </a:bodyPr>
          <a:lstStyle/>
          <a:p>
            <a:pPr lvl="0" algn="just" fontAlgn="base" hangingPunct="0">
              <a:lnSpc>
                <a:spcPts val="4000"/>
              </a:lnSpc>
              <a:spcBef>
                <a:spcPct val="0"/>
              </a:spcBef>
              <a:spcAft>
                <a:spcPct val="0"/>
              </a:spcAft>
            </a:pPr>
            <a:r>
              <a:rPr lang="zh-TW" altLang="en-US" sz="2400" b="1" dirty="0">
                <a:solidFill>
                  <a:srgbClr val="0000FF"/>
                </a:solidFill>
                <a:latin typeface="標楷體" panose="03000509000000000000" pitchFamily="65" charset="-120"/>
                <a:ea typeface="標楷體" panose="03000509000000000000" pitchFamily="65" charset="-120"/>
              </a:rPr>
              <a:t>最高法院</a:t>
            </a:r>
            <a:r>
              <a:rPr lang="en-US" altLang="zh-TW" sz="2400" b="1" dirty="0">
                <a:solidFill>
                  <a:srgbClr val="0000FF"/>
                </a:solidFill>
                <a:latin typeface="標楷體" panose="03000509000000000000" pitchFamily="65" charset="-120"/>
                <a:ea typeface="標楷體" panose="03000509000000000000" pitchFamily="65" charset="-120"/>
              </a:rPr>
              <a:t>104</a:t>
            </a:r>
            <a:r>
              <a:rPr lang="zh-TW" altLang="en-US" sz="2400" b="1" dirty="0">
                <a:solidFill>
                  <a:srgbClr val="0000FF"/>
                </a:solidFill>
                <a:latin typeface="標楷體" panose="03000509000000000000" pitchFamily="65" charset="-120"/>
                <a:ea typeface="標楷體" panose="03000509000000000000" pitchFamily="65" charset="-120"/>
              </a:rPr>
              <a:t>年度台上字第</a:t>
            </a:r>
            <a:r>
              <a:rPr lang="en-US" altLang="zh-TW" sz="2400" b="1" dirty="0">
                <a:solidFill>
                  <a:srgbClr val="0000FF"/>
                </a:solidFill>
                <a:latin typeface="標楷體" panose="03000509000000000000" pitchFamily="65" charset="-120"/>
                <a:ea typeface="標楷體" panose="03000509000000000000" pitchFamily="65" charset="-120"/>
              </a:rPr>
              <a:t>1480</a:t>
            </a:r>
            <a:r>
              <a:rPr lang="zh-TW" altLang="en-US" sz="2400" b="1" dirty="0">
                <a:solidFill>
                  <a:srgbClr val="0000FF"/>
                </a:solidFill>
                <a:latin typeface="標楷體" panose="03000509000000000000" pitchFamily="65" charset="-120"/>
                <a:ea typeface="標楷體" panose="03000509000000000000" pitchFamily="65" charset="-120"/>
              </a:rPr>
              <a:t>號民事判決</a:t>
            </a:r>
            <a:r>
              <a:rPr lang="zh-TW" altLang="en-US" sz="2400" dirty="0">
                <a:latin typeface="標楷體" panose="03000509000000000000" pitchFamily="65" charset="-120"/>
                <a:ea typeface="標楷體" panose="03000509000000000000" pitchFamily="65" charset="-120"/>
              </a:rPr>
              <a:t>：</a:t>
            </a:r>
            <a:endParaRPr kumimoji="1" lang="en-US" altLang="zh-TW" sz="2400" dirty="0">
              <a:solidFill>
                <a:srgbClr val="000000"/>
              </a:solidFill>
              <a:latin typeface="標楷體" panose="03000509000000000000" pitchFamily="65" charset="-120"/>
              <a:ea typeface="標楷體" panose="03000509000000000000" pitchFamily="65" charset="-120"/>
              <a:cs typeface="新細明體" pitchFamily="18" charset="-120"/>
            </a:endParaRPr>
          </a:p>
          <a:p>
            <a:pPr lvl="0" algn="just" fontAlgn="base" hangingPunct="0">
              <a:lnSpc>
                <a:spcPts val="4000"/>
              </a:lnSpc>
              <a:spcBef>
                <a:spcPct val="0"/>
              </a:spcBef>
              <a:spcAft>
                <a:spcPct val="0"/>
              </a:spcAft>
            </a:pPr>
            <a:r>
              <a:rPr kumimoji="1" lang="zh-TW" altLang="en-US" sz="2400" dirty="0">
                <a:solidFill>
                  <a:srgbClr val="000000"/>
                </a:solidFill>
                <a:latin typeface="標楷體" panose="03000509000000000000" pitchFamily="65" charset="-120"/>
                <a:ea typeface="標楷體" panose="03000509000000000000" pitchFamily="65" charset="-120"/>
                <a:cs typeface="新細明體" pitchFamily="18" charset="-120"/>
              </a:rPr>
              <a:t>惟按應得特留分之人，如因被繼承人所為之遺贈，致其應得之數不足者，得按其不足之數由遺贈財產扣減之，固為民法第一千二百二十五條所明定。然同法第一千一百八十七條規定，遺囑人於不違反關於特留分規定之範圍內，得以遺囑自由處分遺產。</a:t>
            </a:r>
            <a:r>
              <a:rPr kumimoji="1" lang="zh-TW" altLang="en-US" sz="2400" u="sng" dirty="0">
                <a:solidFill>
                  <a:srgbClr val="FF0000"/>
                </a:solidFill>
                <a:latin typeface="標楷體" panose="03000509000000000000" pitchFamily="65" charset="-120"/>
                <a:ea typeface="標楷體" panose="03000509000000000000" pitchFamily="65" charset="-120"/>
                <a:cs typeface="新細明體" pitchFamily="18" charset="-120"/>
              </a:rPr>
              <a:t>又自由處分財產之情形，並不限於遺贈而已，指定遺產分割方法（民法第一千一百六十五條第一項）及應繼分之指定，若侵害特留分，自可類推適用民法第一千二百二十五條，許被侵害者，行使扣減權</a:t>
            </a:r>
            <a:r>
              <a:rPr kumimoji="1" lang="zh-TW" altLang="en-US" sz="2400" dirty="0">
                <a:solidFill>
                  <a:srgbClr val="000000"/>
                </a:solidFill>
                <a:latin typeface="標楷體" panose="03000509000000000000" pitchFamily="65" charset="-120"/>
                <a:ea typeface="標楷體" panose="03000509000000000000" pitchFamily="65" charset="-120"/>
                <a:cs typeface="新細明體" pitchFamily="18" charset="-120"/>
              </a:rPr>
              <a:t>。</a:t>
            </a:r>
            <a:endParaRPr kumimoji="1" lang="zh-TW" altLang="zh-TW" sz="2400" dirty="0">
              <a:latin typeface="標楷體" panose="03000509000000000000" pitchFamily="65" charset="-120"/>
              <a:ea typeface="標楷體" panose="03000509000000000000" pitchFamily="65" charset="-120"/>
              <a:cs typeface="新細明體" pitchFamily="18" charset="-120"/>
            </a:endParaRPr>
          </a:p>
        </p:txBody>
      </p:sp>
    </p:spTree>
    <p:extLst>
      <p:ext uri="{BB962C8B-B14F-4D97-AF65-F5344CB8AC3E}">
        <p14:creationId xmlns:p14="http://schemas.microsoft.com/office/powerpoint/2010/main" val="1517681974"/>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E6F56F6-8A33-4603-90C0-ABB6D2C1DF7D}" type="slidenum">
              <a:rPr lang="zh-TW" altLang="en-US" smtClean="0"/>
              <a:pPr/>
              <a:t>41</a:t>
            </a:fld>
            <a:endParaRPr lang="zh-TW" altLang="en-US" dirty="0"/>
          </a:p>
        </p:txBody>
      </p:sp>
      <p:sp>
        <p:nvSpPr>
          <p:cNvPr id="5" name="矩形 4"/>
          <p:cNvSpPr/>
          <p:nvPr/>
        </p:nvSpPr>
        <p:spPr>
          <a:xfrm>
            <a:off x="878158" y="1059894"/>
            <a:ext cx="10438860" cy="2657138"/>
          </a:xfrm>
          <a:prstGeom prst="rect">
            <a:avLst/>
          </a:prstGeom>
          <a:ln>
            <a:prstDash val="lgDashDot"/>
          </a:ln>
        </p:spPr>
        <p:style>
          <a:lnRef idx="2">
            <a:schemeClr val="accent6"/>
          </a:lnRef>
          <a:fillRef idx="1">
            <a:schemeClr val="lt1"/>
          </a:fillRef>
          <a:effectRef idx="0">
            <a:schemeClr val="accent6"/>
          </a:effectRef>
          <a:fontRef idx="minor">
            <a:schemeClr val="dk1"/>
          </a:fontRef>
        </p:style>
        <p:txBody>
          <a:bodyPr wrap="square">
            <a:spAutoFit/>
          </a:bodyPr>
          <a:lstStyle/>
          <a:p>
            <a:pPr lvl="0" algn="just" fontAlgn="base" hangingPunct="0">
              <a:lnSpc>
                <a:spcPts val="4000"/>
              </a:lnSpc>
              <a:spcBef>
                <a:spcPct val="0"/>
              </a:spcBef>
              <a:spcAft>
                <a:spcPct val="0"/>
              </a:spcAft>
            </a:pPr>
            <a:r>
              <a:rPr lang="zh-TW" altLang="en-US" sz="2400" b="1" dirty="0">
                <a:solidFill>
                  <a:srgbClr val="0000FF"/>
                </a:solidFill>
                <a:latin typeface="標楷體" panose="03000509000000000000" pitchFamily="65" charset="-120"/>
                <a:ea typeface="標楷體" panose="03000509000000000000" pitchFamily="65" charset="-120"/>
              </a:rPr>
              <a:t>最高法院</a:t>
            </a:r>
            <a:r>
              <a:rPr lang="en-US" altLang="zh-TW" sz="2400" b="1" dirty="0">
                <a:solidFill>
                  <a:srgbClr val="0000FF"/>
                </a:solidFill>
                <a:latin typeface="標楷體" panose="03000509000000000000" pitchFamily="65" charset="-120"/>
                <a:ea typeface="標楷體" panose="03000509000000000000" pitchFamily="65" charset="-120"/>
              </a:rPr>
              <a:t>103</a:t>
            </a:r>
            <a:r>
              <a:rPr lang="zh-TW" altLang="en-US" sz="2400" b="1" dirty="0">
                <a:solidFill>
                  <a:srgbClr val="0000FF"/>
                </a:solidFill>
                <a:latin typeface="標楷體" panose="03000509000000000000" pitchFamily="65" charset="-120"/>
                <a:ea typeface="標楷體" panose="03000509000000000000" pitchFamily="65" charset="-120"/>
              </a:rPr>
              <a:t>年度台上字第</a:t>
            </a:r>
            <a:r>
              <a:rPr lang="en-US" altLang="zh-TW" sz="2400" b="1" dirty="0">
                <a:solidFill>
                  <a:srgbClr val="0000FF"/>
                </a:solidFill>
                <a:latin typeface="標楷體" panose="03000509000000000000" pitchFamily="65" charset="-120"/>
                <a:ea typeface="標楷體" panose="03000509000000000000" pitchFamily="65" charset="-120"/>
              </a:rPr>
              <a:t>2071</a:t>
            </a:r>
            <a:r>
              <a:rPr lang="zh-TW" altLang="en-US" sz="2400" b="1" dirty="0">
                <a:solidFill>
                  <a:srgbClr val="0000FF"/>
                </a:solidFill>
                <a:latin typeface="標楷體" panose="03000509000000000000" pitchFamily="65" charset="-120"/>
                <a:ea typeface="標楷體" panose="03000509000000000000" pitchFamily="65" charset="-120"/>
              </a:rPr>
              <a:t>號民事判決</a:t>
            </a:r>
            <a:r>
              <a:rPr lang="zh-TW" altLang="en-US" sz="2400" dirty="0">
                <a:latin typeface="標楷體" panose="03000509000000000000" pitchFamily="65" charset="-120"/>
                <a:ea typeface="標楷體" panose="03000509000000000000" pitchFamily="65" charset="-120"/>
              </a:rPr>
              <a:t>：</a:t>
            </a:r>
            <a:endParaRPr kumimoji="1" lang="en-US" altLang="zh-TW" sz="2400" dirty="0">
              <a:solidFill>
                <a:srgbClr val="000000"/>
              </a:solidFill>
              <a:latin typeface="標楷體" panose="03000509000000000000" pitchFamily="65" charset="-120"/>
              <a:ea typeface="標楷體" panose="03000509000000000000" pitchFamily="65" charset="-120"/>
              <a:cs typeface="新細明體" pitchFamily="18" charset="-120"/>
            </a:endParaRPr>
          </a:p>
          <a:p>
            <a:pPr lvl="0" algn="just" fontAlgn="base" hangingPunct="0">
              <a:lnSpc>
                <a:spcPts val="4000"/>
              </a:lnSpc>
              <a:spcBef>
                <a:spcPct val="0"/>
              </a:spcBef>
              <a:spcAft>
                <a:spcPct val="0"/>
              </a:spcAft>
            </a:pPr>
            <a:r>
              <a:rPr kumimoji="1" lang="zh-TW" altLang="en-US" sz="2400" dirty="0">
                <a:solidFill>
                  <a:srgbClr val="000000"/>
                </a:solidFill>
                <a:latin typeface="標楷體" panose="03000509000000000000" pitchFamily="65" charset="-120"/>
                <a:ea typeface="標楷體" panose="03000509000000000000" pitchFamily="65" charset="-120"/>
                <a:cs typeface="新細明體" pitchFamily="18" charset="-120"/>
              </a:rPr>
              <a:t>次查特留分係概括存在於被繼承人全部遺產上，特留分被侵害者所行使之扣減權，性質上屬</a:t>
            </a:r>
            <a:r>
              <a:rPr kumimoji="1" lang="zh-TW" altLang="en-US" sz="2400" dirty="0">
                <a:solidFill>
                  <a:srgbClr val="FF0000"/>
                </a:solidFill>
                <a:latin typeface="標楷體" panose="03000509000000000000" pitchFamily="65" charset="-120"/>
                <a:ea typeface="標楷體" panose="03000509000000000000" pitchFamily="65" charset="-120"/>
                <a:cs typeface="新細明體" pitchFamily="18" charset="-120"/>
              </a:rPr>
              <a:t>物權之形成權</a:t>
            </a:r>
            <a:r>
              <a:rPr kumimoji="1" lang="zh-TW" altLang="en-US" sz="2400" dirty="0">
                <a:solidFill>
                  <a:srgbClr val="000000"/>
                </a:solidFill>
                <a:latin typeface="標楷體" panose="03000509000000000000" pitchFamily="65" charset="-120"/>
                <a:ea typeface="標楷體" panose="03000509000000000000" pitchFamily="65" charset="-120"/>
                <a:cs typeface="新細明體" pitchFamily="18" charset="-120"/>
              </a:rPr>
              <a:t>，一經行使，於侵害特留分部分即失效力，其因而回復之特留分自仍概括存在於所有遺產上，並非轉換為按應繼財產價值計算之金錢。</a:t>
            </a:r>
          </a:p>
        </p:txBody>
      </p:sp>
    </p:spTree>
    <p:extLst>
      <p:ext uri="{BB962C8B-B14F-4D97-AF65-F5344CB8AC3E}">
        <p14:creationId xmlns:p14="http://schemas.microsoft.com/office/powerpoint/2010/main" val="2281336743"/>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E6F56F6-8A33-4603-90C0-ABB6D2C1DF7D}" type="slidenum">
              <a:rPr lang="zh-TW" altLang="en-US" smtClean="0"/>
              <a:pPr/>
              <a:t>42</a:t>
            </a:fld>
            <a:endParaRPr lang="zh-TW" altLang="en-US" dirty="0"/>
          </a:p>
        </p:txBody>
      </p:sp>
      <p:sp>
        <p:nvSpPr>
          <p:cNvPr id="5" name="矩形 4"/>
          <p:cNvSpPr/>
          <p:nvPr/>
        </p:nvSpPr>
        <p:spPr>
          <a:xfrm>
            <a:off x="878158" y="1052736"/>
            <a:ext cx="10438860" cy="3683060"/>
          </a:xfrm>
          <a:prstGeom prst="rect">
            <a:avLst/>
          </a:prstGeom>
          <a:ln>
            <a:solidFill>
              <a:schemeClr val="accent3">
                <a:lumMod val="75000"/>
              </a:schemeClr>
            </a:solidFill>
            <a:prstDash val="lgDashDot"/>
          </a:ln>
        </p:spPr>
        <p:style>
          <a:lnRef idx="2">
            <a:schemeClr val="accent6"/>
          </a:lnRef>
          <a:fillRef idx="1">
            <a:schemeClr val="lt1"/>
          </a:fillRef>
          <a:effectRef idx="0">
            <a:schemeClr val="accent6"/>
          </a:effectRef>
          <a:fontRef idx="minor">
            <a:schemeClr val="dk1"/>
          </a:fontRef>
        </p:style>
        <p:txBody>
          <a:bodyPr wrap="square">
            <a:spAutoFit/>
          </a:bodyPr>
          <a:lstStyle/>
          <a:p>
            <a:pPr lvl="0" algn="just" fontAlgn="base" hangingPunct="0">
              <a:lnSpc>
                <a:spcPts val="4000"/>
              </a:lnSpc>
              <a:spcBef>
                <a:spcPct val="0"/>
              </a:spcBef>
              <a:spcAft>
                <a:spcPct val="0"/>
              </a:spcAft>
            </a:pPr>
            <a:r>
              <a:rPr lang="zh-TW" altLang="en-US" sz="2400" b="1" dirty="0">
                <a:solidFill>
                  <a:srgbClr val="0000FF"/>
                </a:solidFill>
                <a:latin typeface="標楷體" panose="03000509000000000000" pitchFamily="65" charset="-120"/>
                <a:ea typeface="標楷體" panose="03000509000000000000" pitchFamily="65" charset="-120"/>
              </a:rPr>
              <a:t>最高法院</a:t>
            </a:r>
            <a:r>
              <a:rPr lang="en-US" altLang="zh-TW" sz="2400" b="1" dirty="0">
                <a:solidFill>
                  <a:srgbClr val="0000FF"/>
                </a:solidFill>
                <a:latin typeface="標楷體" panose="03000509000000000000" pitchFamily="65" charset="-120"/>
                <a:ea typeface="標楷體" panose="03000509000000000000" pitchFamily="65" charset="-120"/>
              </a:rPr>
              <a:t>109</a:t>
            </a:r>
            <a:r>
              <a:rPr lang="zh-TW" altLang="en-US" sz="2400" b="1" dirty="0">
                <a:solidFill>
                  <a:srgbClr val="0000FF"/>
                </a:solidFill>
                <a:latin typeface="標楷體" panose="03000509000000000000" pitchFamily="65" charset="-120"/>
                <a:ea typeface="標楷體" panose="03000509000000000000" pitchFamily="65" charset="-120"/>
              </a:rPr>
              <a:t>年度台上字第</a:t>
            </a:r>
            <a:r>
              <a:rPr lang="en-US" altLang="zh-TW" sz="2400" b="1" dirty="0">
                <a:solidFill>
                  <a:srgbClr val="0000FF"/>
                </a:solidFill>
                <a:latin typeface="標楷體" panose="03000509000000000000" pitchFamily="65" charset="-120"/>
                <a:ea typeface="標楷體" panose="03000509000000000000" pitchFamily="65" charset="-120"/>
              </a:rPr>
              <a:t>2193</a:t>
            </a:r>
            <a:r>
              <a:rPr lang="zh-TW" altLang="en-US" sz="2400" b="1" dirty="0">
                <a:solidFill>
                  <a:srgbClr val="0000FF"/>
                </a:solidFill>
                <a:latin typeface="標楷體" panose="03000509000000000000" pitchFamily="65" charset="-120"/>
                <a:ea typeface="標楷體" panose="03000509000000000000" pitchFamily="65" charset="-120"/>
              </a:rPr>
              <a:t>號民事判決</a:t>
            </a:r>
            <a:r>
              <a:rPr lang="zh-TW" altLang="en-US" sz="2400" dirty="0">
                <a:latin typeface="標楷體" panose="03000509000000000000" pitchFamily="65" charset="-120"/>
                <a:ea typeface="標楷體" panose="03000509000000000000" pitchFamily="65" charset="-120"/>
              </a:rPr>
              <a:t>：</a:t>
            </a:r>
            <a:endParaRPr kumimoji="1" lang="en-US" altLang="zh-TW" sz="2400" dirty="0">
              <a:solidFill>
                <a:srgbClr val="000000"/>
              </a:solidFill>
              <a:latin typeface="標楷體" panose="03000509000000000000" pitchFamily="65" charset="-120"/>
              <a:ea typeface="標楷體" panose="03000509000000000000" pitchFamily="65" charset="-120"/>
              <a:cs typeface="新細明體" pitchFamily="18" charset="-120"/>
            </a:endParaRPr>
          </a:p>
          <a:p>
            <a:pPr lvl="0" algn="just" fontAlgn="base" hangingPunct="0">
              <a:lnSpc>
                <a:spcPts val="4000"/>
              </a:lnSpc>
              <a:spcBef>
                <a:spcPct val="0"/>
              </a:spcBef>
              <a:spcAft>
                <a:spcPct val="0"/>
              </a:spcAft>
            </a:pPr>
            <a:r>
              <a:rPr kumimoji="1" lang="zh-TW" altLang="en-US" sz="2400" dirty="0">
                <a:solidFill>
                  <a:srgbClr val="000000"/>
                </a:solidFill>
                <a:latin typeface="標楷體" panose="03000509000000000000" pitchFamily="65" charset="-120"/>
                <a:ea typeface="標楷體" panose="03000509000000000000" pitchFamily="65" charset="-120"/>
                <a:cs typeface="新細明體" pitchFamily="18" charset="-120"/>
              </a:rPr>
              <a:t>又扣減權利人苟對扣減義務人行使扣減權，其因而回復之特留分乃概括存在於被繼承人之全部遺產上，並非具體存在於各個標的物上，與應有部分乃各共有人對於具體物之所有權在分量上應享有之部分者，有所不同。</a:t>
            </a:r>
            <a:r>
              <a:rPr kumimoji="1" lang="en-US" altLang="zh-TW" sz="2400" dirty="0">
                <a:solidFill>
                  <a:srgbClr val="000000"/>
                </a:solidFill>
                <a:latin typeface="標楷體" panose="03000509000000000000" pitchFamily="65" charset="-120"/>
                <a:ea typeface="標楷體" panose="03000509000000000000" pitchFamily="65" charset="-120"/>
                <a:cs typeface="新細明體" pitchFamily="18" charset="-120"/>
              </a:rPr>
              <a:t>…</a:t>
            </a:r>
            <a:r>
              <a:rPr kumimoji="1" lang="zh-TW" altLang="en-US" sz="2400" dirty="0">
                <a:solidFill>
                  <a:srgbClr val="000000"/>
                </a:solidFill>
                <a:latin typeface="標楷體" panose="03000509000000000000" pitchFamily="65" charset="-120"/>
                <a:ea typeface="標楷體" panose="03000509000000000000" pitchFamily="65" charset="-120"/>
                <a:cs typeface="新細明體" pitchFamily="18" charset="-120"/>
              </a:rPr>
              <a:t>又</a:t>
            </a:r>
            <a:r>
              <a:rPr kumimoji="1" lang="zh-TW" altLang="en-US" sz="2400" dirty="0">
                <a:solidFill>
                  <a:srgbClr val="FF0000"/>
                </a:solidFill>
                <a:latin typeface="標楷體" panose="03000509000000000000" pitchFamily="65" charset="-120"/>
                <a:ea typeface="標楷體" panose="03000509000000000000" pitchFamily="65" charset="-120"/>
                <a:cs typeface="新細明體" pitchFamily="18" charset="-120"/>
              </a:rPr>
              <a:t>行使扣減權之形成效力不及於特留分同受侵害卻未行使扣減權之他繼承人</a:t>
            </a:r>
            <a:r>
              <a:rPr kumimoji="1" lang="zh-TW" altLang="en-US" sz="2400" dirty="0">
                <a:solidFill>
                  <a:srgbClr val="000000"/>
                </a:solidFill>
                <a:latin typeface="標楷體" panose="03000509000000000000" pitchFamily="65" charset="-120"/>
                <a:ea typeface="標楷體" panose="03000509000000000000" pitchFamily="65" charset="-120"/>
                <a:cs typeface="新細明體" pitchFamily="18" charset="-120"/>
              </a:rPr>
              <a:t>，則廖甘惠</a:t>
            </a:r>
            <a:r>
              <a:rPr kumimoji="1" lang="en-US" altLang="zh-TW" sz="2400" dirty="0">
                <a:solidFill>
                  <a:srgbClr val="000000"/>
                </a:solidFill>
                <a:latin typeface="標楷體" panose="03000509000000000000" pitchFamily="65" charset="-120"/>
                <a:ea typeface="標楷體" panose="03000509000000000000" pitchFamily="65" charset="-120"/>
                <a:cs typeface="新細明體" pitchFamily="18" charset="-120"/>
              </a:rPr>
              <a:t>2</a:t>
            </a:r>
            <a:r>
              <a:rPr kumimoji="1" lang="zh-TW" altLang="en-US" sz="2400" dirty="0">
                <a:solidFill>
                  <a:srgbClr val="000000"/>
                </a:solidFill>
                <a:latin typeface="標楷體" panose="03000509000000000000" pitchFamily="65" charset="-120"/>
                <a:ea typeface="標楷體" panose="03000509000000000000" pitchFamily="65" charset="-120"/>
                <a:cs typeface="新細明體" pitchFamily="18" charset="-120"/>
              </a:rPr>
              <a:t>人之特留分是否亦受侵害並已行使扣減權？攸關廖甘惠</a:t>
            </a:r>
            <a:r>
              <a:rPr kumimoji="1" lang="en-US" altLang="zh-TW" sz="2400" dirty="0">
                <a:solidFill>
                  <a:srgbClr val="000000"/>
                </a:solidFill>
                <a:latin typeface="標楷體" panose="03000509000000000000" pitchFamily="65" charset="-120"/>
                <a:ea typeface="標楷體" panose="03000509000000000000" pitchFamily="65" charset="-120"/>
                <a:cs typeface="新細明體" pitchFamily="18" charset="-120"/>
              </a:rPr>
              <a:t>2</a:t>
            </a:r>
            <a:r>
              <a:rPr kumimoji="1" lang="zh-TW" altLang="en-US" sz="2400" dirty="0">
                <a:solidFill>
                  <a:srgbClr val="000000"/>
                </a:solidFill>
                <a:latin typeface="標楷體" panose="03000509000000000000" pitchFamily="65" charset="-120"/>
                <a:ea typeface="標楷體" panose="03000509000000000000" pitchFamily="65" charset="-120"/>
                <a:cs typeface="新細明體" pitchFamily="18" charset="-120"/>
              </a:rPr>
              <a:t>人得否併列為公同共有人之判定，尚待釐清。案經發回，宜併注意及之。</a:t>
            </a:r>
          </a:p>
        </p:txBody>
      </p:sp>
    </p:spTree>
    <p:extLst>
      <p:ext uri="{BB962C8B-B14F-4D97-AF65-F5344CB8AC3E}">
        <p14:creationId xmlns:p14="http://schemas.microsoft.com/office/powerpoint/2010/main" val="1489488448"/>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E6F56F6-8A33-4603-90C0-ABB6D2C1DF7D}" type="slidenum">
              <a:rPr lang="zh-TW" altLang="en-US" smtClean="0"/>
              <a:pPr/>
              <a:t>43</a:t>
            </a:fld>
            <a:endParaRPr lang="zh-TW" altLang="en-US" dirty="0"/>
          </a:p>
        </p:txBody>
      </p:sp>
      <p:sp>
        <p:nvSpPr>
          <p:cNvPr id="5" name="矩形 4"/>
          <p:cNvSpPr/>
          <p:nvPr/>
        </p:nvSpPr>
        <p:spPr>
          <a:xfrm>
            <a:off x="878158" y="491439"/>
            <a:ext cx="10438860" cy="5385833"/>
          </a:xfrm>
          <a:prstGeom prst="rect">
            <a:avLst/>
          </a:prstGeom>
          <a:ln>
            <a:solidFill>
              <a:schemeClr val="bg2">
                <a:lumMod val="50000"/>
              </a:schemeClr>
            </a:solidFill>
            <a:prstDash val="lgDashDot"/>
          </a:ln>
        </p:spPr>
        <p:style>
          <a:lnRef idx="2">
            <a:schemeClr val="accent6"/>
          </a:lnRef>
          <a:fillRef idx="1">
            <a:schemeClr val="lt1"/>
          </a:fillRef>
          <a:effectRef idx="0">
            <a:schemeClr val="accent6"/>
          </a:effectRef>
          <a:fontRef idx="minor">
            <a:schemeClr val="dk1"/>
          </a:fontRef>
        </p:style>
        <p:txBody>
          <a:bodyPr wrap="square">
            <a:spAutoFit/>
          </a:bodyPr>
          <a:lstStyle/>
          <a:p>
            <a:pPr lvl="0" algn="just" fontAlgn="base" hangingPunct="0">
              <a:lnSpc>
                <a:spcPts val="3200"/>
              </a:lnSpc>
              <a:spcBef>
                <a:spcPct val="0"/>
              </a:spcBef>
              <a:spcAft>
                <a:spcPct val="0"/>
              </a:spcAft>
            </a:pPr>
            <a:r>
              <a:rPr lang="zh-TW" altLang="en-US" sz="2000" b="1" dirty="0">
                <a:solidFill>
                  <a:srgbClr val="0000FF"/>
                </a:solidFill>
                <a:latin typeface="標楷體" panose="03000509000000000000" pitchFamily="65" charset="-120"/>
                <a:ea typeface="標楷體" panose="03000509000000000000" pitchFamily="65" charset="-120"/>
              </a:rPr>
              <a:t>最高法院</a:t>
            </a:r>
            <a:r>
              <a:rPr lang="en-US" altLang="zh-TW" sz="2000" b="1" dirty="0">
                <a:solidFill>
                  <a:srgbClr val="0000FF"/>
                </a:solidFill>
                <a:latin typeface="標楷體" panose="03000509000000000000" pitchFamily="65" charset="-120"/>
                <a:ea typeface="標楷體" panose="03000509000000000000" pitchFamily="65" charset="-120"/>
              </a:rPr>
              <a:t>110</a:t>
            </a:r>
            <a:r>
              <a:rPr lang="zh-TW" altLang="en-US" sz="2000" b="1" dirty="0">
                <a:solidFill>
                  <a:srgbClr val="0000FF"/>
                </a:solidFill>
                <a:latin typeface="標楷體" panose="03000509000000000000" pitchFamily="65" charset="-120"/>
                <a:ea typeface="標楷體" panose="03000509000000000000" pitchFamily="65" charset="-120"/>
              </a:rPr>
              <a:t>年度台上字第</a:t>
            </a:r>
            <a:r>
              <a:rPr lang="en-US" altLang="zh-TW" sz="2000" b="1" dirty="0">
                <a:solidFill>
                  <a:srgbClr val="0000FF"/>
                </a:solidFill>
                <a:latin typeface="標楷體" panose="03000509000000000000" pitchFamily="65" charset="-120"/>
                <a:ea typeface="標楷體" panose="03000509000000000000" pitchFamily="65" charset="-120"/>
              </a:rPr>
              <a:t>3196</a:t>
            </a:r>
            <a:r>
              <a:rPr lang="zh-TW" altLang="en-US" sz="2000" b="1" dirty="0">
                <a:solidFill>
                  <a:srgbClr val="0000FF"/>
                </a:solidFill>
                <a:latin typeface="標楷體" panose="03000509000000000000" pitchFamily="65" charset="-120"/>
                <a:ea typeface="標楷體" panose="03000509000000000000" pitchFamily="65" charset="-120"/>
              </a:rPr>
              <a:t>號民事判決</a:t>
            </a:r>
            <a:r>
              <a:rPr lang="zh-TW" altLang="en-US" sz="2000" dirty="0">
                <a:latin typeface="標楷體" panose="03000509000000000000" pitchFamily="65" charset="-120"/>
                <a:ea typeface="標楷體" panose="03000509000000000000" pitchFamily="65" charset="-120"/>
              </a:rPr>
              <a:t>：</a:t>
            </a:r>
            <a:endParaRPr kumimoji="1" lang="en-US" altLang="zh-TW" sz="2000" dirty="0">
              <a:solidFill>
                <a:srgbClr val="000000"/>
              </a:solidFill>
              <a:latin typeface="標楷體" panose="03000509000000000000" pitchFamily="65" charset="-120"/>
              <a:ea typeface="標楷體" panose="03000509000000000000" pitchFamily="65" charset="-120"/>
              <a:cs typeface="新細明體" pitchFamily="18" charset="-120"/>
            </a:endParaRPr>
          </a:p>
          <a:p>
            <a:pPr lvl="0" algn="just" fontAlgn="base" hangingPunct="0">
              <a:lnSpc>
                <a:spcPts val="3200"/>
              </a:lnSpc>
              <a:spcBef>
                <a:spcPct val="0"/>
              </a:spcBef>
              <a:spcAft>
                <a:spcPct val="0"/>
              </a:spcAft>
            </a:pPr>
            <a:r>
              <a:rPr kumimoji="1" lang="zh-TW" altLang="zh-TW" sz="2000" dirty="0">
                <a:solidFill>
                  <a:srgbClr val="000000"/>
                </a:solidFill>
                <a:latin typeface="標楷體" panose="03000509000000000000" pitchFamily="65" charset="-120"/>
                <a:ea typeface="標楷體" panose="03000509000000000000" pitchFamily="65" charset="-120"/>
                <a:cs typeface="新細明體" pitchFamily="18" charset="-120"/>
              </a:rPr>
              <a:t>按遺囑違反特留分規定，與特留分被侵害，二者法律概念意義有所不同。「違反」特留分者，固為立遺囑人，「侵害」特留分者，則係受遺贈人或受益之繼承人，二者主體並不相同。因遺贈而侵害特留分時，侵害特留分者為受遺贈人，因指定應繼分或遺產分割方法而侵害特留分時，侵害特留分者為受利益之其他</a:t>
            </a:r>
            <a:r>
              <a:rPr kumimoji="1" lang="zh-TW" altLang="zh-TW" sz="2000" dirty="0">
                <a:latin typeface="標楷體" panose="03000509000000000000" pitchFamily="65" charset="-120"/>
                <a:ea typeface="標楷體" panose="03000509000000000000" pitchFamily="65" charset="-120"/>
                <a:cs typeface="新細明體" pitchFamily="18" charset="-120"/>
              </a:rPr>
              <a:t>共同繼承人</a:t>
            </a:r>
            <a:r>
              <a:rPr kumimoji="1" lang="zh-TW" altLang="zh-TW" sz="2000" dirty="0">
                <a:solidFill>
                  <a:srgbClr val="000000"/>
                </a:solidFill>
                <a:latin typeface="標楷體" panose="03000509000000000000" pitchFamily="65" charset="-120"/>
                <a:ea typeface="標楷體" panose="03000509000000000000" pitchFamily="65" charset="-120"/>
                <a:cs typeface="新細明體" pitchFamily="18" charset="-120"/>
              </a:rPr>
              <a:t>。應得特留分之人，</a:t>
            </a:r>
            <a:r>
              <a:rPr kumimoji="1" lang="zh-TW" altLang="zh-TW" sz="2000" u="sng" dirty="0">
                <a:solidFill>
                  <a:srgbClr val="FF0000"/>
                </a:solidFill>
                <a:latin typeface="標楷體" panose="03000509000000000000" pitchFamily="65" charset="-120"/>
                <a:ea typeface="標楷體" panose="03000509000000000000" pitchFamily="65" charset="-120"/>
                <a:cs typeface="新細明體" pitchFamily="18" charset="-120"/>
              </a:rPr>
              <a:t>如因被繼承人之遺囑指定遺產分割方法，依遺囑內容實施結果，致其應得之額不足特留分時，特留分被侵害之繼承人，得類推適用民法第1225條規定，行使特留分扣減權</a:t>
            </a:r>
            <a:r>
              <a:rPr kumimoji="1" lang="zh-TW" altLang="zh-TW" sz="2000" dirty="0">
                <a:solidFill>
                  <a:srgbClr val="000000"/>
                </a:solidFill>
                <a:latin typeface="標楷體" panose="03000509000000000000" pitchFamily="65" charset="-120"/>
                <a:ea typeface="標楷體" panose="03000509000000000000" pitchFamily="65" charset="-120"/>
                <a:cs typeface="新細明體" pitchFamily="18" charset="-120"/>
              </a:rPr>
              <a:t>，該扣減權性質上屬物權之形成權，民法就此雖未設有規定，惟</a:t>
            </a:r>
            <a:r>
              <a:rPr kumimoji="1" lang="zh-TW" altLang="zh-TW" sz="2000" u="sng" dirty="0">
                <a:solidFill>
                  <a:srgbClr val="FF0000"/>
                </a:solidFill>
                <a:latin typeface="標楷體" panose="03000509000000000000" pitchFamily="65" charset="-120"/>
                <a:ea typeface="標楷體" panose="03000509000000000000" pitchFamily="65" charset="-120"/>
                <a:cs typeface="新細明體" pitchFamily="18" charset="-120"/>
              </a:rPr>
              <a:t>特留分權利人行使扣減權，與正當繼承人行使繼承回復請求權之法律效果相類似，可類推適用民法第1146條第2項規定，以知悉特留分權被侵害時起，起算行使扣減權之2年除斥期間</a:t>
            </a:r>
            <a:r>
              <a:rPr kumimoji="1" lang="zh-TW" altLang="zh-TW" sz="2000" dirty="0">
                <a:solidFill>
                  <a:srgbClr val="000000"/>
                </a:solidFill>
                <a:latin typeface="標楷體" panose="03000509000000000000" pitchFamily="65" charset="-120"/>
                <a:ea typeface="標楷體" panose="03000509000000000000" pitchFamily="65" charset="-120"/>
                <a:cs typeface="新細明體" pitchFamily="18" charset="-120"/>
              </a:rPr>
              <a:t>。惟所謂知悉特留分權因遺囑指定分割方法而受侵害，當指知悉其特留分權因遺囑內容之履行，因而受有損害而言，非謂自知悉遺囑內容時起算，此因遺囑內容如</a:t>
            </a:r>
            <a:r>
              <a:rPr kumimoji="1" lang="zh-TW" altLang="zh-TW" sz="2000" dirty="0">
                <a:latin typeface="標楷體" panose="03000509000000000000" pitchFamily="65" charset="-120"/>
                <a:ea typeface="標楷體" panose="03000509000000000000" pitchFamily="65" charset="-120"/>
                <a:cs typeface="新細明體" pitchFamily="18" charset="-120"/>
              </a:rPr>
              <a:t>未被</a:t>
            </a:r>
            <a:r>
              <a:rPr kumimoji="1" lang="zh-TW" altLang="zh-TW" sz="2000" dirty="0">
                <a:solidFill>
                  <a:srgbClr val="000000"/>
                </a:solidFill>
                <a:latin typeface="標楷體" panose="03000509000000000000" pitchFamily="65" charset="-120"/>
                <a:ea typeface="標楷體" panose="03000509000000000000" pitchFamily="65" charset="-120"/>
                <a:cs typeface="新細明體" pitchFamily="18" charset="-120"/>
              </a:rPr>
              <a:t>履行，即無現實特留分權被侵害而受有損害可言，自無從行使特留分扣減權，亦無從起算其期間之始日。</a:t>
            </a:r>
            <a:r>
              <a:rPr kumimoji="1" lang="zh-TW" altLang="zh-TW" sz="2000" dirty="0">
                <a:latin typeface="標楷體" panose="03000509000000000000" pitchFamily="65" charset="-120"/>
                <a:ea typeface="標楷體" panose="03000509000000000000" pitchFamily="65" charset="-120"/>
                <a:cs typeface="新細明體" pitchFamily="18" charset="-120"/>
              </a:rPr>
              <a:t> </a:t>
            </a:r>
          </a:p>
        </p:txBody>
      </p:sp>
    </p:spTree>
    <p:extLst>
      <p:ext uri="{BB962C8B-B14F-4D97-AF65-F5344CB8AC3E}">
        <p14:creationId xmlns:p14="http://schemas.microsoft.com/office/powerpoint/2010/main" val="4074092145"/>
      </p:ext>
    </p:extLst>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圓角矩形 9"/>
          <p:cNvSpPr/>
          <p:nvPr/>
        </p:nvSpPr>
        <p:spPr>
          <a:xfrm>
            <a:off x="624979" y="1268760"/>
            <a:ext cx="5400600" cy="4824536"/>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投影片編號版面配置區 1"/>
          <p:cNvSpPr>
            <a:spLocks noGrp="1"/>
          </p:cNvSpPr>
          <p:nvPr>
            <p:ph type="sldNum" sz="quarter" idx="12"/>
          </p:nvPr>
        </p:nvSpPr>
        <p:spPr/>
        <p:txBody>
          <a:bodyPr/>
          <a:lstStyle/>
          <a:p>
            <a:fld id="{2E6F56F6-8A33-4603-90C0-ABB6D2C1DF7D}" type="slidenum">
              <a:rPr lang="zh-TW" altLang="en-US" smtClean="0">
                <a:latin typeface="標楷體" panose="03000509000000000000" pitchFamily="65" charset="-120"/>
                <a:ea typeface="標楷體" panose="03000509000000000000" pitchFamily="65" charset="-120"/>
              </a:rPr>
              <a:pPr/>
              <a:t>44</a:t>
            </a:fld>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239117" y="188640"/>
            <a:ext cx="10081120" cy="648072"/>
          </a:xfrm>
        </p:spPr>
        <p:txBody>
          <a:bodyPr>
            <a:noAutofit/>
          </a:bodyPr>
          <a:lstStyle/>
          <a:p>
            <a:pPr lvl="1" algn="just" hangingPunct="0"/>
            <a:r>
              <a:rPr lang="zh-TW" altLang="en-US" sz="3200" b="1" dirty="0">
                <a:solidFill>
                  <a:srgbClr val="002060"/>
                </a:solidFill>
                <a:cs typeface="Times New Roman" panose="02020603050405020304" pitchFamily="18" charset="0"/>
              </a:rPr>
              <a:t>（四）</a:t>
            </a:r>
            <a:r>
              <a:rPr lang="zh-TW" altLang="en-US" sz="3200" b="1" dirty="0">
                <a:solidFill>
                  <a:srgbClr val="002060"/>
                </a:solidFill>
              </a:rPr>
              <a:t>兄弟姊妹的「特留分」存續與否？</a:t>
            </a:r>
            <a:endParaRPr lang="en-US" altLang="zh-TW" sz="3200" b="1" dirty="0">
              <a:solidFill>
                <a:srgbClr val="002060"/>
              </a:solidFill>
              <a:cs typeface="Times New Roman" panose="02020603050405020304" pitchFamily="18" charset="0"/>
            </a:endParaRPr>
          </a:p>
        </p:txBody>
      </p:sp>
      <p:sp>
        <p:nvSpPr>
          <p:cNvPr id="9" name="矩形 8"/>
          <p:cNvSpPr/>
          <p:nvPr/>
        </p:nvSpPr>
        <p:spPr>
          <a:xfrm>
            <a:off x="853282" y="1340768"/>
            <a:ext cx="5256584" cy="4616648"/>
          </a:xfrm>
          <a:prstGeom prst="rect">
            <a:avLst/>
          </a:prstGeom>
        </p:spPr>
        <p:txBody>
          <a:bodyPr wrap="square">
            <a:spAutoFit/>
          </a:bodyPr>
          <a:lstStyle/>
          <a:p>
            <a:pPr marL="457200" lvl="0" indent="-457200">
              <a:lnSpc>
                <a:spcPct val="150000"/>
              </a:lnSpc>
              <a:buFont typeface="Arial" panose="020B0604020202020204" pitchFamily="34" charset="0"/>
              <a:buChar char="•"/>
            </a:pPr>
            <a:r>
              <a:rPr lang="zh-TW" altLang="en-US" sz="2800" dirty="0">
                <a:latin typeface="標楷體" panose="03000509000000000000" pitchFamily="65" charset="-120"/>
                <a:ea typeface="標楷體" panose="03000509000000000000" pitchFamily="65" charset="-120"/>
              </a:rPr>
              <a:t>特留分制度的立法初衷</a:t>
            </a:r>
            <a:endParaRPr lang="en-US" altLang="zh-TW" sz="2800" dirty="0">
              <a:latin typeface="標楷體" panose="03000509000000000000" pitchFamily="65" charset="-120"/>
              <a:ea typeface="標楷體" panose="03000509000000000000" pitchFamily="65" charset="-120"/>
            </a:endParaRPr>
          </a:p>
          <a:p>
            <a:pPr marL="457200" indent="-457200">
              <a:lnSpc>
                <a:spcPct val="150000"/>
              </a:lnSpc>
              <a:buFont typeface="Arial" panose="020B0604020202020204" pitchFamily="34" charset="0"/>
              <a:buChar char="•"/>
            </a:pPr>
            <a:r>
              <a:rPr lang="zh-TW" altLang="en-US" sz="2800" dirty="0">
                <a:latin typeface="標楷體" panose="03000509000000000000" pitchFamily="65" charset="-120"/>
                <a:ea typeface="標楷體" panose="03000509000000000000" pitchFamily="65" charset="-120"/>
              </a:rPr>
              <a:t>社會變遷及家庭結構的轉變與挑戰</a:t>
            </a:r>
            <a:endParaRPr lang="en-US" altLang="zh-TW" sz="2800" dirty="0">
              <a:latin typeface="標楷體" panose="03000509000000000000" pitchFamily="65" charset="-120"/>
              <a:ea typeface="標楷體" panose="03000509000000000000" pitchFamily="65" charset="-120"/>
            </a:endParaRPr>
          </a:p>
          <a:p>
            <a:pPr marL="457200" lvl="0" indent="-457200">
              <a:lnSpc>
                <a:spcPct val="150000"/>
              </a:lnSpc>
              <a:buFont typeface="Arial" panose="020B0604020202020204" pitchFamily="34" charset="0"/>
              <a:buChar char="•"/>
            </a:pPr>
            <a:r>
              <a:rPr lang="zh-TW" altLang="en-US" sz="2800" dirty="0">
                <a:latin typeface="標楷體" panose="03000509000000000000" pitchFamily="65" charset="-120"/>
                <a:ea typeface="標楷體" panose="03000509000000000000" pitchFamily="65" charset="-120"/>
              </a:rPr>
              <a:t>特留分：是保障家人，還是限制自由？</a:t>
            </a:r>
            <a:endParaRPr lang="en-US" altLang="zh-TW" sz="2800" dirty="0">
              <a:latin typeface="標楷體" panose="03000509000000000000" pitchFamily="65" charset="-120"/>
              <a:ea typeface="標楷體" panose="03000509000000000000" pitchFamily="65" charset="-120"/>
            </a:endParaRPr>
          </a:p>
          <a:p>
            <a:pPr marL="457200" indent="-457200">
              <a:lnSpc>
                <a:spcPct val="150000"/>
              </a:lnSpc>
              <a:buFont typeface="Arial" panose="020B0604020202020204" pitchFamily="34" charset="0"/>
              <a:buChar char="•"/>
            </a:pPr>
            <a:r>
              <a:rPr lang="zh-TW" altLang="en-US" sz="2800" dirty="0">
                <a:latin typeface="標楷體" panose="03000509000000000000" pitchFamily="65" charset="-120"/>
                <a:ea typeface="標楷體" panose="03000509000000000000" pitchFamily="65" charset="-120"/>
              </a:rPr>
              <a:t>法務部在民國</a:t>
            </a:r>
            <a:r>
              <a:rPr lang="en-US" altLang="zh-TW" sz="2800" dirty="0">
                <a:latin typeface="標楷體" panose="03000509000000000000" pitchFamily="65" charset="-120"/>
                <a:ea typeface="標楷體" panose="03000509000000000000" pitchFamily="65" charset="-120"/>
              </a:rPr>
              <a:t>114</a:t>
            </a:r>
            <a:r>
              <a:rPr lang="zh-TW" altLang="en-US" sz="2800" dirty="0">
                <a:latin typeface="標楷體" panose="03000509000000000000" pitchFamily="65" charset="-120"/>
                <a:ea typeface="標楷體" panose="03000509000000000000" pitchFamily="65" charset="-120"/>
              </a:rPr>
              <a:t>年</a:t>
            </a:r>
            <a:r>
              <a:rPr lang="en-US" altLang="zh-TW" sz="2800" dirty="0">
                <a:latin typeface="標楷體" panose="03000509000000000000" pitchFamily="65" charset="-120"/>
                <a:ea typeface="標楷體" panose="03000509000000000000" pitchFamily="65" charset="-120"/>
              </a:rPr>
              <a:t>9</a:t>
            </a:r>
            <a:r>
              <a:rPr lang="zh-TW" altLang="en-US" sz="2800" dirty="0">
                <a:latin typeface="標楷體" panose="03000509000000000000" pitchFamily="65" charset="-120"/>
                <a:ea typeface="標楷體" panose="03000509000000000000" pitchFamily="65" charset="-120"/>
              </a:rPr>
              <a:t>月</a:t>
            </a:r>
            <a:r>
              <a:rPr lang="en-US" altLang="zh-TW" sz="2800" dirty="0">
                <a:latin typeface="標楷體" panose="03000509000000000000" pitchFamily="65" charset="-120"/>
                <a:ea typeface="標楷體" panose="03000509000000000000" pitchFamily="65" charset="-120"/>
              </a:rPr>
              <a:t>23</a:t>
            </a:r>
            <a:r>
              <a:rPr lang="zh-TW" altLang="en-US" sz="2800" dirty="0">
                <a:latin typeface="標楷體" panose="03000509000000000000" pitchFamily="65" charset="-120"/>
                <a:ea typeface="標楷體" panose="03000509000000000000" pitchFamily="65" charset="-120"/>
              </a:rPr>
              <a:t>日公告研議修法</a:t>
            </a:r>
            <a:endParaRPr lang="zh-TW" altLang="en-US" sz="2800" dirty="0"/>
          </a:p>
        </p:txBody>
      </p:sp>
      <p:pic>
        <p:nvPicPr>
          <p:cNvPr id="11" name="圖片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7627" y="1918522"/>
            <a:ext cx="5287516" cy="3525011"/>
          </a:xfrm>
          <a:prstGeom prst="rect">
            <a:avLst/>
          </a:prstGeom>
        </p:spPr>
      </p:pic>
    </p:spTree>
    <p:extLst>
      <p:ext uri="{BB962C8B-B14F-4D97-AF65-F5344CB8AC3E}">
        <p14:creationId xmlns:p14="http://schemas.microsoft.com/office/powerpoint/2010/main" val="2776223409"/>
      </p:ext>
    </p:extLst>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23C5E40E-295D-B4C3-08DE-17282BE88801}"/>
              </a:ext>
            </a:extLst>
          </p:cNvPr>
          <p:cNvSpPr>
            <a:spLocks noGrp="1"/>
          </p:cNvSpPr>
          <p:nvPr>
            <p:ph type="title"/>
          </p:nvPr>
        </p:nvSpPr>
        <p:spPr/>
        <p:txBody>
          <a:bodyPr/>
          <a:lstStyle/>
          <a:p>
            <a:r>
              <a:rPr lang="zh-TW" altLang="en-US" dirty="0"/>
              <a:t>六、</a:t>
            </a:r>
            <a:r>
              <a:rPr lang="zh-TW" altLang="en-US" sz="3600" kern="100" dirty="0">
                <a:latin typeface="Times New Roman" panose="02020603050405020304" pitchFamily="18" charset="0"/>
                <a:cs typeface="Times New Roman" panose="02020603050405020304" pitchFamily="18" charset="0"/>
              </a:rPr>
              <a:t>關於遺囑的其他注意事項</a:t>
            </a:r>
            <a:endParaRPr lang="zh-TW" altLang="en-US" dirty="0"/>
          </a:p>
        </p:txBody>
      </p:sp>
      <p:sp>
        <p:nvSpPr>
          <p:cNvPr id="2" name="投影片編號版面配置區 1">
            <a:extLst>
              <a:ext uri="{FF2B5EF4-FFF2-40B4-BE49-F238E27FC236}">
                <a16:creationId xmlns:a16="http://schemas.microsoft.com/office/drawing/2014/main" id="{5E553805-F2F9-167E-9903-0B4B478D648B}"/>
              </a:ext>
            </a:extLst>
          </p:cNvPr>
          <p:cNvSpPr>
            <a:spLocks noGrp="1"/>
          </p:cNvSpPr>
          <p:nvPr>
            <p:ph type="sldNum" sz="quarter" idx="12"/>
          </p:nvPr>
        </p:nvSpPr>
        <p:spPr/>
        <p:txBody>
          <a:bodyPr/>
          <a:lstStyle/>
          <a:p>
            <a:fld id="{2E6F56F6-8A33-4603-90C0-ABB6D2C1DF7D}" type="slidenum">
              <a:rPr lang="zh-TW" altLang="en-US" smtClean="0"/>
              <a:pPr/>
              <a:t>45</a:t>
            </a:fld>
            <a:endParaRPr lang="zh-TW" altLang="en-US" dirty="0"/>
          </a:p>
        </p:txBody>
      </p:sp>
      <p:sp>
        <p:nvSpPr>
          <p:cNvPr id="7" name="內容版面配置區 2"/>
          <p:cNvSpPr txBox="1">
            <a:spLocks/>
          </p:cNvSpPr>
          <p:nvPr/>
        </p:nvSpPr>
        <p:spPr>
          <a:xfrm>
            <a:off x="985019" y="1165894"/>
            <a:ext cx="10081120" cy="4639370"/>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anose="020B0604020202020204" pitchFamily="34" charset="0"/>
              <a:buNone/>
              <a:defRPr sz="3200" kern="1200">
                <a:solidFill>
                  <a:schemeClr val="tx1"/>
                </a:solidFill>
                <a:latin typeface="標楷體" panose="03000509000000000000" pitchFamily="65" charset="-120"/>
                <a:ea typeface="標楷體" panose="03000509000000000000" pitchFamily="65" charset="-120"/>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標楷體" panose="03000509000000000000" pitchFamily="65" charset="-120"/>
                <a:ea typeface="標楷體" panose="03000509000000000000" pitchFamily="65" charset="-120"/>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標楷體" panose="03000509000000000000" pitchFamily="65" charset="-120"/>
                <a:ea typeface="標楷體" panose="03000509000000000000" pitchFamily="65"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lgn="just" hangingPunct="0">
              <a:lnSpc>
                <a:spcPts val="4000"/>
              </a:lnSpc>
              <a:spcBef>
                <a:spcPts val="1200"/>
              </a:spcBef>
              <a:buFont typeface="Wingdings" panose="05000000000000000000" pitchFamily="2" charset="2"/>
              <a:buChar char="ü"/>
            </a:pPr>
            <a:r>
              <a:rPr lang="zh-TW" altLang="zh-TW" sz="2800" dirty="0">
                <a:latin typeface="Times New Roman" panose="02020603050405020304" pitchFamily="18" charset="0"/>
                <a:cs typeface="Times New Roman" panose="02020603050405020304" pitchFamily="18" charset="0"/>
              </a:rPr>
              <a:t>遺囑是自遺囑人死亡時發生效力</a:t>
            </a:r>
            <a:r>
              <a:rPr lang="zh-TW" altLang="en-US" sz="2800" dirty="0">
                <a:latin typeface="Times New Roman" panose="02020603050405020304" pitchFamily="18" charset="0"/>
                <a:cs typeface="Times New Roman" panose="02020603050405020304" pitchFamily="18" charset="0"/>
              </a:rPr>
              <a:t>，</a:t>
            </a:r>
            <a:r>
              <a:rPr lang="zh-TW" altLang="zh-TW" sz="2800" dirty="0">
                <a:latin typeface="Times New Roman" panose="02020603050405020304" pitchFamily="18" charset="0"/>
                <a:cs typeface="Times New Roman" panose="02020603050405020304" pitchFamily="18" charset="0"/>
              </a:rPr>
              <a:t>所以在立遺囑之後，立遺囑人死亡之前，</a:t>
            </a:r>
            <a:r>
              <a:rPr lang="zh-TW" altLang="zh-TW" sz="2800" u="sng" dirty="0">
                <a:solidFill>
                  <a:srgbClr val="C00000"/>
                </a:solidFill>
                <a:latin typeface="Times New Roman" panose="02020603050405020304" pitchFamily="18" charset="0"/>
                <a:cs typeface="Times New Roman" panose="02020603050405020304" pitchFamily="18" charset="0"/>
              </a:rPr>
              <a:t>立遺囑人可以隨時依「遺囑的方式」，撤回遺囑的全部或一部</a:t>
            </a:r>
            <a:r>
              <a:rPr lang="zh-TW" altLang="zh-TW" sz="2800" dirty="0">
                <a:latin typeface="Times New Roman" panose="02020603050405020304" pitchFamily="18" charset="0"/>
                <a:cs typeface="Times New Roman" panose="02020603050405020304" pitchFamily="18" charset="0"/>
              </a:rPr>
              <a:t>（參見《民法》第</a:t>
            </a:r>
            <a:r>
              <a:rPr lang="en-US" altLang="zh-TW" sz="2800" dirty="0">
                <a:latin typeface="Times New Roman" panose="02020603050405020304" pitchFamily="18" charset="0"/>
                <a:cs typeface="Times New Roman" panose="02020603050405020304" pitchFamily="18" charset="0"/>
              </a:rPr>
              <a:t>1199</a:t>
            </a:r>
            <a:r>
              <a:rPr lang="zh-TW" altLang="zh-TW" sz="2800" dirty="0">
                <a:latin typeface="Times New Roman" panose="02020603050405020304" pitchFamily="18" charset="0"/>
                <a:cs typeface="Times New Roman" panose="02020603050405020304" pitchFamily="18" charset="0"/>
              </a:rPr>
              <a:t>條、第</a:t>
            </a:r>
            <a:r>
              <a:rPr lang="en-US" altLang="zh-TW" sz="2800" dirty="0">
                <a:latin typeface="Times New Roman" panose="02020603050405020304" pitchFamily="18" charset="0"/>
                <a:cs typeface="Times New Roman" panose="02020603050405020304" pitchFamily="18" charset="0"/>
              </a:rPr>
              <a:t>1219</a:t>
            </a:r>
            <a:r>
              <a:rPr lang="zh-TW" altLang="zh-TW" sz="2800" dirty="0">
                <a:latin typeface="Times New Roman" panose="02020603050405020304" pitchFamily="18" charset="0"/>
                <a:cs typeface="Times New Roman" panose="02020603050405020304" pitchFamily="18" charset="0"/>
              </a:rPr>
              <a:t>條）。</a:t>
            </a:r>
            <a:endParaRPr lang="zh-TW" altLang="en-US" sz="2800" dirty="0"/>
          </a:p>
          <a:p>
            <a:pPr marL="457200" lvl="0" indent="-457200" algn="just" hangingPunct="0">
              <a:lnSpc>
                <a:spcPts val="4000"/>
              </a:lnSpc>
              <a:spcBef>
                <a:spcPts val="1200"/>
              </a:spcBef>
              <a:buFont typeface="Wingdings" panose="05000000000000000000" pitchFamily="2" charset="2"/>
              <a:buChar char="ü"/>
            </a:pPr>
            <a:r>
              <a:rPr lang="zh-TW" altLang="en-US" sz="2800" dirty="0">
                <a:latin typeface="Times New Roman" panose="02020603050405020304" pitchFamily="18" charset="0"/>
                <a:cs typeface="Times New Roman" panose="02020603050405020304" pitchFamily="18" charset="0"/>
              </a:rPr>
              <a:t>立遺囑時</a:t>
            </a:r>
            <a:r>
              <a:rPr lang="zh-TW" altLang="en-US" sz="2800" u="sng" dirty="0">
                <a:solidFill>
                  <a:srgbClr val="C00000"/>
                </a:solidFill>
                <a:latin typeface="Times New Roman" panose="02020603050405020304" pitchFamily="18" charset="0"/>
                <a:cs typeface="Times New Roman" panose="02020603050405020304" pitchFamily="18" charset="0"/>
              </a:rPr>
              <a:t>建議最好指定遺囑執行人</a:t>
            </a:r>
            <a:r>
              <a:rPr lang="zh-TW" altLang="en-US" sz="2800" dirty="0">
                <a:latin typeface="Times New Roman" panose="02020603050405020304" pitchFamily="18" charset="0"/>
                <a:cs typeface="Times New Roman" panose="02020603050405020304" pitchFamily="18" charset="0"/>
              </a:rPr>
              <a:t>，預先指定自己所信賴之人「執行」，以確保意願得以落實。</a:t>
            </a:r>
            <a:endParaRPr lang="en-US" altLang="zh-TW" sz="2800" dirty="0">
              <a:latin typeface="Times New Roman" panose="02020603050405020304" pitchFamily="18" charset="0"/>
              <a:cs typeface="Times New Roman" panose="02020603050405020304" pitchFamily="18" charset="0"/>
            </a:endParaRPr>
          </a:p>
          <a:p>
            <a:pPr marL="457200" lvl="0" indent="-457200" algn="just" hangingPunct="0">
              <a:lnSpc>
                <a:spcPts val="4000"/>
              </a:lnSpc>
              <a:spcBef>
                <a:spcPts val="1200"/>
              </a:spcBef>
              <a:buFont typeface="Wingdings" panose="05000000000000000000" pitchFamily="2" charset="2"/>
              <a:buChar char="ü"/>
            </a:pPr>
            <a:r>
              <a:rPr lang="zh-TW" altLang="en-US" sz="2800" dirty="0">
                <a:latin typeface="Times New Roman" panose="02020603050405020304" pitchFamily="18" charset="0"/>
                <a:cs typeface="Times New Roman" panose="02020603050405020304" pitchFamily="18" charset="0"/>
              </a:rPr>
              <a:t>善用遺贈</a:t>
            </a:r>
            <a:r>
              <a:rPr lang="zh-TW" altLang="zh-TW" sz="2800" dirty="0">
                <a:latin typeface="Times New Roman" panose="02020603050405020304" pitchFamily="18" charset="0"/>
                <a:cs typeface="Times New Roman" panose="02020603050405020304" pitchFamily="18" charset="0"/>
              </a:rPr>
              <a:t>（參見《民法》第</a:t>
            </a:r>
            <a:r>
              <a:rPr lang="en-US" altLang="zh-TW" sz="2800" dirty="0">
                <a:latin typeface="Times New Roman" panose="02020603050405020304" pitchFamily="18" charset="0"/>
                <a:cs typeface="Times New Roman" panose="02020603050405020304" pitchFamily="18" charset="0"/>
              </a:rPr>
              <a:t>1202</a:t>
            </a:r>
            <a:r>
              <a:rPr lang="zh-TW" altLang="zh-TW" sz="2800" dirty="0">
                <a:latin typeface="Times New Roman" panose="02020603050405020304" pitchFamily="18" charset="0"/>
                <a:cs typeface="Times New Roman" panose="02020603050405020304" pitchFamily="18" charset="0"/>
              </a:rPr>
              <a:t>條）</a:t>
            </a:r>
            <a:r>
              <a:rPr lang="zh-TW" altLang="en-US" sz="2800" dirty="0">
                <a:latin typeface="Times New Roman" panose="02020603050405020304" pitchFamily="18" charset="0"/>
                <a:cs typeface="Times New Roman" panose="02020603050405020304" pitchFamily="18" charset="0"/>
              </a:rPr>
              <a:t>，把不是「法定繼承人」，但對自己好或自己所關愛的人，使財產分配更具彈性與保障。</a:t>
            </a:r>
            <a:endParaRPr lang="zh-TW" altLang="en-US" sz="2800" dirty="0"/>
          </a:p>
        </p:txBody>
      </p:sp>
    </p:spTree>
    <p:extLst>
      <p:ext uri="{BB962C8B-B14F-4D97-AF65-F5344CB8AC3E}">
        <p14:creationId xmlns:p14="http://schemas.microsoft.com/office/powerpoint/2010/main" val="3771691968"/>
      </p:ext>
    </p:extLst>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E6F56F6-8A33-4603-90C0-ABB6D2C1DF7D}" type="slidenum">
              <a:rPr lang="zh-TW" altLang="en-US" smtClean="0"/>
              <a:pPr/>
              <a:t>46</a:t>
            </a:fld>
            <a:endParaRPr lang="zh-TW" altLang="en-US" dirty="0"/>
          </a:p>
        </p:txBody>
      </p:sp>
      <p:sp>
        <p:nvSpPr>
          <p:cNvPr id="5" name="文字方塊 4"/>
          <p:cNvSpPr txBox="1"/>
          <p:nvPr/>
        </p:nvSpPr>
        <p:spPr>
          <a:xfrm>
            <a:off x="841003" y="1124744"/>
            <a:ext cx="5040560" cy="2215991"/>
          </a:xfrm>
          <a:prstGeom prst="rect">
            <a:avLst/>
          </a:prstGeom>
          <a:noFill/>
        </p:spPr>
        <p:txBody>
          <a:bodyPr wrap="square" rtlCol="0">
            <a:spAutoFit/>
          </a:bodyPr>
          <a:lstStyle/>
          <a:p>
            <a:r>
              <a:rPr lang="zh-TW" altLang="en-US" sz="2800" b="1" dirty="0">
                <a:latin typeface="標楷體" panose="03000509000000000000" pitchFamily="65" charset="-120"/>
                <a:ea typeface="標楷體" panose="03000509000000000000" pitchFamily="65" charset="-120"/>
              </a:rPr>
              <a:t>遺囑執行人</a:t>
            </a:r>
            <a:endParaRPr lang="en-US" altLang="zh-TW" sz="2800" b="1" dirty="0">
              <a:latin typeface="標楷體" panose="03000509000000000000" pitchFamily="65" charset="-120"/>
              <a:ea typeface="標楷體" panose="03000509000000000000" pitchFamily="65" charset="-120"/>
            </a:endParaRPr>
          </a:p>
          <a:p>
            <a:pPr algn="just"/>
            <a:r>
              <a:rPr lang="zh-TW" altLang="en-US" sz="2200" dirty="0">
                <a:latin typeface="標楷體" panose="03000509000000000000" pitchFamily="65" charset="-120"/>
                <a:ea typeface="標楷體" panose="03000509000000000000" pitchFamily="65" charset="-120"/>
              </a:rPr>
              <a:t>可以直接於遺囑內指定「遺囑執行人」</a:t>
            </a:r>
            <a:br>
              <a:rPr lang="en-US" altLang="zh-TW" sz="2200" dirty="0">
                <a:latin typeface="標楷體" panose="03000509000000000000" pitchFamily="65" charset="-120"/>
                <a:ea typeface="標楷體" panose="03000509000000000000" pitchFamily="65" charset="-120"/>
              </a:rPr>
            </a:br>
            <a:r>
              <a:rPr lang="zh-TW" altLang="en-US" sz="2200" dirty="0">
                <a:latin typeface="標楷體" panose="03000509000000000000" pitchFamily="65" charset="-120"/>
                <a:ea typeface="標楷體" panose="03000509000000000000" pitchFamily="65" charset="-120"/>
              </a:rPr>
              <a:t>，也可以委託「他人」指定；如果受委託指定者，應於被繼承人死亡後，立即指定「遺囑執行人」，並通知「繼承人」。</a:t>
            </a:r>
          </a:p>
        </p:txBody>
      </p:sp>
      <p:sp>
        <p:nvSpPr>
          <p:cNvPr id="6" name="文字方塊 5"/>
          <p:cNvSpPr txBox="1"/>
          <p:nvPr/>
        </p:nvSpPr>
        <p:spPr>
          <a:xfrm>
            <a:off x="6385619" y="1124744"/>
            <a:ext cx="5040560" cy="2215991"/>
          </a:xfrm>
          <a:prstGeom prst="rect">
            <a:avLst/>
          </a:prstGeom>
          <a:noFill/>
        </p:spPr>
        <p:txBody>
          <a:bodyPr wrap="square" rtlCol="0">
            <a:spAutoFit/>
          </a:bodyPr>
          <a:lstStyle/>
          <a:p>
            <a:r>
              <a:rPr lang="zh-TW" altLang="en-US" sz="2800" b="1" dirty="0">
                <a:latin typeface="標楷體" panose="03000509000000000000" pitchFamily="65" charset="-120"/>
                <a:ea typeface="標楷體" panose="03000509000000000000" pitchFamily="65" charset="-120"/>
              </a:rPr>
              <a:t>報酬</a:t>
            </a:r>
            <a:endParaRPr lang="en-US" altLang="zh-TW" sz="2800" b="1" dirty="0">
              <a:latin typeface="標楷體" panose="03000509000000000000" pitchFamily="65" charset="-120"/>
              <a:ea typeface="標楷體" panose="03000509000000000000" pitchFamily="65" charset="-120"/>
            </a:endParaRPr>
          </a:p>
          <a:p>
            <a:r>
              <a:rPr lang="zh-TW" altLang="en-US" sz="2200" dirty="0">
                <a:latin typeface="標楷體" panose="03000509000000000000" pitchFamily="65" charset="-120"/>
                <a:ea typeface="標楷體" panose="03000509000000000000" pitchFamily="65" charset="-120"/>
              </a:rPr>
              <a:t>遺囑執行人就自己之職務的執行，可以請求「相當的報酬」，報酬的數額由繼承人與遺囑執行人「協議」定之；如果雙方無法達成協議一致時，則由「法院」酌定。</a:t>
            </a:r>
          </a:p>
        </p:txBody>
      </p:sp>
      <p:sp>
        <p:nvSpPr>
          <p:cNvPr id="7" name="文字方塊 6"/>
          <p:cNvSpPr txBox="1"/>
          <p:nvPr/>
        </p:nvSpPr>
        <p:spPr>
          <a:xfrm>
            <a:off x="841003" y="3573016"/>
            <a:ext cx="5040560" cy="2215991"/>
          </a:xfrm>
          <a:prstGeom prst="rect">
            <a:avLst/>
          </a:prstGeom>
          <a:noFill/>
        </p:spPr>
        <p:txBody>
          <a:bodyPr wrap="square" rtlCol="0">
            <a:spAutoFit/>
          </a:bodyPr>
          <a:lstStyle/>
          <a:p>
            <a:r>
              <a:rPr lang="zh-TW" altLang="en-US" sz="2800" b="1" dirty="0">
                <a:latin typeface="標楷體" panose="03000509000000000000" pitchFamily="65" charset="-120"/>
                <a:ea typeface="標楷體" panose="03000509000000000000" pitchFamily="65" charset="-120"/>
              </a:rPr>
              <a:t>遺囑執行人數</a:t>
            </a:r>
            <a:endParaRPr lang="en-US" altLang="zh-TW" sz="2800" b="1" dirty="0">
              <a:latin typeface="標楷體" panose="03000509000000000000" pitchFamily="65" charset="-120"/>
              <a:ea typeface="標楷體" panose="03000509000000000000" pitchFamily="65" charset="-120"/>
            </a:endParaRPr>
          </a:p>
          <a:p>
            <a:r>
              <a:rPr lang="zh-TW" altLang="en-US" sz="2200" dirty="0">
                <a:latin typeface="標楷體" panose="03000509000000000000" pitchFamily="65" charset="-120"/>
                <a:ea typeface="標楷體" panose="03000509000000000000" pitchFamily="65" charset="-120"/>
              </a:rPr>
              <a:t>立遺囑人指定遺囑執行人，可以是單一一人，也可以有「數人」：如果遺囑執行人有「數人」時，其執行職務以過半數決之，但遺囑如另有「意思表示」，則依遺囑人的意思。</a:t>
            </a:r>
          </a:p>
        </p:txBody>
      </p:sp>
      <p:sp>
        <p:nvSpPr>
          <p:cNvPr id="8" name="文字方塊 7"/>
          <p:cNvSpPr txBox="1"/>
          <p:nvPr/>
        </p:nvSpPr>
        <p:spPr>
          <a:xfrm>
            <a:off x="6385619" y="3573016"/>
            <a:ext cx="5040560" cy="2215991"/>
          </a:xfrm>
          <a:prstGeom prst="rect">
            <a:avLst/>
          </a:prstGeom>
          <a:noFill/>
        </p:spPr>
        <p:txBody>
          <a:bodyPr wrap="square" rtlCol="0">
            <a:spAutoFit/>
          </a:bodyPr>
          <a:lstStyle/>
          <a:p>
            <a:r>
              <a:rPr lang="zh-TW" altLang="en-US" sz="2800" b="1" dirty="0">
                <a:latin typeface="標楷體" panose="03000509000000000000" pitchFamily="65" charset="-120"/>
                <a:ea typeface="標楷體" panose="03000509000000000000" pitchFamily="65" charset="-120"/>
              </a:rPr>
              <a:t>執行</a:t>
            </a:r>
            <a:endParaRPr lang="en-US" altLang="zh-TW" sz="2800" b="1" dirty="0">
              <a:latin typeface="標楷體" panose="03000509000000000000" pitchFamily="65" charset="-120"/>
              <a:ea typeface="標楷體" panose="03000509000000000000" pitchFamily="65" charset="-120"/>
            </a:endParaRPr>
          </a:p>
          <a:p>
            <a:r>
              <a:rPr lang="zh-TW" altLang="en-US" sz="2200" dirty="0">
                <a:latin typeface="標楷體" panose="03000509000000000000" pitchFamily="65" charset="-120"/>
                <a:ea typeface="標楷體" panose="03000509000000000000" pitchFamily="65" charset="-120"/>
              </a:rPr>
              <a:t>遺囑執行人於立遺囑人死亡後就職，就職後，應將遺囑有關的財產編製「遺產清冊」，並將之交付「繼承人」。遺囑執行人還應管理這些遺產，並為執行上所必要行為的職務。</a:t>
            </a:r>
          </a:p>
        </p:txBody>
      </p:sp>
      <p:cxnSp>
        <p:nvCxnSpPr>
          <p:cNvPr id="10" name="直線接點 9"/>
          <p:cNvCxnSpPr/>
          <p:nvPr/>
        </p:nvCxnSpPr>
        <p:spPr>
          <a:xfrm>
            <a:off x="841003" y="1556792"/>
            <a:ext cx="504056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6385619" y="1556792"/>
            <a:ext cx="504056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a:xfrm>
            <a:off x="841003" y="4049782"/>
            <a:ext cx="504056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a:xfrm>
            <a:off x="6385619" y="4049782"/>
            <a:ext cx="504056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337775" y="260648"/>
            <a:ext cx="5759813" cy="523220"/>
          </a:xfrm>
          <a:prstGeom prst="rect">
            <a:avLst/>
          </a:prstGeom>
        </p:spPr>
        <p:txBody>
          <a:bodyPr wrap="square">
            <a:spAutoFit/>
          </a:bodyPr>
          <a:lstStyle/>
          <a:p>
            <a:pPr lvl="1" algn="just"/>
            <a:r>
              <a:rPr lang="zh-TW" altLang="en-US" sz="28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指定遺囑執行人的法律須知：</a:t>
            </a:r>
          </a:p>
        </p:txBody>
      </p:sp>
    </p:spTree>
    <p:extLst>
      <p:ext uri="{BB962C8B-B14F-4D97-AF65-F5344CB8AC3E}">
        <p14:creationId xmlns:p14="http://schemas.microsoft.com/office/powerpoint/2010/main" val="41440078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圓角矩形 42"/>
          <p:cNvSpPr/>
          <p:nvPr/>
        </p:nvSpPr>
        <p:spPr>
          <a:xfrm>
            <a:off x="871574" y="1772816"/>
            <a:ext cx="5081997" cy="4176464"/>
          </a:xfrm>
          <a:prstGeom prst="round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4" name="標題 3">
            <a:extLst>
              <a:ext uri="{FF2B5EF4-FFF2-40B4-BE49-F238E27FC236}">
                <a16:creationId xmlns:a16="http://schemas.microsoft.com/office/drawing/2014/main" id="{23C5E40E-295D-B4C3-08DE-17282BE88801}"/>
              </a:ext>
            </a:extLst>
          </p:cNvPr>
          <p:cNvSpPr>
            <a:spLocks noGrp="1"/>
          </p:cNvSpPr>
          <p:nvPr>
            <p:ph type="title"/>
          </p:nvPr>
        </p:nvSpPr>
        <p:spPr/>
        <p:txBody>
          <a:bodyPr/>
          <a:lstStyle/>
          <a:p>
            <a:r>
              <a:rPr lang="zh-TW" altLang="en-US" dirty="0"/>
              <a:t>七、運用遺囑進行信託的法律須知</a:t>
            </a:r>
          </a:p>
        </p:txBody>
      </p:sp>
      <p:sp>
        <p:nvSpPr>
          <p:cNvPr id="2" name="投影片編號版面配置區 1">
            <a:extLst>
              <a:ext uri="{FF2B5EF4-FFF2-40B4-BE49-F238E27FC236}">
                <a16:creationId xmlns:a16="http://schemas.microsoft.com/office/drawing/2014/main" id="{5E553805-F2F9-167E-9903-0B4B478D648B}"/>
              </a:ext>
            </a:extLst>
          </p:cNvPr>
          <p:cNvSpPr>
            <a:spLocks noGrp="1"/>
          </p:cNvSpPr>
          <p:nvPr>
            <p:ph type="sldNum" sz="quarter" idx="12"/>
          </p:nvPr>
        </p:nvSpPr>
        <p:spPr>
          <a:xfrm>
            <a:off x="4796072" y="6381328"/>
            <a:ext cx="2845541" cy="365125"/>
          </a:xfrm>
        </p:spPr>
        <p:txBody>
          <a:bodyPr/>
          <a:lstStyle/>
          <a:p>
            <a:fld id="{2E6F56F6-8A33-4603-90C0-ABB6D2C1DF7D}" type="slidenum">
              <a:rPr lang="zh-TW" altLang="en-US" smtClean="0"/>
              <a:pPr/>
              <a:t>47</a:t>
            </a:fld>
            <a:endParaRPr lang="zh-TW" altLang="en-US" dirty="0"/>
          </a:p>
        </p:txBody>
      </p:sp>
      <p:sp>
        <p:nvSpPr>
          <p:cNvPr id="3" name="文字方塊 2"/>
          <p:cNvSpPr txBox="1"/>
          <p:nvPr/>
        </p:nvSpPr>
        <p:spPr>
          <a:xfrm>
            <a:off x="501262" y="1052736"/>
            <a:ext cx="3528392" cy="461665"/>
          </a:xfrm>
          <a:prstGeom prst="rect">
            <a:avLst/>
          </a:prstGeom>
          <a:noFill/>
        </p:spPr>
        <p:txBody>
          <a:bodyPr wrap="square" rtlCol="0">
            <a:spAutoFit/>
          </a:bodyPr>
          <a:lstStyle/>
          <a:p>
            <a:r>
              <a:rPr lang="zh-TW" altLang="en-US" sz="2400" b="1" dirty="0">
                <a:solidFill>
                  <a:srgbClr val="C00000"/>
                </a:solidFill>
                <a:latin typeface="標楷體" panose="03000509000000000000" pitchFamily="65" charset="-120"/>
                <a:ea typeface="標楷體" panose="03000509000000000000" pitchFamily="65" charset="-120"/>
              </a:rPr>
              <a:t>（一）什麼是信託？</a:t>
            </a:r>
          </a:p>
        </p:txBody>
      </p:sp>
      <p:sp>
        <p:nvSpPr>
          <p:cNvPr id="5" name="矩形 4"/>
          <p:cNvSpPr/>
          <p:nvPr/>
        </p:nvSpPr>
        <p:spPr>
          <a:xfrm>
            <a:off x="985019" y="1956856"/>
            <a:ext cx="4865973" cy="3798284"/>
          </a:xfrm>
          <a:prstGeom prst="rect">
            <a:avLst/>
          </a:prstGeom>
        </p:spPr>
        <p:txBody>
          <a:bodyPr wrap="square">
            <a:spAutoFit/>
          </a:bodyPr>
          <a:lstStyle/>
          <a:p>
            <a:pPr lvl="0" algn="just">
              <a:lnSpc>
                <a:spcPts val="3500"/>
              </a:lnSpc>
              <a:spcBef>
                <a:spcPts val="1200"/>
              </a:spcBef>
              <a:buNone/>
            </a:pPr>
            <a:r>
              <a:rPr kumimoji="1" lang="zh-TW" altLang="zh-TW" sz="2400" dirty="0">
                <a:latin typeface="標楷體" panose="03000509000000000000" pitchFamily="65" charset="-120"/>
                <a:ea typeface="標楷體" panose="03000509000000000000" pitchFamily="65" charset="-120"/>
              </a:rPr>
              <a:t>《信託法》第</a:t>
            </a:r>
            <a:r>
              <a:rPr kumimoji="1" lang="en-US" altLang="zh-TW" sz="2400" dirty="0">
                <a:latin typeface="標楷體" panose="03000509000000000000" pitchFamily="65" charset="-120"/>
                <a:ea typeface="標楷體" panose="03000509000000000000" pitchFamily="65" charset="-120"/>
              </a:rPr>
              <a:t>1</a:t>
            </a:r>
            <a:r>
              <a:rPr kumimoji="1" lang="zh-TW" altLang="zh-TW" sz="2400" dirty="0">
                <a:latin typeface="標楷體" panose="03000509000000000000" pitchFamily="65" charset="-120"/>
                <a:ea typeface="標楷體" panose="03000509000000000000" pitchFamily="65" charset="-120"/>
              </a:rPr>
              <a:t>條規定：「稱信託者，謂委託人將財產權移轉或為其他處分，使受託人依信託本旨，為受益人之利益或為特定之目的，管理或處分信託財產之關係。」</a:t>
            </a:r>
            <a:r>
              <a:rPr kumimoji="1" lang="zh-TW" altLang="en-US" sz="2400" dirty="0">
                <a:latin typeface="標楷體" panose="03000509000000000000" pitchFamily="65" charset="-120"/>
                <a:ea typeface="標楷體" panose="03000509000000000000" pitchFamily="65" charset="-120"/>
              </a:rPr>
              <a:t>；</a:t>
            </a:r>
            <a:endParaRPr kumimoji="1" lang="en-US" altLang="zh-TW" sz="2400" dirty="0">
              <a:latin typeface="標楷體" panose="03000509000000000000" pitchFamily="65" charset="-120"/>
              <a:ea typeface="標楷體" panose="03000509000000000000" pitchFamily="65" charset="-120"/>
            </a:endParaRPr>
          </a:p>
          <a:p>
            <a:pPr algn="just">
              <a:lnSpc>
                <a:spcPts val="3500"/>
              </a:lnSpc>
              <a:spcBef>
                <a:spcPts val="1200"/>
              </a:spcBef>
            </a:pPr>
            <a:r>
              <a:rPr kumimoji="1" lang="zh-TW" altLang="zh-TW" sz="2400" dirty="0">
                <a:latin typeface="標楷體" panose="03000509000000000000" pitchFamily="65" charset="-120"/>
                <a:ea typeface="標楷體" panose="03000509000000000000" pitchFamily="65" charset="-120"/>
                <a:cs typeface="Times New Roman" panose="02020603050405020304" pitchFamily="18" charset="0"/>
              </a:rPr>
              <a:t>《信託法》第</a:t>
            </a:r>
            <a:r>
              <a:rPr kumimoji="1" lang="en-US" altLang="zh-TW" sz="2400" dirty="0">
                <a:latin typeface="標楷體" panose="03000509000000000000" pitchFamily="65" charset="-120"/>
                <a:ea typeface="標楷體" panose="03000509000000000000" pitchFamily="65" charset="-120"/>
                <a:cs typeface="Times New Roman" panose="02020603050405020304" pitchFamily="18" charset="0"/>
              </a:rPr>
              <a:t>2</a:t>
            </a:r>
            <a:r>
              <a:rPr kumimoji="1" lang="zh-TW" altLang="zh-TW" sz="2400" dirty="0">
                <a:latin typeface="標楷體" panose="03000509000000000000" pitchFamily="65" charset="-120"/>
                <a:ea typeface="標楷體" panose="03000509000000000000" pitchFamily="65" charset="-120"/>
                <a:cs typeface="Times New Roman" panose="02020603050405020304" pitchFamily="18" charset="0"/>
              </a:rPr>
              <a:t>條規定：「信託，除法律另有規定外，應以</a:t>
            </a:r>
            <a:r>
              <a:rPr kumimoji="1" lang="zh-TW" altLang="zh-TW" sz="2400" b="1"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契約</a:t>
            </a:r>
            <a:r>
              <a:rPr kumimoji="1" lang="zh-TW" altLang="zh-TW" sz="2400" dirty="0">
                <a:latin typeface="標楷體" panose="03000509000000000000" pitchFamily="65" charset="-120"/>
                <a:ea typeface="標楷體" panose="03000509000000000000" pitchFamily="65" charset="-120"/>
                <a:cs typeface="Times New Roman" panose="02020603050405020304" pitchFamily="18" charset="0"/>
              </a:rPr>
              <a:t>或</a:t>
            </a:r>
            <a:r>
              <a:rPr kumimoji="1" lang="zh-TW" altLang="zh-TW" sz="2400" b="1"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遺囑</a:t>
            </a:r>
            <a:r>
              <a:rPr kumimoji="1" lang="zh-TW" altLang="zh-TW" sz="2400" dirty="0">
                <a:latin typeface="標楷體" panose="03000509000000000000" pitchFamily="65" charset="-120"/>
                <a:ea typeface="標楷體" panose="03000509000000000000" pitchFamily="65" charset="-120"/>
                <a:cs typeface="Times New Roman" panose="02020603050405020304" pitchFamily="18" charset="0"/>
              </a:rPr>
              <a:t>為之。」</a:t>
            </a:r>
            <a:r>
              <a:rPr kumimoji="1" lang="zh-TW" altLang="en-US" sz="24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zh-TW" sz="2400" dirty="0">
              <a:latin typeface="標楷體" panose="03000509000000000000" pitchFamily="65" charset="-120"/>
              <a:ea typeface="標楷體" panose="03000509000000000000" pitchFamily="65" charset="-120"/>
            </a:endParaRPr>
          </a:p>
        </p:txBody>
      </p:sp>
      <p:sp>
        <p:nvSpPr>
          <p:cNvPr id="6" name="文字方塊 5"/>
          <p:cNvSpPr txBox="1"/>
          <p:nvPr/>
        </p:nvSpPr>
        <p:spPr>
          <a:xfrm>
            <a:off x="6601643" y="2525664"/>
            <a:ext cx="1152127" cy="461665"/>
          </a:xfrm>
          <a:prstGeom prst="rect">
            <a:avLst/>
          </a:prstGeom>
          <a:noFill/>
        </p:spPr>
        <p:txBody>
          <a:bodyPr wrap="square" rtlCol="0">
            <a:spAutoFit/>
          </a:bodyPr>
          <a:lstStyle/>
          <a:p>
            <a:r>
              <a:rPr lang="zh-TW" altLang="en-US" sz="2400" dirty="0">
                <a:latin typeface="標楷體" panose="03000509000000000000" pitchFamily="65" charset="-120"/>
                <a:ea typeface="標楷體" panose="03000509000000000000" pitchFamily="65" charset="-120"/>
              </a:rPr>
              <a:t>委託人</a:t>
            </a:r>
          </a:p>
        </p:txBody>
      </p:sp>
      <p:sp>
        <p:nvSpPr>
          <p:cNvPr id="15" name="文字方塊 14"/>
          <p:cNvSpPr txBox="1"/>
          <p:nvPr/>
        </p:nvSpPr>
        <p:spPr>
          <a:xfrm>
            <a:off x="10101633" y="2515211"/>
            <a:ext cx="1396553" cy="461665"/>
          </a:xfrm>
          <a:prstGeom prst="rect">
            <a:avLst/>
          </a:prstGeom>
          <a:noFill/>
        </p:spPr>
        <p:txBody>
          <a:bodyPr wrap="square" rtlCol="0">
            <a:spAutoFit/>
          </a:bodyPr>
          <a:lstStyle/>
          <a:p>
            <a:r>
              <a:rPr lang="zh-TW" altLang="en-US" sz="2400" dirty="0">
                <a:latin typeface="標楷體" panose="03000509000000000000" pitchFamily="65" charset="-120"/>
                <a:ea typeface="標楷體" panose="03000509000000000000" pitchFamily="65" charset="-120"/>
              </a:rPr>
              <a:t>委託人</a:t>
            </a:r>
          </a:p>
        </p:txBody>
      </p:sp>
      <p:cxnSp>
        <p:nvCxnSpPr>
          <p:cNvPr id="16" name="直線接點 15">
            <a:extLst>
              <a:ext uri="{FF2B5EF4-FFF2-40B4-BE49-F238E27FC236}">
                <a16:creationId xmlns:a16="http://schemas.microsoft.com/office/drawing/2014/main" id="{84A6A6E0-0A78-37F4-A373-053A02CA34FD}"/>
              </a:ext>
            </a:extLst>
          </p:cNvPr>
          <p:cNvCxnSpPr>
            <a:cxnSpLocks/>
          </p:cNvCxnSpPr>
          <p:nvPr/>
        </p:nvCxnSpPr>
        <p:spPr>
          <a:xfrm flipV="1">
            <a:off x="7725370" y="2733601"/>
            <a:ext cx="2304256" cy="1"/>
          </a:xfrm>
          <a:prstGeom prst="line">
            <a:avLst/>
          </a:prstGeom>
          <a:ln>
            <a:headEnd type="triangle" w="med" len="med"/>
            <a:tailEnd type="triangle" w="med" len="med"/>
          </a:ln>
        </p:spPr>
        <p:style>
          <a:lnRef idx="1">
            <a:schemeClr val="dk1"/>
          </a:lnRef>
          <a:fillRef idx="0">
            <a:schemeClr val="dk1"/>
          </a:fillRef>
          <a:effectRef idx="0">
            <a:schemeClr val="dk1"/>
          </a:effectRef>
          <a:fontRef idx="minor">
            <a:schemeClr val="tx1"/>
          </a:fontRef>
        </p:style>
      </p:cxnSp>
      <p:sp>
        <p:nvSpPr>
          <p:cNvPr id="20" name="矩形 19"/>
          <p:cNvSpPr/>
          <p:nvPr/>
        </p:nvSpPr>
        <p:spPr>
          <a:xfrm>
            <a:off x="8396862" y="2348880"/>
            <a:ext cx="1005403" cy="338554"/>
          </a:xfrm>
          <a:prstGeom prst="rect">
            <a:avLst/>
          </a:prstGeom>
        </p:spPr>
        <p:txBody>
          <a:bodyPr wrap="none">
            <a:spAutoFit/>
          </a:bodyPr>
          <a:lstStyle/>
          <a:p>
            <a:pPr algn="ctr"/>
            <a:r>
              <a:rPr lang="zh-TW" altLang="en-US" sz="1600" kern="1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信託行為</a:t>
            </a:r>
          </a:p>
        </p:txBody>
      </p:sp>
      <p:cxnSp>
        <p:nvCxnSpPr>
          <p:cNvPr id="22" name="直線接點 21"/>
          <p:cNvCxnSpPr/>
          <p:nvPr/>
        </p:nvCxnSpPr>
        <p:spPr>
          <a:xfrm>
            <a:off x="8877498" y="2733601"/>
            <a:ext cx="0" cy="1869842"/>
          </a:xfrm>
          <a:prstGeom prst="line">
            <a:avLst/>
          </a:prstGeom>
        </p:spPr>
        <p:style>
          <a:lnRef idx="1">
            <a:schemeClr val="dk1"/>
          </a:lnRef>
          <a:fillRef idx="0">
            <a:schemeClr val="dk1"/>
          </a:fillRef>
          <a:effectRef idx="0">
            <a:schemeClr val="dk1"/>
          </a:effectRef>
          <a:fontRef idx="minor">
            <a:schemeClr val="tx1"/>
          </a:fontRef>
        </p:style>
      </p:cxnSp>
      <p:sp>
        <p:nvSpPr>
          <p:cNvPr id="23" name="文字方塊 22"/>
          <p:cNvSpPr txBox="1"/>
          <p:nvPr/>
        </p:nvSpPr>
        <p:spPr>
          <a:xfrm>
            <a:off x="8329835" y="4571505"/>
            <a:ext cx="1289776" cy="461665"/>
          </a:xfrm>
          <a:prstGeom prst="rect">
            <a:avLst/>
          </a:prstGeom>
          <a:noFill/>
        </p:spPr>
        <p:txBody>
          <a:bodyPr wrap="square" rtlCol="0">
            <a:spAutoFit/>
          </a:bodyPr>
          <a:lstStyle/>
          <a:p>
            <a:r>
              <a:rPr lang="zh-TW" altLang="en-US" sz="2400" dirty="0">
                <a:latin typeface="標楷體" panose="03000509000000000000" pitchFamily="65" charset="-120"/>
                <a:ea typeface="標楷體" panose="03000509000000000000" pitchFamily="65" charset="-120"/>
              </a:rPr>
              <a:t>受益人</a:t>
            </a:r>
          </a:p>
        </p:txBody>
      </p:sp>
      <p:sp>
        <p:nvSpPr>
          <p:cNvPr id="24" name="矩形 23"/>
          <p:cNvSpPr/>
          <p:nvPr/>
        </p:nvSpPr>
        <p:spPr>
          <a:xfrm>
            <a:off x="10671025" y="2962068"/>
            <a:ext cx="1432557" cy="1323439"/>
          </a:xfrm>
          <a:prstGeom prst="rect">
            <a:avLst/>
          </a:prstGeom>
        </p:spPr>
        <p:txBody>
          <a:bodyPr wrap="square">
            <a:spAutoFit/>
          </a:bodyPr>
          <a:lstStyle/>
          <a:p>
            <a:pPr fontAlgn="base">
              <a:spcBef>
                <a:spcPct val="0"/>
              </a:spcBef>
              <a:spcAft>
                <a:spcPct val="0"/>
              </a:spcAft>
              <a:defRPr/>
            </a:pPr>
            <a:r>
              <a:rPr kumimoji="1" lang="zh-TW" altLang="en-US" sz="1600" kern="1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依信託契約及受益人利益管理處分（信託財產形式所有人）</a:t>
            </a:r>
          </a:p>
        </p:txBody>
      </p:sp>
      <p:cxnSp>
        <p:nvCxnSpPr>
          <p:cNvPr id="38" name="直線單箭頭接點 37"/>
          <p:cNvCxnSpPr/>
          <p:nvPr/>
        </p:nvCxnSpPr>
        <p:spPr>
          <a:xfrm flipH="1">
            <a:off x="9165530" y="2998839"/>
            <a:ext cx="1152128" cy="147732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0" name="矩形 39"/>
          <p:cNvSpPr/>
          <p:nvPr/>
        </p:nvSpPr>
        <p:spPr>
          <a:xfrm rot="18483678">
            <a:off x="8955332" y="3439698"/>
            <a:ext cx="1415772" cy="338554"/>
          </a:xfrm>
          <a:prstGeom prst="rect">
            <a:avLst/>
          </a:prstGeom>
        </p:spPr>
        <p:txBody>
          <a:bodyPr wrap="none">
            <a:spAutoFit/>
          </a:bodyPr>
          <a:lstStyle/>
          <a:p>
            <a:r>
              <a:rPr lang="zh-TW" altLang="en-US" sz="1600" kern="100"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給付信託利益</a:t>
            </a:r>
          </a:p>
        </p:txBody>
      </p:sp>
      <p:sp>
        <p:nvSpPr>
          <p:cNvPr id="42" name="矩形 41"/>
          <p:cNvSpPr/>
          <p:nvPr/>
        </p:nvSpPr>
        <p:spPr>
          <a:xfrm>
            <a:off x="8169612" y="2792791"/>
            <a:ext cx="1415772" cy="338554"/>
          </a:xfrm>
          <a:prstGeom prst="rect">
            <a:avLst/>
          </a:prstGeom>
        </p:spPr>
        <p:txBody>
          <a:bodyPr wrap="none">
            <a:spAutoFit/>
          </a:bodyPr>
          <a:lstStyle/>
          <a:p>
            <a:pPr algn="ctr"/>
            <a:r>
              <a:rPr lang="zh-TW" altLang="en-US" sz="1600" kern="100"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財產權的移轉</a:t>
            </a:r>
          </a:p>
        </p:txBody>
      </p:sp>
    </p:spTree>
    <p:extLst>
      <p:ext uri="{BB962C8B-B14F-4D97-AF65-F5344CB8AC3E}">
        <p14:creationId xmlns:p14="http://schemas.microsoft.com/office/powerpoint/2010/main" val="3860078289"/>
      </p:ext>
    </p:extLst>
  </p:cSld>
  <p:clrMapOvr>
    <a:masterClrMapping/>
  </p:clrMapOvr>
  <p:transition spd="slow">
    <p:push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651CE3DB-E17F-CBA5-CCF1-01D376B193C1}"/>
              </a:ext>
            </a:extLst>
          </p:cNvPr>
          <p:cNvSpPr>
            <a:spLocks noGrp="1"/>
          </p:cNvSpPr>
          <p:nvPr>
            <p:ph type="sldNum" sz="quarter" idx="12"/>
          </p:nvPr>
        </p:nvSpPr>
        <p:spPr/>
        <p:txBody>
          <a:bodyPr/>
          <a:lstStyle/>
          <a:p>
            <a:pPr>
              <a:defRPr/>
            </a:pPr>
            <a:fld id="{4B140375-4B74-4B69-865E-A3C1E700F007}" type="slidenum">
              <a:rPr lang="en-US" altLang="zh-TW" smtClean="0"/>
              <a:pPr>
                <a:defRPr/>
              </a:pPr>
              <a:t>48</a:t>
            </a:fld>
            <a:endParaRPr lang="en-US" altLang="zh-TW" dirty="0"/>
          </a:p>
        </p:txBody>
      </p:sp>
      <p:sp>
        <p:nvSpPr>
          <p:cNvPr id="5" name="矩形 4"/>
          <p:cNvSpPr/>
          <p:nvPr/>
        </p:nvSpPr>
        <p:spPr>
          <a:xfrm>
            <a:off x="533227" y="260648"/>
            <a:ext cx="2646878" cy="461665"/>
          </a:xfrm>
          <a:prstGeom prst="rect">
            <a:avLst/>
          </a:prstGeom>
        </p:spPr>
        <p:txBody>
          <a:bodyPr wrap="none">
            <a:spAutoFit/>
          </a:bodyPr>
          <a:lstStyle/>
          <a:p>
            <a:pPr algn="just" hangingPunct="0">
              <a:spcBef>
                <a:spcPts val="600"/>
              </a:spcBef>
              <a:spcAft>
                <a:spcPts val="600"/>
              </a:spcAft>
            </a:pPr>
            <a:r>
              <a:rPr lang="zh-TW" altLang="en-US" sz="2400" b="1" dirty="0">
                <a:solidFill>
                  <a:srgbClr val="C00000"/>
                </a:solidFill>
                <a:latin typeface="標楷體" panose="03000509000000000000" pitchFamily="65" charset="-120"/>
                <a:ea typeface="標楷體" panose="03000509000000000000" pitchFamily="65" charset="-120"/>
              </a:rPr>
              <a:t>（二）</a:t>
            </a:r>
            <a:r>
              <a:rPr lang="zh-TW" altLang="zh-TW" sz="2400" b="1" dirty="0">
                <a:solidFill>
                  <a:srgbClr val="C00000"/>
                </a:solidFill>
                <a:latin typeface="標楷體" panose="03000509000000000000" pitchFamily="65" charset="-120"/>
                <a:ea typeface="標楷體" panose="03000509000000000000" pitchFamily="65" charset="-120"/>
              </a:rPr>
              <a:t>遺囑信託</a:t>
            </a:r>
            <a:r>
              <a:rPr lang="zh-TW" altLang="en-US" sz="2400" b="1" dirty="0">
                <a:solidFill>
                  <a:srgbClr val="C00000"/>
                </a:solidFill>
                <a:latin typeface="標楷體" panose="03000509000000000000" pitchFamily="65" charset="-120"/>
                <a:ea typeface="標楷體" panose="03000509000000000000" pitchFamily="65" charset="-120"/>
              </a:rPr>
              <a:t>：</a:t>
            </a:r>
            <a:endParaRPr lang="en-US" altLang="zh-TW" sz="2400" b="1" dirty="0">
              <a:solidFill>
                <a:srgbClr val="C00000"/>
              </a:solidFill>
              <a:latin typeface="標楷體" panose="03000509000000000000" pitchFamily="65" charset="-120"/>
              <a:ea typeface="標楷體" panose="03000509000000000000" pitchFamily="65" charset="-120"/>
            </a:endParaRPr>
          </a:p>
        </p:txBody>
      </p:sp>
      <p:graphicFrame>
        <p:nvGraphicFramePr>
          <p:cNvPr id="7" name="資料庫圖表 6"/>
          <p:cNvGraphicFramePr/>
          <p:nvPr>
            <p:extLst>
              <p:ext uri="{D42A27DB-BD31-4B8C-83A1-F6EECF244321}">
                <p14:modId xmlns:p14="http://schemas.microsoft.com/office/powerpoint/2010/main" val="3439577455"/>
              </p:ext>
            </p:extLst>
          </p:nvPr>
        </p:nvGraphicFramePr>
        <p:xfrm>
          <a:off x="1201043" y="825217"/>
          <a:ext cx="9609674" cy="54200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0020025"/>
      </p:ext>
    </p:extLst>
  </p:cSld>
  <p:clrMapOvr>
    <a:masterClrMapping/>
  </p:clrMapOvr>
  <p:transition spd="slow">
    <p:push di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6">
            <a:extLst>
              <a:ext uri="{FF2B5EF4-FFF2-40B4-BE49-F238E27FC236}">
                <a16:creationId xmlns:a16="http://schemas.microsoft.com/office/drawing/2014/main" id="{EF13311B-6BD6-762C-52DF-DEE128FD54F3}"/>
              </a:ext>
            </a:extLst>
          </p:cNvPr>
          <p:cNvSpPr>
            <a:spLocks noGrp="1"/>
          </p:cNvSpPr>
          <p:nvPr>
            <p:ph idx="1"/>
          </p:nvPr>
        </p:nvSpPr>
        <p:spPr>
          <a:xfrm>
            <a:off x="264939" y="548680"/>
            <a:ext cx="11809312" cy="5976664"/>
          </a:xfrm>
        </p:spPr>
        <p:txBody>
          <a:bodyPr>
            <a:normAutofit/>
          </a:bodyPr>
          <a:lstStyle/>
          <a:p>
            <a:r>
              <a:rPr lang="zh-TW" altLang="en-US" sz="2800" b="1" dirty="0">
                <a:solidFill>
                  <a:srgbClr val="C00000"/>
                </a:solidFill>
              </a:rPr>
              <a:t>（三）遺</a:t>
            </a:r>
            <a:r>
              <a:rPr lang="zh-TW" altLang="zh-TW" sz="2800" b="1" kern="100" dirty="0">
                <a:solidFill>
                  <a:srgbClr val="C00000"/>
                </a:solidFill>
                <a:cs typeface="Times New Roman" panose="02020603050405020304" pitchFamily="18" charset="0"/>
              </a:rPr>
              <a:t>囑信託屬於「他益信託」：</a:t>
            </a:r>
          </a:p>
          <a:p>
            <a:r>
              <a:rPr lang="en-US" altLang="zh-TW" sz="2800" b="1" kern="100" dirty="0">
                <a:solidFill>
                  <a:srgbClr val="C00000"/>
                </a:solidFill>
                <a:cs typeface="Times New Roman" panose="02020603050405020304" pitchFamily="18" charset="0"/>
              </a:rPr>
              <a:t>      </a:t>
            </a:r>
            <a:endParaRPr lang="zh-TW" altLang="zh-TW" sz="2800" b="1" kern="100" dirty="0">
              <a:solidFill>
                <a:srgbClr val="C00000"/>
              </a:solidFill>
              <a:cs typeface="Times New Roman" panose="02020603050405020304" pitchFamily="18" charset="0"/>
            </a:endParaRPr>
          </a:p>
          <a:p>
            <a:endParaRPr lang="zh-TW" altLang="en-US" sz="2800" b="1" dirty="0">
              <a:solidFill>
                <a:srgbClr val="C00000"/>
              </a:solidFill>
            </a:endParaRPr>
          </a:p>
        </p:txBody>
      </p:sp>
      <p:sp>
        <p:nvSpPr>
          <p:cNvPr id="5" name="圓角矩形 4"/>
          <p:cNvSpPr/>
          <p:nvPr/>
        </p:nvSpPr>
        <p:spPr>
          <a:xfrm>
            <a:off x="841003" y="1556792"/>
            <a:ext cx="5400600" cy="3672408"/>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投影片編號版面配置區 3"/>
          <p:cNvSpPr>
            <a:spLocks noGrp="1"/>
          </p:cNvSpPr>
          <p:nvPr>
            <p:ph type="sldNum" sz="quarter" idx="12"/>
          </p:nvPr>
        </p:nvSpPr>
        <p:spPr/>
        <p:txBody>
          <a:bodyPr/>
          <a:lstStyle/>
          <a:p>
            <a:fld id="{2E6F56F6-8A33-4603-90C0-ABB6D2C1DF7D}" type="slidenum">
              <a:rPr lang="zh-TW" altLang="en-US" smtClean="0"/>
              <a:pPr/>
              <a:t>49</a:t>
            </a:fld>
            <a:endParaRPr lang="zh-TW" altLang="en-US" dirty="0"/>
          </a:p>
        </p:txBody>
      </p:sp>
      <p:sp>
        <p:nvSpPr>
          <p:cNvPr id="2" name="矩形 1"/>
          <p:cNvSpPr/>
          <p:nvPr/>
        </p:nvSpPr>
        <p:spPr>
          <a:xfrm>
            <a:off x="913012" y="1700808"/>
            <a:ext cx="5184576" cy="3255250"/>
          </a:xfrm>
          <a:prstGeom prst="rect">
            <a:avLst/>
          </a:prstGeom>
        </p:spPr>
        <p:txBody>
          <a:bodyPr wrap="square">
            <a:spAutoFit/>
          </a:bodyPr>
          <a:lstStyle/>
          <a:p>
            <a:pPr algn="just">
              <a:lnSpc>
                <a:spcPct val="150000"/>
              </a:lnSpc>
            </a:pPr>
            <a:r>
              <a:rPr lang="zh-TW" altLang="zh-TW" sz="2800" kern="100" dirty="0">
                <a:latin typeface="標楷體" panose="03000509000000000000" pitchFamily="65" charset="-120"/>
                <a:ea typeface="標楷體" panose="03000509000000000000" pitchFamily="65" charset="-120"/>
                <a:cs typeface="Times New Roman" panose="02020603050405020304" pitchFamily="18" charset="0"/>
              </a:rPr>
              <a:t>遺囑信託係委託人以遺囑方式設立，以立遺囑人死亡時遺囑始發生效力，委託人自身不可能享有信託利益，故遺囑信託以信託利益的歸屬而言，應屬</a:t>
            </a:r>
            <a:r>
              <a:rPr lang="zh-TW" altLang="zh-TW" sz="2800" b="1" kern="10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他益信託</a:t>
            </a:r>
            <a:r>
              <a:rPr lang="zh-TW" altLang="en-US" sz="2800" kern="100" dirty="0">
                <a:latin typeface="標楷體" panose="03000509000000000000" pitchFamily="65" charset="-120"/>
                <a:ea typeface="標楷體" panose="03000509000000000000" pitchFamily="65" charset="-120"/>
                <a:cs typeface="Times New Roman" panose="02020603050405020304" pitchFamily="18" charset="0"/>
              </a:rPr>
              <a:t>。</a:t>
            </a:r>
            <a:endParaRPr lang="en-US" altLang="zh-TW" sz="2800" kern="100" dirty="0">
              <a:latin typeface="Calibri" panose="020F0502020204030204" pitchFamily="34" charset="0"/>
              <a:ea typeface="新細明體" panose="02020500000000000000" pitchFamily="18" charset="-120"/>
              <a:cs typeface="Times New Roman" panose="02020603050405020304" pitchFamily="18" charset="0"/>
            </a:endParaRPr>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45658" y="1340768"/>
            <a:ext cx="4858807" cy="3888432"/>
          </a:xfrm>
          <a:prstGeom prst="rect">
            <a:avLst/>
          </a:prstGeom>
        </p:spPr>
      </p:pic>
    </p:spTree>
    <p:extLst>
      <p:ext uri="{BB962C8B-B14F-4D97-AF65-F5344CB8AC3E}">
        <p14:creationId xmlns:p14="http://schemas.microsoft.com/office/powerpoint/2010/main" val="1842307763"/>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圓角矩形 6"/>
          <p:cNvSpPr/>
          <p:nvPr/>
        </p:nvSpPr>
        <p:spPr>
          <a:xfrm>
            <a:off x="841003" y="1628800"/>
            <a:ext cx="5328592" cy="417646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AA1A3A18-F067-D4B2-BFFE-AB1189E7D87D}"/>
              </a:ext>
            </a:extLst>
          </p:cNvPr>
          <p:cNvSpPr>
            <a:spLocks noGrp="1"/>
          </p:cNvSpPr>
          <p:nvPr>
            <p:ph type="title"/>
          </p:nvPr>
        </p:nvSpPr>
        <p:spPr/>
        <p:txBody>
          <a:bodyPr/>
          <a:lstStyle/>
          <a:p>
            <a:r>
              <a:rPr lang="zh-TW" altLang="en-US" dirty="0"/>
              <a:t>一、家族傳承與繼承糾紛</a:t>
            </a:r>
          </a:p>
        </p:txBody>
      </p:sp>
      <p:sp>
        <p:nvSpPr>
          <p:cNvPr id="4" name="投影片編號版面配置區 3">
            <a:extLst>
              <a:ext uri="{FF2B5EF4-FFF2-40B4-BE49-F238E27FC236}">
                <a16:creationId xmlns:a16="http://schemas.microsoft.com/office/drawing/2014/main" id="{651CE3DB-E17F-CBA5-CCF1-01D376B193C1}"/>
              </a:ext>
            </a:extLst>
          </p:cNvPr>
          <p:cNvSpPr>
            <a:spLocks noGrp="1"/>
          </p:cNvSpPr>
          <p:nvPr>
            <p:ph type="sldNum" sz="quarter" idx="4294967295"/>
          </p:nvPr>
        </p:nvSpPr>
        <p:spPr>
          <a:xfrm>
            <a:off x="0" y="6356350"/>
            <a:ext cx="3860800" cy="365125"/>
          </a:xfrm>
        </p:spPr>
        <p:txBody>
          <a:bodyPr/>
          <a:lstStyle/>
          <a:p>
            <a:pPr>
              <a:defRPr/>
            </a:pPr>
            <a:fld id="{4B140375-4B74-4B69-865E-A3C1E700F007}" type="slidenum">
              <a:rPr lang="en-US" altLang="zh-TW" smtClean="0"/>
              <a:pPr>
                <a:defRPr/>
              </a:pPr>
              <a:t>5</a:t>
            </a:fld>
            <a:endParaRPr lang="en-US" altLang="zh-TW" dirty="0"/>
          </a:p>
        </p:txBody>
      </p:sp>
      <p:sp>
        <p:nvSpPr>
          <p:cNvPr id="5" name="矩形 4"/>
          <p:cNvSpPr/>
          <p:nvPr/>
        </p:nvSpPr>
        <p:spPr>
          <a:xfrm>
            <a:off x="1129035" y="1828242"/>
            <a:ext cx="4752528" cy="3785652"/>
          </a:xfrm>
          <a:prstGeom prst="rect">
            <a:avLst/>
          </a:prstGeom>
        </p:spPr>
        <p:txBody>
          <a:bodyPr wrap="square">
            <a:spAutoFit/>
          </a:bodyPr>
          <a:lstStyle/>
          <a:p>
            <a:pPr algn="just"/>
            <a:r>
              <a:rPr lang="zh-TW" altLang="en-US" sz="2400" dirty="0">
                <a:latin typeface="標楷體" panose="03000509000000000000" pitchFamily="65" charset="-120"/>
                <a:ea typeface="標楷體" panose="03000509000000000000" pitchFamily="65" charset="-120"/>
              </a:rPr>
              <a:t>近年來，社會上因遺產分配、經營權爭奪所引發的繼承紛爭日益增加，也使越來越多人開始重視「</a:t>
            </a:r>
            <a:r>
              <a:rPr lang="zh-TW" altLang="en-US" sz="2400" b="1" dirty="0">
                <a:solidFill>
                  <a:srgbClr val="FF0000"/>
                </a:solidFill>
                <a:latin typeface="標楷體" panose="03000509000000000000" pitchFamily="65" charset="-120"/>
                <a:ea typeface="標楷體" panose="03000509000000000000" pitchFamily="65" charset="-120"/>
              </a:rPr>
              <a:t>家族傳承</a:t>
            </a:r>
            <a:r>
              <a:rPr lang="zh-TW" altLang="en-US" sz="2400" dirty="0">
                <a:latin typeface="標楷體" panose="03000509000000000000" pitchFamily="65" charset="-120"/>
                <a:ea typeface="標楷體" panose="03000509000000000000" pitchFamily="65" charset="-120"/>
              </a:rPr>
              <a:t>」的重要性。如何透過遺囑、遺囑信託、保險、意定監護、夫妻財產制規劃及借名登記等法律工具，妥善安排財產與家族事業傳承，並瞭解相關繼承權益與法律須知，已成為現代人不可忽視的重要課題。</a:t>
            </a:r>
          </a:p>
        </p:txBody>
      </p:sp>
      <p:pic>
        <p:nvPicPr>
          <p:cNvPr id="8" name="圖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17667" y="1830195"/>
            <a:ext cx="4734612" cy="3789040"/>
          </a:xfrm>
          <a:prstGeom prst="rect">
            <a:avLst/>
          </a:prstGeom>
        </p:spPr>
      </p:pic>
    </p:spTree>
    <p:extLst>
      <p:ext uri="{BB962C8B-B14F-4D97-AF65-F5344CB8AC3E}">
        <p14:creationId xmlns:p14="http://schemas.microsoft.com/office/powerpoint/2010/main" val="2438160440"/>
      </p:ext>
    </p:extLst>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1963D-06E2-36FB-9258-5772BE6C80B7}"/>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E169AC62-A0C8-D789-53D5-541971D02F8D}"/>
              </a:ext>
            </a:extLst>
          </p:cNvPr>
          <p:cNvSpPr>
            <a:spLocks noGrp="1"/>
          </p:cNvSpPr>
          <p:nvPr>
            <p:ph type="title"/>
          </p:nvPr>
        </p:nvSpPr>
        <p:spPr/>
        <p:txBody>
          <a:bodyPr>
            <a:normAutofit/>
          </a:bodyPr>
          <a:lstStyle/>
          <a:p>
            <a:r>
              <a:rPr lang="zh-TW" altLang="en-US" sz="4500" dirty="0"/>
              <a:t>肆、</a:t>
            </a:r>
            <a:r>
              <a:rPr lang="zh-TW" altLang="en-US" sz="4800" kern="100" dirty="0">
                <a:latin typeface="Calibri" panose="020F0502020204030204" pitchFamily="34" charset="0"/>
                <a:cs typeface="Times New Roman" panose="02020603050405020304" pitchFamily="18" charset="0"/>
              </a:rPr>
              <a:t>人身保險與家族傳承規劃</a:t>
            </a:r>
            <a:endParaRPr lang="zh-TW" altLang="en-US" sz="4500" dirty="0"/>
          </a:p>
        </p:txBody>
      </p:sp>
      <p:sp>
        <p:nvSpPr>
          <p:cNvPr id="4" name="投影片編號版面配置區 3">
            <a:extLst>
              <a:ext uri="{FF2B5EF4-FFF2-40B4-BE49-F238E27FC236}">
                <a16:creationId xmlns:a16="http://schemas.microsoft.com/office/drawing/2014/main" id="{787B3CEB-A1E2-D7D9-AED7-DEA6BD7B88A5}"/>
              </a:ext>
            </a:extLst>
          </p:cNvPr>
          <p:cNvSpPr>
            <a:spLocks noGrp="1"/>
          </p:cNvSpPr>
          <p:nvPr>
            <p:ph type="sldNum" sz="quarter" idx="12"/>
          </p:nvPr>
        </p:nvSpPr>
        <p:spPr/>
        <p:txBody>
          <a:bodyPr/>
          <a:lstStyle/>
          <a:p>
            <a:fld id="{2E6F56F6-8A33-4603-90C0-ABB6D2C1DF7D}" type="slidenum">
              <a:rPr lang="zh-TW" altLang="en-US" smtClean="0"/>
              <a:pPr/>
              <a:t>50</a:t>
            </a:fld>
            <a:endParaRPr lang="zh-TW" altLang="en-US" dirty="0"/>
          </a:p>
        </p:txBody>
      </p:sp>
    </p:spTree>
    <p:extLst>
      <p:ext uri="{BB962C8B-B14F-4D97-AF65-F5344CB8AC3E}">
        <p14:creationId xmlns:p14="http://schemas.microsoft.com/office/powerpoint/2010/main" val="255777989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一、人壽保險屬於「人身保險」的一種</a:t>
            </a:r>
          </a:p>
        </p:txBody>
      </p:sp>
      <p:graphicFrame>
        <p:nvGraphicFramePr>
          <p:cNvPr id="5" name="內容版面配置區 4"/>
          <p:cNvGraphicFramePr>
            <a:graphicFrameLocks noGrp="1"/>
          </p:cNvGraphicFramePr>
          <p:nvPr>
            <p:ph idx="1"/>
            <p:extLst>
              <p:ext uri="{D42A27DB-BD31-4B8C-83A1-F6EECF244321}">
                <p14:modId xmlns:p14="http://schemas.microsoft.com/office/powerpoint/2010/main" val="1346096077"/>
              </p:ext>
            </p:extLst>
          </p:nvPr>
        </p:nvGraphicFramePr>
        <p:xfrm>
          <a:off x="-743173" y="908720"/>
          <a:ext cx="11664950" cy="52562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投影片編號版面配置區 3"/>
          <p:cNvSpPr>
            <a:spLocks noGrp="1"/>
          </p:cNvSpPr>
          <p:nvPr>
            <p:ph type="sldNum" sz="quarter" idx="12"/>
          </p:nvPr>
        </p:nvSpPr>
        <p:spPr/>
        <p:txBody>
          <a:bodyPr/>
          <a:lstStyle/>
          <a:p>
            <a:fld id="{2E6F56F6-8A33-4603-90C0-ABB6D2C1DF7D}" type="slidenum">
              <a:rPr lang="zh-TW" altLang="en-US" smtClean="0"/>
              <a:pPr/>
              <a:t>51</a:t>
            </a:fld>
            <a:endParaRPr lang="zh-TW" altLang="en-US" dirty="0"/>
          </a:p>
        </p:txBody>
      </p:sp>
      <p:sp>
        <p:nvSpPr>
          <p:cNvPr id="8" name="向左箭號 7"/>
          <p:cNvSpPr/>
          <p:nvPr/>
        </p:nvSpPr>
        <p:spPr>
          <a:xfrm>
            <a:off x="7969795" y="1268760"/>
            <a:ext cx="2488148" cy="864096"/>
          </a:xfrm>
          <a:prstGeom prst="left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zh-TW" altLang="en-US" dirty="0">
                <a:latin typeface="標楷體" panose="03000509000000000000" pitchFamily="65" charset="-120"/>
                <a:ea typeface="標楷體" panose="03000509000000000000" pitchFamily="65" charset="-120"/>
              </a:rPr>
              <a:t>因應死亡</a:t>
            </a:r>
          </a:p>
        </p:txBody>
      </p:sp>
      <p:sp>
        <p:nvSpPr>
          <p:cNvPr id="9" name="向左箭號 8"/>
          <p:cNvSpPr/>
          <p:nvPr/>
        </p:nvSpPr>
        <p:spPr>
          <a:xfrm>
            <a:off x="7969795" y="2492896"/>
            <a:ext cx="2488148" cy="864096"/>
          </a:xfrm>
          <a:prstGeom prst="left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zh-TW" altLang="en-US" dirty="0">
                <a:latin typeface="標楷體" panose="03000509000000000000" pitchFamily="65" charset="-120"/>
                <a:ea typeface="標楷體" panose="03000509000000000000" pitchFamily="65" charset="-120"/>
              </a:rPr>
              <a:t>因應傷病的危險</a:t>
            </a:r>
          </a:p>
        </p:txBody>
      </p:sp>
      <p:sp>
        <p:nvSpPr>
          <p:cNvPr id="10" name="向左箭號 9"/>
          <p:cNvSpPr/>
          <p:nvPr/>
        </p:nvSpPr>
        <p:spPr>
          <a:xfrm>
            <a:off x="7969795" y="3717032"/>
            <a:ext cx="2488148" cy="864096"/>
          </a:xfrm>
          <a:prstGeom prst="left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zh-TW" altLang="en-US" dirty="0">
                <a:latin typeface="標楷體" panose="03000509000000000000" pitchFamily="65" charset="-120"/>
                <a:ea typeface="標楷體" panose="03000509000000000000" pitchFamily="65" charset="-120"/>
              </a:rPr>
              <a:t>因應傷病的危險</a:t>
            </a:r>
          </a:p>
        </p:txBody>
      </p:sp>
      <p:sp>
        <p:nvSpPr>
          <p:cNvPr id="11" name="向左箭號 10"/>
          <p:cNvSpPr/>
          <p:nvPr/>
        </p:nvSpPr>
        <p:spPr>
          <a:xfrm>
            <a:off x="7969795" y="4941168"/>
            <a:ext cx="2488148" cy="864096"/>
          </a:xfrm>
          <a:prstGeom prst="left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zh-TW" altLang="en-US" dirty="0">
                <a:latin typeface="標楷體" panose="03000509000000000000" pitchFamily="65" charset="-120"/>
                <a:ea typeface="標楷體" panose="03000509000000000000" pitchFamily="65" charset="-120"/>
              </a:rPr>
              <a:t>針對老年危險</a:t>
            </a:r>
          </a:p>
        </p:txBody>
      </p:sp>
    </p:spTree>
    <p:extLst>
      <p:ext uri="{BB962C8B-B14F-4D97-AF65-F5344CB8AC3E}">
        <p14:creationId xmlns:p14="http://schemas.microsoft.com/office/powerpoint/2010/main" val="3731368298"/>
      </p:ext>
    </p:extLst>
  </p:cSld>
  <p:clrMapOvr>
    <a:masterClrMapping/>
  </p:clrMapOvr>
  <p:transition spd="slow">
    <p:push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552971" y="764704"/>
            <a:ext cx="5688632" cy="518457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投影片編號版面配置區 3">
            <a:extLst>
              <a:ext uri="{FF2B5EF4-FFF2-40B4-BE49-F238E27FC236}">
                <a16:creationId xmlns:a16="http://schemas.microsoft.com/office/drawing/2014/main" id="{651CE3DB-E17F-CBA5-CCF1-01D376B193C1}"/>
              </a:ext>
            </a:extLst>
          </p:cNvPr>
          <p:cNvSpPr>
            <a:spLocks noGrp="1"/>
          </p:cNvSpPr>
          <p:nvPr>
            <p:ph type="sldNum" sz="quarter" idx="12"/>
          </p:nvPr>
        </p:nvSpPr>
        <p:spPr/>
        <p:txBody>
          <a:bodyPr/>
          <a:lstStyle/>
          <a:p>
            <a:pPr>
              <a:defRPr/>
            </a:pPr>
            <a:fld id="{4B140375-4B74-4B69-865E-A3C1E700F007}" type="slidenum">
              <a:rPr lang="en-US" altLang="zh-TW" smtClean="0"/>
              <a:pPr>
                <a:defRPr/>
              </a:pPr>
              <a:t>52</a:t>
            </a:fld>
            <a:endParaRPr lang="en-US" altLang="zh-TW" dirty="0"/>
          </a:p>
        </p:txBody>
      </p:sp>
      <p:sp>
        <p:nvSpPr>
          <p:cNvPr id="6" name="矩形: 圓角 5">
            <a:extLst>
              <a:ext uri="{FF2B5EF4-FFF2-40B4-BE49-F238E27FC236}">
                <a16:creationId xmlns:a16="http://schemas.microsoft.com/office/drawing/2014/main" id="{F8F2AE96-72AD-E076-D32A-B726D53D2B6E}"/>
              </a:ext>
            </a:extLst>
          </p:cNvPr>
          <p:cNvSpPr/>
          <p:nvPr/>
        </p:nvSpPr>
        <p:spPr>
          <a:xfrm>
            <a:off x="768995" y="980728"/>
            <a:ext cx="5184577" cy="4824536"/>
          </a:xfrm>
          <a:prstGeom prst="round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gn="just" hangingPunct="0">
              <a:spcBef>
                <a:spcPts val="600"/>
              </a:spcBef>
              <a:spcAft>
                <a:spcPts val="600"/>
              </a:spcAft>
            </a:pPr>
            <a:r>
              <a:rPr lang="zh-TW" altLang="en-US" sz="2800" b="1" dirty="0">
                <a:solidFill>
                  <a:srgbClr val="FF0000"/>
                </a:solidFill>
                <a:latin typeface="標楷體" panose="03000509000000000000" pitchFamily="65" charset="-120"/>
                <a:ea typeface="標楷體" panose="03000509000000000000" pitchFamily="65" charset="-120"/>
              </a:rPr>
              <a:t>人壽保險的意義：</a:t>
            </a:r>
            <a:endParaRPr lang="en-US" altLang="zh-TW" sz="2800" b="1" dirty="0">
              <a:solidFill>
                <a:srgbClr val="FF0000"/>
              </a:solidFill>
              <a:latin typeface="標楷體" panose="03000509000000000000" pitchFamily="65" charset="-120"/>
              <a:ea typeface="標楷體" panose="03000509000000000000" pitchFamily="65" charset="-120"/>
            </a:endParaRPr>
          </a:p>
          <a:p>
            <a:pPr lvl="0" algn="just" hangingPunct="0">
              <a:lnSpc>
                <a:spcPts val="4000"/>
              </a:lnSpc>
            </a:pPr>
            <a:r>
              <a:rPr lang="zh-TW" altLang="en-US" sz="2800" dirty="0">
                <a:solidFill>
                  <a:schemeClr val="tx1"/>
                </a:solidFill>
                <a:latin typeface="標楷體" panose="03000509000000000000" pitchFamily="65" charset="-120"/>
                <a:ea typeface="標楷體" panose="03000509000000000000" pitchFamily="65" charset="-120"/>
              </a:rPr>
              <a:t>「人壽保險」是當事人「要保人」與「保險人」間約定，一方交付「保費」於他方，他方對「被保險人」在「保險契約」規定年限內死亡，或屆規定年限而仍生存時，依約負給付「保險金」責任的保險契約。</a:t>
            </a:r>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45659" y="1357754"/>
            <a:ext cx="4752528" cy="4159478"/>
          </a:xfrm>
          <a:prstGeom prst="rect">
            <a:avLst/>
          </a:prstGeom>
        </p:spPr>
      </p:pic>
    </p:spTree>
    <p:extLst>
      <p:ext uri="{BB962C8B-B14F-4D97-AF65-F5344CB8AC3E}">
        <p14:creationId xmlns:p14="http://schemas.microsoft.com/office/powerpoint/2010/main" val="4112942222"/>
      </p:ext>
    </p:extLst>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BF88E4F1-9F08-B84D-F5AD-26F5E01BE13C}"/>
              </a:ext>
            </a:extLst>
          </p:cNvPr>
          <p:cNvSpPr>
            <a:spLocks noGrp="1"/>
          </p:cNvSpPr>
          <p:nvPr>
            <p:ph type="sldNum" sz="quarter" idx="12"/>
          </p:nvPr>
        </p:nvSpPr>
        <p:spPr/>
        <p:txBody>
          <a:bodyPr/>
          <a:lstStyle/>
          <a:p>
            <a:fld id="{2E6F56F6-8A33-4603-90C0-ABB6D2C1DF7D}" type="slidenum">
              <a:rPr lang="zh-TW" altLang="en-US" smtClean="0"/>
              <a:pPr/>
              <a:t>53</a:t>
            </a:fld>
            <a:endParaRPr lang="zh-TW" altLang="en-US" dirty="0"/>
          </a:p>
        </p:txBody>
      </p:sp>
      <p:sp>
        <p:nvSpPr>
          <p:cNvPr id="3" name="內容版面配置區 2">
            <a:extLst>
              <a:ext uri="{FF2B5EF4-FFF2-40B4-BE49-F238E27FC236}">
                <a16:creationId xmlns:a16="http://schemas.microsoft.com/office/drawing/2014/main" id="{7917B770-05A7-6389-6DAD-6D2B32DACE17}"/>
              </a:ext>
            </a:extLst>
          </p:cNvPr>
          <p:cNvSpPr>
            <a:spLocks noGrp="1"/>
          </p:cNvSpPr>
          <p:nvPr>
            <p:ph idx="1"/>
          </p:nvPr>
        </p:nvSpPr>
        <p:spPr>
          <a:xfrm>
            <a:off x="264939" y="136524"/>
            <a:ext cx="11665296" cy="6100788"/>
          </a:xfrm>
        </p:spPr>
        <p:txBody>
          <a:bodyPr>
            <a:normAutofit/>
          </a:bodyPr>
          <a:lstStyle/>
          <a:p>
            <a:r>
              <a:rPr lang="zh-TW" altLang="en-US" sz="2800" kern="100" dirty="0">
                <a:latin typeface="Times New Roman" panose="02020603050405020304" pitchFamily="18" charset="0"/>
                <a:cs typeface="Times New Roman" panose="02020603050405020304" pitchFamily="18" charset="0"/>
              </a:rPr>
              <a:t>目前人壽保險的商品種類項目繁多，但基本類型主要有三大類：</a:t>
            </a:r>
            <a:endParaRPr lang="zh-TW" altLang="en-US" sz="2800" dirty="0">
              <a:latin typeface="Times New Roman" panose="02020603050405020304" pitchFamily="18" charset="0"/>
              <a:cs typeface="Times New Roman" panose="02020603050405020304" pitchFamily="18" charset="0"/>
            </a:endParaRPr>
          </a:p>
        </p:txBody>
      </p:sp>
      <p:graphicFrame>
        <p:nvGraphicFramePr>
          <p:cNvPr id="4" name="資料庫圖表 3">
            <a:extLst>
              <a:ext uri="{FF2B5EF4-FFF2-40B4-BE49-F238E27FC236}">
                <a16:creationId xmlns:a16="http://schemas.microsoft.com/office/drawing/2014/main" id="{E09900B1-B4B0-0D32-839C-BB8879927C4A}"/>
              </a:ext>
            </a:extLst>
          </p:cNvPr>
          <p:cNvGraphicFramePr/>
          <p:nvPr>
            <p:extLst>
              <p:ext uri="{D42A27DB-BD31-4B8C-83A1-F6EECF244321}">
                <p14:modId xmlns:p14="http://schemas.microsoft.com/office/powerpoint/2010/main" val="4164431357"/>
              </p:ext>
            </p:extLst>
          </p:nvPr>
        </p:nvGraphicFramePr>
        <p:xfrm>
          <a:off x="408955" y="764704"/>
          <a:ext cx="11665296" cy="54476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1113862"/>
      </p:ext>
    </p:extLst>
  </p:cSld>
  <p:clrMapOvr>
    <a:masterClrMapping/>
  </p:clrMapOvr>
  <p:transition spd="slow">
    <p:push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二、人壽保險在家族傳承規劃的特殊功能</a:t>
            </a:r>
          </a:p>
        </p:txBody>
      </p:sp>
      <p:sp>
        <p:nvSpPr>
          <p:cNvPr id="4" name="投影片編號版面配置區 3"/>
          <p:cNvSpPr>
            <a:spLocks noGrp="1"/>
          </p:cNvSpPr>
          <p:nvPr>
            <p:ph type="sldNum" sz="quarter" idx="12"/>
          </p:nvPr>
        </p:nvSpPr>
        <p:spPr/>
        <p:txBody>
          <a:bodyPr/>
          <a:lstStyle/>
          <a:p>
            <a:fld id="{2E6F56F6-8A33-4603-90C0-ABB6D2C1DF7D}" type="slidenum">
              <a:rPr lang="zh-TW" altLang="en-US" smtClean="0"/>
              <a:pPr/>
              <a:t>54</a:t>
            </a:fld>
            <a:endParaRPr lang="zh-TW" altLang="en-US" dirty="0"/>
          </a:p>
        </p:txBody>
      </p:sp>
      <p:graphicFrame>
        <p:nvGraphicFramePr>
          <p:cNvPr id="6" name="資料庫圖表 5"/>
          <p:cNvGraphicFramePr/>
          <p:nvPr>
            <p:extLst>
              <p:ext uri="{D42A27DB-BD31-4B8C-83A1-F6EECF244321}">
                <p14:modId xmlns:p14="http://schemas.microsoft.com/office/powerpoint/2010/main" val="1999659828"/>
              </p:ext>
            </p:extLst>
          </p:nvPr>
        </p:nvGraphicFramePr>
        <p:xfrm>
          <a:off x="408955" y="1223017"/>
          <a:ext cx="11305256" cy="51583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4430611"/>
      </p:ext>
    </p:extLst>
  </p:cSld>
  <p:clrMapOvr>
    <a:masterClrMapping/>
  </p:clrMapOvr>
  <p:transition spd="slow">
    <p:push dir="u"/>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p:cNvGrpSpPr/>
          <p:nvPr/>
        </p:nvGrpSpPr>
        <p:grpSpPr>
          <a:xfrm>
            <a:off x="289620" y="270257"/>
            <a:ext cx="11666672" cy="7537790"/>
            <a:chOff x="265113" y="915842"/>
            <a:chExt cx="11666672" cy="6791803"/>
          </a:xfrm>
        </p:grpSpPr>
        <p:sp>
          <p:nvSpPr>
            <p:cNvPr id="5" name="手繪多邊形 4"/>
            <p:cNvSpPr/>
            <p:nvPr/>
          </p:nvSpPr>
          <p:spPr>
            <a:xfrm>
              <a:off x="383900" y="915842"/>
              <a:ext cx="11547885" cy="747337"/>
            </a:xfrm>
            <a:custGeom>
              <a:avLst/>
              <a:gdLst>
                <a:gd name="connsiteX0" fmla="*/ 0 w 11664950"/>
                <a:gd name="connsiteY0" fmla="*/ 124559 h 747337"/>
                <a:gd name="connsiteX1" fmla="*/ 124559 w 11664950"/>
                <a:gd name="connsiteY1" fmla="*/ 0 h 747337"/>
                <a:gd name="connsiteX2" fmla="*/ 11540391 w 11664950"/>
                <a:gd name="connsiteY2" fmla="*/ 0 h 747337"/>
                <a:gd name="connsiteX3" fmla="*/ 11664950 w 11664950"/>
                <a:gd name="connsiteY3" fmla="*/ 124559 h 747337"/>
                <a:gd name="connsiteX4" fmla="*/ 11664950 w 11664950"/>
                <a:gd name="connsiteY4" fmla="*/ 622778 h 747337"/>
                <a:gd name="connsiteX5" fmla="*/ 11540391 w 11664950"/>
                <a:gd name="connsiteY5" fmla="*/ 747337 h 747337"/>
                <a:gd name="connsiteX6" fmla="*/ 124559 w 11664950"/>
                <a:gd name="connsiteY6" fmla="*/ 747337 h 747337"/>
                <a:gd name="connsiteX7" fmla="*/ 0 w 11664950"/>
                <a:gd name="connsiteY7" fmla="*/ 622778 h 747337"/>
                <a:gd name="connsiteX8" fmla="*/ 0 w 11664950"/>
                <a:gd name="connsiteY8" fmla="*/ 124559 h 747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4950" h="747337">
                  <a:moveTo>
                    <a:pt x="0" y="124559"/>
                  </a:moveTo>
                  <a:cubicBezTo>
                    <a:pt x="0" y="55767"/>
                    <a:pt x="55767" y="0"/>
                    <a:pt x="124559" y="0"/>
                  </a:cubicBezTo>
                  <a:lnTo>
                    <a:pt x="11540391" y="0"/>
                  </a:lnTo>
                  <a:cubicBezTo>
                    <a:pt x="11609183" y="0"/>
                    <a:pt x="11664950" y="55767"/>
                    <a:pt x="11664950" y="124559"/>
                  </a:cubicBezTo>
                  <a:lnTo>
                    <a:pt x="11664950" y="622778"/>
                  </a:lnTo>
                  <a:cubicBezTo>
                    <a:pt x="11664950" y="691570"/>
                    <a:pt x="11609183" y="747337"/>
                    <a:pt x="11540391" y="747337"/>
                  </a:cubicBezTo>
                  <a:lnTo>
                    <a:pt x="124559" y="747337"/>
                  </a:lnTo>
                  <a:cubicBezTo>
                    <a:pt x="55767" y="747337"/>
                    <a:pt x="0" y="691570"/>
                    <a:pt x="0" y="622778"/>
                  </a:cubicBezTo>
                  <a:lnTo>
                    <a:pt x="0" y="124559"/>
                  </a:lnTo>
                  <a:close/>
                </a:path>
              </a:pathLst>
            </a:custGeom>
            <a:solidFill>
              <a:schemeClr val="accent4">
                <a:lumMod val="40000"/>
                <a:lumOff val="60000"/>
              </a:schemeClr>
            </a:solidFill>
            <a:ln>
              <a:noFill/>
            </a:ln>
          </p:spPr>
          <p:style>
            <a:lnRef idx="1">
              <a:schemeClr val="accent5"/>
            </a:lnRef>
            <a:fillRef idx="2">
              <a:schemeClr val="accent5"/>
            </a:fillRef>
            <a:effectRef idx="1">
              <a:schemeClr val="accent5"/>
            </a:effectRef>
            <a:fontRef idx="minor">
              <a:schemeClr val="dk1"/>
            </a:fontRef>
          </p:style>
          <p:txBody>
            <a:bodyPr spcFirstLastPara="0" vert="horz" wrap="square" lIns="150782" tIns="150782" rIns="150782" bIns="150782" numCol="1" spcCol="1270" anchor="ctr" anchorCtr="0">
              <a:noAutofit/>
            </a:bodyPr>
            <a:lstStyle/>
            <a:p>
              <a:pPr defTabSz="1333500">
                <a:lnSpc>
                  <a:spcPct val="90000"/>
                </a:lnSpc>
                <a:spcBef>
                  <a:spcPct val="0"/>
                </a:spcBef>
                <a:spcAft>
                  <a:spcPct val="35000"/>
                </a:spcAft>
              </a:pPr>
              <a:r>
                <a:rPr lang="zh-TW" altLang="en-US" sz="3200" b="1" dirty="0">
                  <a:solidFill>
                    <a:srgbClr val="0000FF"/>
                  </a:solidFill>
                  <a:latin typeface="標楷體" panose="03000509000000000000" pitchFamily="65" charset="-120"/>
                  <a:ea typeface="標楷體" panose="03000509000000000000" pitchFamily="65" charset="-120"/>
                </a:rPr>
                <a:t>（一）人壽保險的給付功能發揮預留稅源的功能</a:t>
              </a:r>
              <a:r>
                <a:rPr lang="zh-TW" altLang="en-US" sz="3000" b="1" kern="1200" dirty="0">
                  <a:solidFill>
                    <a:srgbClr val="0000FF"/>
                  </a:solidFill>
                  <a:latin typeface="標楷體" panose="03000509000000000000" pitchFamily="65" charset="-120"/>
                  <a:ea typeface="標楷體" panose="03000509000000000000" pitchFamily="65" charset="-120"/>
                </a:rPr>
                <a:t>：</a:t>
              </a:r>
              <a:endParaRPr lang="zh-TW" altLang="en-US" sz="3000" b="1" kern="1200" dirty="0">
                <a:solidFill>
                  <a:srgbClr val="0000FF"/>
                </a:solidFill>
              </a:endParaRPr>
            </a:p>
          </p:txBody>
        </p:sp>
        <p:sp>
          <p:nvSpPr>
            <p:cNvPr id="6" name="手繪多邊形 5"/>
            <p:cNvSpPr/>
            <p:nvPr/>
          </p:nvSpPr>
          <p:spPr>
            <a:xfrm>
              <a:off x="265113" y="1751654"/>
              <a:ext cx="11424591" cy="214354"/>
            </a:xfrm>
            <a:custGeom>
              <a:avLst/>
              <a:gdLst>
                <a:gd name="connsiteX0" fmla="*/ 0 w 11664950"/>
                <a:gd name="connsiteY0" fmla="*/ 0 h 1446169"/>
                <a:gd name="connsiteX1" fmla="*/ 11664950 w 11664950"/>
                <a:gd name="connsiteY1" fmla="*/ 0 h 1446169"/>
                <a:gd name="connsiteX2" fmla="*/ 11664950 w 11664950"/>
                <a:gd name="connsiteY2" fmla="*/ 1446169 h 1446169"/>
                <a:gd name="connsiteX3" fmla="*/ 0 w 11664950"/>
                <a:gd name="connsiteY3" fmla="*/ 1446169 h 1446169"/>
                <a:gd name="connsiteX4" fmla="*/ 0 w 11664950"/>
                <a:gd name="connsiteY4" fmla="*/ 0 h 1446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4950" h="1446169">
                  <a:moveTo>
                    <a:pt x="0" y="0"/>
                  </a:moveTo>
                  <a:lnTo>
                    <a:pt x="11664950" y="0"/>
                  </a:lnTo>
                  <a:lnTo>
                    <a:pt x="11664950" y="1446169"/>
                  </a:lnTo>
                  <a:lnTo>
                    <a:pt x="0" y="1446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0362" tIns="38100" rIns="213360" bIns="38100" numCol="1" spcCol="1270" anchor="t" anchorCtr="0">
              <a:noAutofit/>
            </a:bodyPr>
            <a:lstStyle/>
            <a:p>
              <a:pPr marL="174625" lvl="0" algn="just" hangingPunct="0">
                <a:lnSpc>
                  <a:spcPct val="150000"/>
                </a:lnSpc>
                <a:defRPr/>
              </a:pPr>
              <a:r>
                <a:rPr lang="zh-TW" altLang="en-US" sz="3000" dirty="0">
                  <a:solidFill>
                    <a:prstClr val="black"/>
                  </a:solidFill>
                  <a:latin typeface="標楷體" panose="03000509000000000000" pitchFamily="65" charset="-120"/>
                  <a:ea typeface="標楷體" panose="03000509000000000000" pitchFamily="65" charset="-120"/>
                </a:rPr>
                <a:t>由於繼承人繼承被繼承人生前所遺留下來的遺產，必須先繳清「遺產稅」，取得「完稅證明」，才能將遺產的所有權移轉（</a:t>
              </a:r>
              <a:r>
                <a:rPr lang="en-US" altLang="zh-TW" sz="3000" dirty="0">
                  <a:solidFill>
                    <a:prstClr val="black"/>
                  </a:solidFill>
                  <a:latin typeface="標楷體" panose="03000509000000000000" pitchFamily="65" charset="-120"/>
                  <a:ea typeface="標楷體" panose="03000509000000000000" pitchFamily="65" charset="-120"/>
                </a:rPr>
                <a:t>《</a:t>
              </a:r>
              <a:r>
                <a:rPr lang="zh-TW" altLang="en-US" sz="3000" dirty="0">
                  <a:solidFill>
                    <a:prstClr val="black"/>
                  </a:solidFill>
                  <a:latin typeface="標楷體" panose="03000509000000000000" pitchFamily="65" charset="-120"/>
                  <a:ea typeface="標楷體" panose="03000509000000000000" pitchFamily="65" charset="-120"/>
                </a:rPr>
                <a:t>遺產及贈與稅法</a:t>
              </a:r>
              <a:r>
                <a:rPr lang="en-US" altLang="zh-TW" sz="3000" dirty="0">
                  <a:solidFill>
                    <a:prstClr val="black"/>
                  </a:solidFill>
                  <a:latin typeface="標楷體" panose="03000509000000000000" pitchFamily="65" charset="-120"/>
                  <a:ea typeface="標楷體" panose="03000509000000000000" pitchFamily="65" charset="-120"/>
                </a:rPr>
                <a:t>》</a:t>
              </a:r>
              <a:r>
                <a:rPr lang="zh-TW" altLang="en-US" sz="3000" dirty="0">
                  <a:solidFill>
                    <a:prstClr val="black"/>
                  </a:solidFill>
                  <a:latin typeface="標楷體" panose="03000509000000000000" pitchFamily="65" charset="-120"/>
                  <a:ea typeface="標楷體" panose="03000509000000000000" pitchFamily="65" charset="-120"/>
                </a:rPr>
                <a:t>第</a:t>
              </a:r>
              <a:r>
                <a:rPr lang="en-US" altLang="zh-TW" sz="3000" dirty="0">
                  <a:solidFill>
                    <a:prstClr val="black"/>
                  </a:solidFill>
                  <a:latin typeface="標楷體" panose="03000509000000000000" pitchFamily="65" charset="-120"/>
                  <a:ea typeface="標楷體" panose="03000509000000000000" pitchFamily="65" charset="-120"/>
                </a:rPr>
                <a:t>8</a:t>
              </a:r>
              <a:r>
                <a:rPr lang="zh-TW" altLang="en-US" sz="3000" dirty="0">
                  <a:solidFill>
                    <a:prstClr val="black"/>
                  </a:solidFill>
                  <a:latin typeface="標楷體" panose="03000509000000000000" pitchFamily="65" charset="-120"/>
                  <a:ea typeface="標楷體" panose="03000509000000000000" pitchFamily="65" charset="-120"/>
                </a:rPr>
                <a:t>條第１項）；如果被繼承人生前有投保人壽保險，以被繼承人為「被保險人」，並指定繼承人為「受益人」，</a:t>
              </a:r>
              <a:r>
                <a:rPr lang="zh-TW" altLang="en-US" sz="3000" u="sng" dirty="0">
                  <a:solidFill>
                    <a:srgbClr val="FF0000"/>
                  </a:solidFill>
                  <a:latin typeface="標楷體" panose="03000509000000000000" pitchFamily="65" charset="-120"/>
                  <a:ea typeface="標楷體" panose="03000509000000000000" pitchFamily="65" charset="-120"/>
                </a:rPr>
                <a:t>保險公司就會在被繼承人（即被保險人）死亡時，依「保險契約」將「保險金」給付給特定受益人，這筆「保險金」就可以當成繳納遺產税的稅源。</a:t>
              </a:r>
            </a:p>
          </p:txBody>
        </p:sp>
        <p:sp>
          <p:nvSpPr>
            <p:cNvPr id="9" name="手繪多邊形 8"/>
            <p:cNvSpPr/>
            <p:nvPr/>
          </p:nvSpPr>
          <p:spPr>
            <a:xfrm>
              <a:off x="265113" y="5393774"/>
              <a:ext cx="11664950" cy="2313871"/>
            </a:xfrm>
            <a:custGeom>
              <a:avLst/>
              <a:gdLst>
                <a:gd name="connsiteX0" fmla="*/ 0 w 11664950"/>
                <a:gd name="connsiteY0" fmla="*/ 0 h 2313871"/>
                <a:gd name="connsiteX1" fmla="*/ 11664950 w 11664950"/>
                <a:gd name="connsiteY1" fmla="*/ 0 h 2313871"/>
                <a:gd name="connsiteX2" fmla="*/ 11664950 w 11664950"/>
                <a:gd name="connsiteY2" fmla="*/ 2313871 h 2313871"/>
                <a:gd name="connsiteX3" fmla="*/ 0 w 11664950"/>
                <a:gd name="connsiteY3" fmla="*/ 2313871 h 2313871"/>
                <a:gd name="connsiteX4" fmla="*/ 0 w 11664950"/>
                <a:gd name="connsiteY4" fmla="*/ 0 h 2313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4950" h="2313871">
                  <a:moveTo>
                    <a:pt x="0" y="0"/>
                  </a:moveTo>
                  <a:lnTo>
                    <a:pt x="11664950" y="0"/>
                  </a:lnTo>
                  <a:lnTo>
                    <a:pt x="11664950" y="2313871"/>
                  </a:lnTo>
                  <a:lnTo>
                    <a:pt x="0" y="23138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0362" tIns="38100" rIns="213360" bIns="38100" numCol="1" spcCol="1270" anchor="t" anchorCtr="0">
              <a:noAutofit/>
            </a:bodyPr>
            <a:lstStyle/>
            <a:p>
              <a:pPr lvl="0" algn="just" hangingPunct="0">
                <a:lnSpc>
                  <a:spcPct val="150000"/>
                </a:lnSpc>
              </a:pPr>
              <a:endParaRPr lang="zh-TW" altLang="en-US" sz="2500" dirty="0">
                <a:solidFill>
                  <a:prstClr val="black"/>
                </a:solidFill>
                <a:latin typeface="標楷體" panose="03000509000000000000" pitchFamily="65" charset="-120"/>
                <a:ea typeface="標楷體" panose="03000509000000000000" pitchFamily="65" charset="-120"/>
              </a:endParaRPr>
            </a:p>
          </p:txBody>
        </p:sp>
      </p:grpSp>
      <p:sp>
        <p:nvSpPr>
          <p:cNvPr id="3" name="投影片編號版面配置區 3">
            <a:extLst>
              <a:ext uri="{FF2B5EF4-FFF2-40B4-BE49-F238E27FC236}">
                <a16:creationId xmlns:a16="http://schemas.microsoft.com/office/drawing/2014/main" id="{94DD3A3C-538E-D982-2BC8-1BEC474D6675}"/>
              </a:ext>
            </a:extLst>
          </p:cNvPr>
          <p:cNvSpPr>
            <a:spLocks noGrp="1"/>
          </p:cNvSpPr>
          <p:nvPr>
            <p:ph type="sldNum" sz="quarter" idx="12"/>
          </p:nvPr>
        </p:nvSpPr>
        <p:spPr>
          <a:xfrm>
            <a:off x="4674817" y="6356351"/>
            <a:ext cx="2845541" cy="365125"/>
          </a:xfrm>
        </p:spPr>
        <p:txBody>
          <a:bodyPr/>
          <a:lstStyle/>
          <a:p>
            <a:pPr>
              <a:defRPr/>
            </a:pPr>
            <a:fld id="{4B140375-4B74-4B69-865E-A3C1E700F007}" type="slidenum">
              <a:rPr lang="en-US" altLang="zh-TW" smtClean="0"/>
              <a:pPr>
                <a:defRPr/>
              </a:pPr>
              <a:t>55</a:t>
            </a:fld>
            <a:endParaRPr lang="en-US" altLang="zh-TW" dirty="0"/>
          </a:p>
        </p:txBody>
      </p:sp>
    </p:spTree>
    <p:extLst>
      <p:ext uri="{BB962C8B-B14F-4D97-AF65-F5344CB8AC3E}">
        <p14:creationId xmlns:p14="http://schemas.microsoft.com/office/powerpoint/2010/main" val="2667711242"/>
      </p:ext>
    </p:extLst>
  </p:cSld>
  <p:clrMapOvr>
    <a:masterClrMapping/>
  </p:clrMapOvr>
  <p:transition spd="slow">
    <p:push dir="u"/>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p:cNvGrpSpPr/>
          <p:nvPr/>
        </p:nvGrpSpPr>
        <p:grpSpPr>
          <a:xfrm>
            <a:off x="289620" y="270257"/>
            <a:ext cx="11666672" cy="7537790"/>
            <a:chOff x="265113" y="915842"/>
            <a:chExt cx="11666672" cy="6791803"/>
          </a:xfrm>
        </p:grpSpPr>
        <p:sp>
          <p:nvSpPr>
            <p:cNvPr id="5" name="手繪多邊形 4"/>
            <p:cNvSpPr/>
            <p:nvPr/>
          </p:nvSpPr>
          <p:spPr>
            <a:xfrm>
              <a:off x="383900" y="915842"/>
              <a:ext cx="11547885" cy="747337"/>
            </a:xfrm>
            <a:custGeom>
              <a:avLst/>
              <a:gdLst>
                <a:gd name="connsiteX0" fmla="*/ 0 w 11664950"/>
                <a:gd name="connsiteY0" fmla="*/ 124559 h 747337"/>
                <a:gd name="connsiteX1" fmla="*/ 124559 w 11664950"/>
                <a:gd name="connsiteY1" fmla="*/ 0 h 747337"/>
                <a:gd name="connsiteX2" fmla="*/ 11540391 w 11664950"/>
                <a:gd name="connsiteY2" fmla="*/ 0 h 747337"/>
                <a:gd name="connsiteX3" fmla="*/ 11664950 w 11664950"/>
                <a:gd name="connsiteY3" fmla="*/ 124559 h 747337"/>
                <a:gd name="connsiteX4" fmla="*/ 11664950 w 11664950"/>
                <a:gd name="connsiteY4" fmla="*/ 622778 h 747337"/>
                <a:gd name="connsiteX5" fmla="*/ 11540391 w 11664950"/>
                <a:gd name="connsiteY5" fmla="*/ 747337 h 747337"/>
                <a:gd name="connsiteX6" fmla="*/ 124559 w 11664950"/>
                <a:gd name="connsiteY6" fmla="*/ 747337 h 747337"/>
                <a:gd name="connsiteX7" fmla="*/ 0 w 11664950"/>
                <a:gd name="connsiteY7" fmla="*/ 622778 h 747337"/>
                <a:gd name="connsiteX8" fmla="*/ 0 w 11664950"/>
                <a:gd name="connsiteY8" fmla="*/ 124559 h 747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4950" h="747337">
                  <a:moveTo>
                    <a:pt x="0" y="124559"/>
                  </a:moveTo>
                  <a:cubicBezTo>
                    <a:pt x="0" y="55767"/>
                    <a:pt x="55767" y="0"/>
                    <a:pt x="124559" y="0"/>
                  </a:cubicBezTo>
                  <a:lnTo>
                    <a:pt x="11540391" y="0"/>
                  </a:lnTo>
                  <a:cubicBezTo>
                    <a:pt x="11609183" y="0"/>
                    <a:pt x="11664950" y="55767"/>
                    <a:pt x="11664950" y="124559"/>
                  </a:cubicBezTo>
                  <a:lnTo>
                    <a:pt x="11664950" y="622778"/>
                  </a:lnTo>
                  <a:cubicBezTo>
                    <a:pt x="11664950" y="691570"/>
                    <a:pt x="11609183" y="747337"/>
                    <a:pt x="11540391" y="747337"/>
                  </a:cubicBezTo>
                  <a:lnTo>
                    <a:pt x="124559" y="747337"/>
                  </a:lnTo>
                  <a:cubicBezTo>
                    <a:pt x="55767" y="747337"/>
                    <a:pt x="0" y="691570"/>
                    <a:pt x="0" y="622778"/>
                  </a:cubicBezTo>
                  <a:lnTo>
                    <a:pt x="0" y="124559"/>
                  </a:lnTo>
                  <a:close/>
                </a:path>
              </a:pathLst>
            </a:custGeom>
            <a:solidFill>
              <a:schemeClr val="accent5">
                <a:lumMod val="40000"/>
                <a:lumOff val="60000"/>
              </a:schemeClr>
            </a:solidFill>
            <a:ln>
              <a:noFill/>
            </a:ln>
          </p:spPr>
          <p:style>
            <a:lnRef idx="3">
              <a:schemeClr val="lt1"/>
            </a:lnRef>
            <a:fillRef idx="1">
              <a:schemeClr val="accent5"/>
            </a:fillRef>
            <a:effectRef idx="1">
              <a:schemeClr val="accent5"/>
            </a:effectRef>
            <a:fontRef idx="minor">
              <a:schemeClr val="lt1"/>
            </a:fontRef>
          </p:style>
          <p:txBody>
            <a:bodyPr spcFirstLastPara="0" vert="horz" wrap="square" lIns="150782" tIns="150782" rIns="150782" bIns="150782" numCol="1" spcCol="1270" anchor="ctr" anchorCtr="0">
              <a:noAutofit/>
            </a:bodyPr>
            <a:lstStyle/>
            <a:p>
              <a:pPr defTabSz="1333500">
                <a:lnSpc>
                  <a:spcPct val="90000"/>
                </a:lnSpc>
                <a:spcBef>
                  <a:spcPct val="0"/>
                </a:spcBef>
                <a:spcAft>
                  <a:spcPct val="35000"/>
                </a:spcAft>
              </a:pPr>
              <a:r>
                <a:rPr lang="zh-TW" altLang="en-US" sz="2800" b="1" dirty="0">
                  <a:solidFill>
                    <a:srgbClr val="0000FF"/>
                  </a:solidFill>
                  <a:latin typeface="標楷體" panose="03000509000000000000" pitchFamily="65" charset="-120"/>
                  <a:ea typeface="標楷體" panose="03000509000000000000" pitchFamily="65" charset="-120"/>
                </a:rPr>
                <a:t>（二）人壽保險具有以保險契約分配財產而不受「特留分」限制的優勢：</a:t>
              </a:r>
              <a:endParaRPr lang="zh-TW" altLang="en-US" sz="2800" b="1" kern="1200" dirty="0">
                <a:solidFill>
                  <a:srgbClr val="0000FF"/>
                </a:solidFill>
              </a:endParaRPr>
            </a:p>
          </p:txBody>
        </p:sp>
        <p:sp>
          <p:nvSpPr>
            <p:cNvPr id="6" name="手繪多邊形 5"/>
            <p:cNvSpPr/>
            <p:nvPr/>
          </p:nvSpPr>
          <p:spPr>
            <a:xfrm>
              <a:off x="265113" y="1751654"/>
              <a:ext cx="11424591" cy="214354"/>
            </a:xfrm>
            <a:custGeom>
              <a:avLst/>
              <a:gdLst>
                <a:gd name="connsiteX0" fmla="*/ 0 w 11664950"/>
                <a:gd name="connsiteY0" fmla="*/ 0 h 1446169"/>
                <a:gd name="connsiteX1" fmla="*/ 11664950 w 11664950"/>
                <a:gd name="connsiteY1" fmla="*/ 0 h 1446169"/>
                <a:gd name="connsiteX2" fmla="*/ 11664950 w 11664950"/>
                <a:gd name="connsiteY2" fmla="*/ 1446169 h 1446169"/>
                <a:gd name="connsiteX3" fmla="*/ 0 w 11664950"/>
                <a:gd name="connsiteY3" fmla="*/ 1446169 h 1446169"/>
                <a:gd name="connsiteX4" fmla="*/ 0 w 11664950"/>
                <a:gd name="connsiteY4" fmla="*/ 0 h 1446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4950" h="1446169">
                  <a:moveTo>
                    <a:pt x="0" y="0"/>
                  </a:moveTo>
                  <a:lnTo>
                    <a:pt x="11664950" y="0"/>
                  </a:lnTo>
                  <a:lnTo>
                    <a:pt x="11664950" y="1446169"/>
                  </a:lnTo>
                  <a:lnTo>
                    <a:pt x="0" y="1446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0362" tIns="38100" rIns="213360" bIns="38100" numCol="1" spcCol="1270" anchor="t" anchorCtr="0">
              <a:noAutofit/>
            </a:bodyPr>
            <a:lstStyle/>
            <a:p>
              <a:pPr lvl="0" algn="just" hangingPunct="0">
                <a:lnSpc>
                  <a:spcPct val="150000"/>
                </a:lnSpc>
              </a:pPr>
              <a:r>
                <a:rPr lang="zh-TW" altLang="en-US" sz="3200" dirty="0">
                  <a:solidFill>
                    <a:prstClr val="black"/>
                  </a:solidFill>
                  <a:latin typeface="標楷體" panose="03000509000000000000" pitchFamily="65" charset="-120"/>
                  <a:ea typeface="標楷體" panose="03000509000000000000" pitchFamily="65" charset="-120"/>
                </a:rPr>
                <a:t>由於被繼承人的遺產不論是透過「法定繼承」或是透過「遺囑繼承」均會受到法律規定的限制，前者涉及「應繼分」，而後者則涉及「特留分」，但人壽保險契約則可透過指定「受益人」，而不受「應繼分」或「特留分」的限制。</a:t>
              </a:r>
            </a:p>
          </p:txBody>
        </p:sp>
        <p:sp>
          <p:nvSpPr>
            <p:cNvPr id="9" name="手繪多邊形 8"/>
            <p:cNvSpPr/>
            <p:nvPr/>
          </p:nvSpPr>
          <p:spPr>
            <a:xfrm>
              <a:off x="265113" y="5393774"/>
              <a:ext cx="11664950" cy="2313871"/>
            </a:xfrm>
            <a:custGeom>
              <a:avLst/>
              <a:gdLst>
                <a:gd name="connsiteX0" fmla="*/ 0 w 11664950"/>
                <a:gd name="connsiteY0" fmla="*/ 0 h 2313871"/>
                <a:gd name="connsiteX1" fmla="*/ 11664950 w 11664950"/>
                <a:gd name="connsiteY1" fmla="*/ 0 h 2313871"/>
                <a:gd name="connsiteX2" fmla="*/ 11664950 w 11664950"/>
                <a:gd name="connsiteY2" fmla="*/ 2313871 h 2313871"/>
                <a:gd name="connsiteX3" fmla="*/ 0 w 11664950"/>
                <a:gd name="connsiteY3" fmla="*/ 2313871 h 2313871"/>
                <a:gd name="connsiteX4" fmla="*/ 0 w 11664950"/>
                <a:gd name="connsiteY4" fmla="*/ 0 h 2313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4950" h="2313871">
                  <a:moveTo>
                    <a:pt x="0" y="0"/>
                  </a:moveTo>
                  <a:lnTo>
                    <a:pt x="11664950" y="0"/>
                  </a:lnTo>
                  <a:lnTo>
                    <a:pt x="11664950" y="2313871"/>
                  </a:lnTo>
                  <a:lnTo>
                    <a:pt x="0" y="23138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0362" tIns="38100" rIns="213360" bIns="38100" numCol="1" spcCol="1270" anchor="t" anchorCtr="0">
              <a:noAutofit/>
            </a:bodyPr>
            <a:lstStyle/>
            <a:p>
              <a:pPr lvl="0" algn="just" hangingPunct="0">
                <a:lnSpc>
                  <a:spcPct val="150000"/>
                </a:lnSpc>
              </a:pPr>
              <a:endParaRPr lang="zh-TW" altLang="en-US" sz="2500" dirty="0">
                <a:solidFill>
                  <a:prstClr val="black"/>
                </a:solidFill>
                <a:latin typeface="標楷體" panose="03000509000000000000" pitchFamily="65" charset="-120"/>
                <a:ea typeface="標楷體" panose="03000509000000000000" pitchFamily="65" charset="-120"/>
              </a:endParaRPr>
            </a:p>
          </p:txBody>
        </p:sp>
      </p:grpSp>
      <p:sp>
        <p:nvSpPr>
          <p:cNvPr id="3" name="投影片編號版面配置區 3">
            <a:extLst>
              <a:ext uri="{FF2B5EF4-FFF2-40B4-BE49-F238E27FC236}">
                <a16:creationId xmlns:a16="http://schemas.microsoft.com/office/drawing/2014/main" id="{94DD3A3C-538E-D982-2BC8-1BEC474D6675}"/>
              </a:ext>
            </a:extLst>
          </p:cNvPr>
          <p:cNvSpPr>
            <a:spLocks noGrp="1"/>
          </p:cNvSpPr>
          <p:nvPr>
            <p:ph type="sldNum" sz="quarter" idx="12"/>
          </p:nvPr>
        </p:nvSpPr>
        <p:spPr>
          <a:xfrm>
            <a:off x="4674817" y="6356351"/>
            <a:ext cx="2845541" cy="365125"/>
          </a:xfrm>
        </p:spPr>
        <p:txBody>
          <a:bodyPr/>
          <a:lstStyle/>
          <a:p>
            <a:pPr>
              <a:defRPr/>
            </a:pPr>
            <a:fld id="{4B140375-4B74-4B69-865E-A3C1E700F007}" type="slidenum">
              <a:rPr lang="en-US" altLang="zh-TW" smtClean="0"/>
              <a:pPr>
                <a:defRPr/>
              </a:pPr>
              <a:t>56</a:t>
            </a:fld>
            <a:endParaRPr lang="en-US" altLang="zh-TW" dirty="0"/>
          </a:p>
        </p:txBody>
      </p:sp>
    </p:spTree>
    <p:extLst>
      <p:ext uri="{BB962C8B-B14F-4D97-AF65-F5344CB8AC3E}">
        <p14:creationId xmlns:p14="http://schemas.microsoft.com/office/powerpoint/2010/main" val="3634018894"/>
      </p:ext>
    </p:extLst>
  </p:cSld>
  <p:clrMapOvr>
    <a:masterClrMapping/>
  </p:clrMapOvr>
  <p:transition spd="slow">
    <p:push dir="u"/>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p:cNvGrpSpPr/>
          <p:nvPr/>
        </p:nvGrpSpPr>
        <p:grpSpPr>
          <a:xfrm>
            <a:off x="289620" y="270257"/>
            <a:ext cx="11666672" cy="7537790"/>
            <a:chOff x="265113" y="915842"/>
            <a:chExt cx="11666672" cy="6791803"/>
          </a:xfrm>
        </p:grpSpPr>
        <p:sp>
          <p:nvSpPr>
            <p:cNvPr id="5" name="手繪多邊形 4"/>
            <p:cNvSpPr/>
            <p:nvPr/>
          </p:nvSpPr>
          <p:spPr>
            <a:xfrm>
              <a:off x="383900" y="915842"/>
              <a:ext cx="11547885" cy="747337"/>
            </a:xfrm>
            <a:custGeom>
              <a:avLst/>
              <a:gdLst>
                <a:gd name="connsiteX0" fmla="*/ 0 w 11664950"/>
                <a:gd name="connsiteY0" fmla="*/ 124559 h 747337"/>
                <a:gd name="connsiteX1" fmla="*/ 124559 w 11664950"/>
                <a:gd name="connsiteY1" fmla="*/ 0 h 747337"/>
                <a:gd name="connsiteX2" fmla="*/ 11540391 w 11664950"/>
                <a:gd name="connsiteY2" fmla="*/ 0 h 747337"/>
                <a:gd name="connsiteX3" fmla="*/ 11664950 w 11664950"/>
                <a:gd name="connsiteY3" fmla="*/ 124559 h 747337"/>
                <a:gd name="connsiteX4" fmla="*/ 11664950 w 11664950"/>
                <a:gd name="connsiteY4" fmla="*/ 622778 h 747337"/>
                <a:gd name="connsiteX5" fmla="*/ 11540391 w 11664950"/>
                <a:gd name="connsiteY5" fmla="*/ 747337 h 747337"/>
                <a:gd name="connsiteX6" fmla="*/ 124559 w 11664950"/>
                <a:gd name="connsiteY6" fmla="*/ 747337 h 747337"/>
                <a:gd name="connsiteX7" fmla="*/ 0 w 11664950"/>
                <a:gd name="connsiteY7" fmla="*/ 622778 h 747337"/>
                <a:gd name="connsiteX8" fmla="*/ 0 w 11664950"/>
                <a:gd name="connsiteY8" fmla="*/ 124559 h 747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4950" h="747337">
                  <a:moveTo>
                    <a:pt x="0" y="124559"/>
                  </a:moveTo>
                  <a:cubicBezTo>
                    <a:pt x="0" y="55767"/>
                    <a:pt x="55767" y="0"/>
                    <a:pt x="124559" y="0"/>
                  </a:cubicBezTo>
                  <a:lnTo>
                    <a:pt x="11540391" y="0"/>
                  </a:lnTo>
                  <a:cubicBezTo>
                    <a:pt x="11609183" y="0"/>
                    <a:pt x="11664950" y="55767"/>
                    <a:pt x="11664950" y="124559"/>
                  </a:cubicBezTo>
                  <a:lnTo>
                    <a:pt x="11664950" y="622778"/>
                  </a:lnTo>
                  <a:cubicBezTo>
                    <a:pt x="11664950" y="691570"/>
                    <a:pt x="11609183" y="747337"/>
                    <a:pt x="11540391" y="747337"/>
                  </a:cubicBezTo>
                  <a:lnTo>
                    <a:pt x="124559" y="747337"/>
                  </a:lnTo>
                  <a:cubicBezTo>
                    <a:pt x="55767" y="747337"/>
                    <a:pt x="0" y="691570"/>
                    <a:pt x="0" y="622778"/>
                  </a:cubicBezTo>
                  <a:lnTo>
                    <a:pt x="0" y="124559"/>
                  </a:lnTo>
                  <a:close/>
                </a:path>
              </a:pathLst>
            </a:custGeom>
            <a:solidFill>
              <a:schemeClr val="accent2">
                <a:lumMod val="40000"/>
                <a:lumOff val="60000"/>
              </a:schemeClr>
            </a:solidFill>
            <a:ln>
              <a:noFill/>
            </a:ln>
          </p:spPr>
          <p:style>
            <a:lnRef idx="1">
              <a:schemeClr val="accent3"/>
            </a:lnRef>
            <a:fillRef idx="2">
              <a:schemeClr val="accent3"/>
            </a:fillRef>
            <a:effectRef idx="1">
              <a:schemeClr val="accent3"/>
            </a:effectRef>
            <a:fontRef idx="minor">
              <a:schemeClr val="dk1"/>
            </a:fontRef>
          </p:style>
          <p:txBody>
            <a:bodyPr spcFirstLastPara="0" vert="horz" wrap="square" lIns="150782" tIns="150782" rIns="150782" bIns="150782" numCol="1" spcCol="1270" anchor="ctr" anchorCtr="0">
              <a:noAutofit/>
            </a:bodyPr>
            <a:lstStyle/>
            <a:p>
              <a:pPr defTabSz="1333500">
                <a:lnSpc>
                  <a:spcPct val="90000"/>
                </a:lnSpc>
                <a:spcBef>
                  <a:spcPct val="0"/>
                </a:spcBef>
                <a:spcAft>
                  <a:spcPct val="35000"/>
                </a:spcAft>
              </a:pPr>
              <a:r>
                <a:rPr lang="zh-TW" altLang="en-US" sz="3000" b="1" dirty="0">
                  <a:solidFill>
                    <a:srgbClr val="0000FF"/>
                  </a:solidFill>
                  <a:latin typeface="標楷體" panose="03000509000000000000" pitchFamily="65" charset="-120"/>
                  <a:ea typeface="標楷體" panose="03000509000000000000" pitchFamily="65" charset="-120"/>
                </a:rPr>
                <a:t>（三）具有「節稅」的功能：</a:t>
              </a:r>
              <a:endParaRPr lang="zh-TW" altLang="en-US" sz="3000" b="1" kern="1200" dirty="0">
                <a:solidFill>
                  <a:srgbClr val="0000FF"/>
                </a:solidFill>
              </a:endParaRPr>
            </a:p>
          </p:txBody>
        </p:sp>
        <p:sp>
          <p:nvSpPr>
            <p:cNvPr id="6" name="手繪多邊形 5"/>
            <p:cNvSpPr/>
            <p:nvPr/>
          </p:nvSpPr>
          <p:spPr>
            <a:xfrm>
              <a:off x="265113" y="1751654"/>
              <a:ext cx="11424591" cy="214354"/>
            </a:xfrm>
            <a:custGeom>
              <a:avLst/>
              <a:gdLst>
                <a:gd name="connsiteX0" fmla="*/ 0 w 11664950"/>
                <a:gd name="connsiteY0" fmla="*/ 0 h 1446169"/>
                <a:gd name="connsiteX1" fmla="*/ 11664950 w 11664950"/>
                <a:gd name="connsiteY1" fmla="*/ 0 h 1446169"/>
                <a:gd name="connsiteX2" fmla="*/ 11664950 w 11664950"/>
                <a:gd name="connsiteY2" fmla="*/ 1446169 h 1446169"/>
                <a:gd name="connsiteX3" fmla="*/ 0 w 11664950"/>
                <a:gd name="connsiteY3" fmla="*/ 1446169 h 1446169"/>
                <a:gd name="connsiteX4" fmla="*/ 0 w 11664950"/>
                <a:gd name="connsiteY4" fmla="*/ 0 h 1446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4950" h="1446169">
                  <a:moveTo>
                    <a:pt x="0" y="0"/>
                  </a:moveTo>
                  <a:lnTo>
                    <a:pt x="11664950" y="0"/>
                  </a:lnTo>
                  <a:lnTo>
                    <a:pt x="11664950" y="1446169"/>
                  </a:lnTo>
                  <a:lnTo>
                    <a:pt x="0" y="1446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0362" tIns="38100" rIns="213360" bIns="38100" numCol="1" spcCol="1270" anchor="t" anchorCtr="0">
              <a:noAutofit/>
            </a:bodyPr>
            <a:lstStyle/>
            <a:p>
              <a:pPr algn="just" hangingPunct="0"/>
              <a:r>
                <a:rPr lang="zh-TW" altLang="en-US" sz="3200" dirty="0">
                  <a:latin typeface="標楷體" panose="03000509000000000000" pitchFamily="65" charset="-120"/>
                  <a:ea typeface="標楷體" panose="03000509000000000000" pitchFamily="65" charset="-120"/>
                </a:rPr>
                <a:t>被繼承人所遺留的遺產，依其遺產淨額，按稅率計算金額再扣除免稅額、扣除額，即是應繳納稅額，然</a:t>
              </a:r>
              <a:r>
                <a:rPr lang="zh-TW" altLang="en-US" sz="3200" u="sng" dirty="0">
                  <a:solidFill>
                    <a:srgbClr val="FF0000"/>
                  </a:solidFill>
                  <a:latin typeface="標楷體" panose="03000509000000000000" pitchFamily="65" charset="-120"/>
                  <a:ea typeface="標楷體" panose="03000509000000000000" pitchFamily="65" charset="-120"/>
                </a:rPr>
                <a:t>被繼承人先前投保人壽保險，如約定「被保險人」（即被繼承人）死亡時，給付指定的受益人，依</a:t>
              </a:r>
              <a:r>
                <a:rPr lang="en-US" altLang="zh-TW" sz="3200" u="sng" dirty="0">
                  <a:solidFill>
                    <a:srgbClr val="FF0000"/>
                  </a:solidFill>
                  <a:latin typeface="標楷體" panose="03000509000000000000" pitchFamily="65" charset="-120"/>
                  <a:ea typeface="標楷體" panose="03000509000000000000" pitchFamily="65" charset="-120"/>
                </a:rPr>
                <a:t>《</a:t>
              </a:r>
              <a:r>
                <a:rPr lang="zh-TW" altLang="en-US" sz="3200" u="sng" dirty="0">
                  <a:solidFill>
                    <a:srgbClr val="FF0000"/>
                  </a:solidFill>
                  <a:latin typeface="標楷體" panose="03000509000000000000" pitchFamily="65" charset="-120"/>
                  <a:ea typeface="標楷體" panose="03000509000000000000" pitchFamily="65" charset="-120"/>
                </a:rPr>
                <a:t>保險法</a:t>
              </a:r>
              <a:r>
                <a:rPr lang="en-US" altLang="zh-TW" sz="3200" u="sng" dirty="0">
                  <a:solidFill>
                    <a:srgbClr val="FF0000"/>
                  </a:solidFill>
                  <a:latin typeface="標楷體" panose="03000509000000000000" pitchFamily="65" charset="-120"/>
                  <a:ea typeface="標楷體" panose="03000509000000000000" pitchFamily="65" charset="-120"/>
                </a:rPr>
                <a:t>》</a:t>
              </a:r>
              <a:r>
                <a:rPr lang="zh-TW" altLang="en-US" sz="3200" u="sng" dirty="0">
                  <a:solidFill>
                    <a:srgbClr val="FF0000"/>
                  </a:solidFill>
                  <a:latin typeface="標楷體" panose="03000509000000000000" pitchFamily="65" charset="-120"/>
                  <a:ea typeface="標楷體" panose="03000509000000000000" pitchFamily="65" charset="-120"/>
                </a:rPr>
                <a:t>第</a:t>
              </a:r>
              <a:r>
                <a:rPr lang="en-US" altLang="zh-TW" sz="3200" u="sng" dirty="0">
                  <a:solidFill>
                    <a:srgbClr val="FF0000"/>
                  </a:solidFill>
                  <a:latin typeface="標楷體" panose="03000509000000000000" pitchFamily="65" charset="-120"/>
                  <a:ea typeface="標楷體" panose="03000509000000000000" pitchFamily="65" charset="-120"/>
                </a:rPr>
                <a:t>112</a:t>
              </a:r>
              <a:r>
                <a:rPr lang="zh-TW" altLang="en-US" sz="3200" u="sng" dirty="0">
                  <a:solidFill>
                    <a:srgbClr val="FF0000"/>
                  </a:solidFill>
                  <a:latin typeface="標楷體" panose="03000509000000000000" pitchFamily="65" charset="-120"/>
                  <a:ea typeface="標楷體" panose="03000509000000000000" pitchFamily="65" charset="-120"/>
                </a:rPr>
                <a:t>條規定，不得作為「被保險人」的遺產</a:t>
              </a:r>
              <a:r>
                <a:rPr lang="zh-TW" altLang="en-US" sz="3200" dirty="0">
                  <a:latin typeface="標楷體" panose="03000509000000000000" pitchFamily="65" charset="-120"/>
                  <a:ea typeface="標楷體" panose="03000509000000000000" pitchFamily="65" charset="-120"/>
                </a:rPr>
                <a:t>。由前述說明可知人壽保險的保險給付不受</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民法</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應繼分及特留分的限制，因此要保人可以自由決定其死亡後，誰是保險金的受益人，在被保險人死亡後，不必經過申報繳納遺產稅的程序，受益人即可以快速且無爭議地取得「被繼承人」所給予的財產。</a:t>
              </a:r>
            </a:p>
          </p:txBody>
        </p:sp>
        <p:sp>
          <p:nvSpPr>
            <p:cNvPr id="9" name="手繪多邊形 8"/>
            <p:cNvSpPr/>
            <p:nvPr/>
          </p:nvSpPr>
          <p:spPr>
            <a:xfrm>
              <a:off x="265113" y="5393774"/>
              <a:ext cx="11664950" cy="2313871"/>
            </a:xfrm>
            <a:custGeom>
              <a:avLst/>
              <a:gdLst>
                <a:gd name="connsiteX0" fmla="*/ 0 w 11664950"/>
                <a:gd name="connsiteY0" fmla="*/ 0 h 2313871"/>
                <a:gd name="connsiteX1" fmla="*/ 11664950 w 11664950"/>
                <a:gd name="connsiteY1" fmla="*/ 0 h 2313871"/>
                <a:gd name="connsiteX2" fmla="*/ 11664950 w 11664950"/>
                <a:gd name="connsiteY2" fmla="*/ 2313871 h 2313871"/>
                <a:gd name="connsiteX3" fmla="*/ 0 w 11664950"/>
                <a:gd name="connsiteY3" fmla="*/ 2313871 h 2313871"/>
                <a:gd name="connsiteX4" fmla="*/ 0 w 11664950"/>
                <a:gd name="connsiteY4" fmla="*/ 0 h 2313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4950" h="2313871">
                  <a:moveTo>
                    <a:pt x="0" y="0"/>
                  </a:moveTo>
                  <a:lnTo>
                    <a:pt x="11664950" y="0"/>
                  </a:lnTo>
                  <a:lnTo>
                    <a:pt x="11664950" y="2313871"/>
                  </a:lnTo>
                  <a:lnTo>
                    <a:pt x="0" y="231387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70362" tIns="38100" rIns="213360" bIns="38100" numCol="1" spcCol="1270" anchor="t" anchorCtr="0">
              <a:noAutofit/>
            </a:bodyPr>
            <a:lstStyle/>
            <a:p>
              <a:pPr lvl="0" algn="just" hangingPunct="0">
                <a:lnSpc>
                  <a:spcPct val="150000"/>
                </a:lnSpc>
              </a:pPr>
              <a:endParaRPr lang="zh-TW" altLang="en-US" sz="2500" dirty="0">
                <a:solidFill>
                  <a:prstClr val="black"/>
                </a:solidFill>
                <a:latin typeface="標楷體" panose="03000509000000000000" pitchFamily="65" charset="-120"/>
                <a:ea typeface="標楷體" panose="03000509000000000000" pitchFamily="65" charset="-120"/>
              </a:endParaRPr>
            </a:p>
          </p:txBody>
        </p:sp>
      </p:grpSp>
      <p:sp>
        <p:nvSpPr>
          <p:cNvPr id="3" name="投影片編號版面配置區 3">
            <a:extLst>
              <a:ext uri="{FF2B5EF4-FFF2-40B4-BE49-F238E27FC236}">
                <a16:creationId xmlns:a16="http://schemas.microsoft.com/office/drawing/2014/main" id="{94DD3A3C-538E-D982-2BC8-1BEC474D6675}"/>
              </a:ext>
            </a:extLst>
          </p:cNvPr>
          <p:cNvSpPr>
            <a:spLocks noGrp="1"/>
          </p:cNvSpPr>
          <p:nvPr>
            <p:ph type="sldNum" sz="quarter" idx="12"/>
          </p:nvPr>
        </p:nvSpPr>
        <p:spPr>
          <a:xfrm>
            <a:off x="4674817" y="6356351"/>
            <a:ext cx="2845541" cy="365125"/>
          </a:xfrm>
        </p:spPr>
        <p:txBody>
          <a:bodyPr/>
          <a:lstStyle/>
          <a:p>
            <a:pPr>
              <a:defRPr/>
            </a:pPr>
            <a:fld id="{4B140375-4B74-4B69-865E-A3C1E700F007}" type="slidenum">
              <a:rPr lang="en-US" altLang="zh-TW" smtClean="0"/>
              <a:pPr>
                <a:defRPr/>
              </a:pPr>
              <a:t>57</a:t>
            </a:fld>
            <a:endParaRPr lang="en-US" altLang="zh-TW" dirty="0"/>
          </a:p>
        </p:txBody>
      </p:sp>
    </p:spTree>
    <p:extLst>
      <p:ext uri="{BB962C8B-B14F-4D97-AF65-F5344CB8AC3E}">
        <p14:creationId xmlns:p14="http://schemas.microsoft.com/office/powerpoint/2010/main" val="1306372203"/>
      </p:ext>
    </p:extLst>
  </p:cSld>
  <p:clrMapOvr>
    <a:masterClrMapping/>
  </p:clrMapOvr>
  <p:transition spd="slow">
    <p:push dir="u"/>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368397D-FD77-C2DA-DB97-9B98DA9D917B}"/>
              </a:ext>
            </a:extLst>
          </p:cNvPr>
          <p:cNvSpPr>
            <a:spLocks noGrp="1"/>
          </p:cNvSpPr>
          <p:nvPr>
            <p:ph type="title"/>
          </p:nvPr>
        </p:nvSpPr>
        <p:spPr/>
        <p:txBody>
          <a:bodyPr/>
          <a:lstStyle/>
          <a:p>
            <a:r>
              <a:rPr lang="zh-TW" altLang="en-US" dirty="0">
                <a:solidFill>
                  <a:prstClr val="white"/>
                </a:solidFill>
              </a:rPr>
              <a:t>三、運用人壽保險規劃財產傳承的注意事項</a:t>
            </a:r>
            <a:endParaRPr lang="zh-TW" altLang="en-US" kern="100" dirty="0">
              <a:latin typeface="Calibri" panose="020F0502020204030204" pitchFamily="34" charset="0"/>
              <a:cs typeface="Times New Roman" panose="02020603050405020304" pitchFamily="18" charset="0"/>
            </a:endParaRPr>
          </a:p>
        </p:txBody>
      </p:sp>
      <p:sp>
        <p:nvSpPr>
          <p:cNvPr id="3" name="內容版面配置區 2">
            <a:extLst>
              <a:ext uri="{FF2B5EF4-FFF2-40B4-BE49-F238E27FC236}">
                <a16:creationId xmlns:a16="http://schemas.microsoft.com/office/drawing/2014/main" id="{A30CC665-5EEC-F6BB-1679-F01627ED4F25}"/>
              </a:ext>
            </a:extLst>
          </p:cNvPr>
          <p:cNvSpPr>
            <a:spLocks noGrp="1"/>
          </p:cNvSpPr>
          <p:nvPr>
            <p:ph idx="1"/>
          </p:nvPr>
        </p:nvSpPr>
        <p:spPr/>
        <p:txBody>
          <a:bodyPr/>
          <a:lstStyle/>
          <a:p>
            <a:pPr algn="l" fontAlgn="base"/>
            <a:endParaRPr lang="en-US" altLang="zh-TW" sz="1800" dirty="0">
              <a:solidFill>
                <a:srgbClr val="333333"/>
              </a:solidFill>
              <a:highlight>
                <a:srgbClr val="FFFFFF"/>
              </a:highlight>
            </a:endParaRPr>
          </a:p>
          <a:p>
            <a:pPr algn="l" fontAlgn="base"/>
            <a:endParaRPr lang="en-US" altLang="zh-TW" sz="1800" dirty="0">
              <a:solidFill>
                <a:srgbClr val="333333"/>
              </a:solidFill>
              <a:highlight>
                <a:srgbClr val="FFFFFF"/>
              </a:highlight>
            </a:endParaRPr>
          </a:p>
          <a:p>
            <a:pPr algn="l" fontAlgn="base"/>
            <a:endParaRPr lang="en-US" altLang="zh-TW" sz="1800" dirty="0">
              <a:solidFill>
                <a:srgbClr val="333333"/>
              </a:solidFill>
              <a:highlight>
                <a:srgbClr val="FFFFFF"/>
              </a:highlight>
            </a:endParaRPr>
          </a:p>
          <a:p>
            <a:pPr algn="l" fontAlgn="base"/>
            <a:endParaRPr lang="en-US" altLang="zh-TW" sz="1800" dirty="0">
              <a:solidFill>
                <a:srgbClr val="333333"/>
              </a:solidFill>
              <a:highlight>
                <a:srgbClr val="FFFFFF"/>
              </a:highlight>
            </a:endParaRPr>
          </a:p>
          <a:p>
            <a:pPr algn="l" fontAlgn="base"/>
            <a:endParaRPr lang="en-US" altLang="zh-TW" sz="1800" dirty="0">
              <a:solidFill>
                <a:srgbClr val="333333"/>
              </a:solidFill>
              <a:highlight>
                <a:srgbClr val="FFFFFF"/>
              </a:highlight>
            </a:endParaRPr>
          </a:p>
          <a:p>
            <a:pPr algn="l" fontAlgn="base"/>
            <a:endParaRPr lang="en-US" altLang="zh-TW" sz="1800" dirty="0">
              <a:solidFill>
                <a:srgbClr val="333333"/>
              </a:solidFill>
              <a:highlight>
                <a:srgbClr val="FFFFFF"/>
              </a:highlight>
            </a:endParaRPr>
          </a:p>
          <a:p>
            <a:pPr algn="l" fontAlgn="base"/>
            <a:endParaRPr lang="en-US" altLang="zh-TW" sz="1800" dirty="0">
              <a:solidFill>
                <a:srgbClr val="333333"/>
              </a:solidFill>
              <a:highlight>
                <a:srgbClr val="FFFFFF"/>
              </a:highlight>
            </a:endParaRPr>
          </a:p>
          <a:p>
            <a:pPr algn="l" fontAlgn="base"/>
            <a:br>
              <a:rPr lang="zh-TW" altLang="en-US" sz="2400" dirty="0"/>
            </a:br>
            <a:endParaRPr lang="zh-TW" altLang="en-US" sz="2400" dirty="0"/>
          </a:p>
        </p:txBody>
      </p:sp>
      <p:sp>
        <p:nvSpPr>
          <p:cNvPr id="4" name="投影片編號版面配置區 3">
            <a:extLst>
              <a:ext uri="{FF2B5EF4-FFF2-40B4-BE49-F238E27FC236}">
                <a16:creationId xmlns:a16="http://schemas.microsoft.com/office/drawing/2014/main" id="{C3942FF8-8C98-C8D4-1886-EA98079F1C1B}"/>
              </a:ext>
            </a:extLst>
          </p:cNvPr>
          <p:cNvSpPr>
            <a:spLocks noGrp="1"/>
          </p:cNvSpPr>
          <p:nvPr>
            <p:ph type="sldNum" sz="quarter" idx="12"/>
          </p:nvPr>
        </p:nvSpPr>
        <p:spPr/>
        <p:txBody>
          <a:bodyPr/>
          <a:lstStyle/>
          <a:p>
            <a:pPr>
              <a:defRPr/>
            </a:pPr>
            <a:fld id="{4B140375-4B74-4B69-865E-A3C1E700F007}" type="slidenum">
              <a:rPr lang="en-US" altLang="zh-TW" smtClean="0"/>
              <a:pPr>
                <a:defRPr/>
              </a:pPr>
              <a:t>58</a:t>
            </a:fld>
            <a:endParaRPr lang="en-US" altLang="zh-TW" dirty="0"/>
          </a:p>
        </p:txBody>
      </p:sp>
      <p:sp>
        <p:nvSpPr>
          <p:cNvPr id="6" name="手繪多邊形 5"/>
          <p:cNvSpPr/>
          <p:nvPr/>
        </p:nvSpPr>
        <p:spPr>
          <a:xfrm>
            <a:off x="690291" y="908720"/>
            <a:ext cx="11167936" cy="4896544"/>
          </a:xfrm>
          <a:custGeom>
            <a:avLst/>
            <a:gdLst>
              <a:gd name="connsiteX0" fmla="*/ 0 w 11167936"/>
              <a:gd name="connsiteY0" fmla="*/ 489654 h 4896544"/>
              <a:gd name="connsiteX1" fmla="*/ 489654 w 11167936"/>
              <a:gd name="connsiteY1" fmla="*/ 0 h 4896544"/>
              <a:gd name="connsiteX2" fmla="*/ 10678282 w 11167936"/>
              <a:gd name="connsiteY2" fmla="*/ 0 h 4896544"/>
              <a:gd name="connsiteX3" fmla="*/ 11167936 w 11167936"/>
              <a:gd name="connsiteY3" fmla="*/ 489654 h 4896544"/>
              <a:gd name="connsiteX4" fmla="*/ 11167936 w 11167936"/>
              <a:gd name="connsiteY4" fmla="*/ 4406890 h 4896544"/>
              <a:gd name="connsiteX5" fmla="*/ 10678282 w 11167936"/>
              <a:gd name="connsiteY5" fmla="*/ 4896544 h 4896544"/>
              <a:gd name="connsiteX6" fmla="*/ 489654 w 11167936"/>
              <a:gd name="connsiteY6" fmla="*/ 4896544 h 4896544"/>
              <a:gd name="connsiteX7" fmla="*/ 0 w 11167936"/>
              <a:gd name="connsiteY7" fmla="*/ 4406890 h 4896544"/>
              <a:gd name="connsiteX8" fmla="*/ 0 w 11167936"/>
              <a:gd name="connsiteY8" fmla="*/ 489654 h 4896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67936" h="4896544">
                <a:moveTo>
                  <a:pt x="0" y="489654"/>
                </a:moveTo>
                <a:cubicBezTo>
                  <a:pt x="0" y="219226"/>
                  <a:pt x="219226" y="0"/>
                  <a:pt x="489654" y="0"/>
                </a:cubicBezTo>
                <a:lnTo>
                  <a:pt x="10678282" y="0"/>
                </a:lnTo>
                <a:cubicBezTo>
                  <a:pt x="10948710" y="0"/>
                  <a:pt x="11167936" y="219226"/>
                  <a:pt x="11167936" y="489654"/>
                </a:cubicBezTo>
                <a:lnTo>
                  <a:pt x="11167936" y="4406890"/>
                </a:lnTo>
                <a:cubicBezTo>
                  <a:pt x="11167936" y="4677318"/>
                  <a:pt x="10948710" y="4896544"/>
                  <a:pt x="10678282" y="4896544"/>
                </a:cubicBezTo>
                <a:lnTo>
                  <a:pt x="489654" y="4896544"/>
                </a:lnTo>
                <a:cubicBezTo>
                  <a:pt x="219226" y="4896544"/>
                  <a:pt x="0" y="4677318"/>
                  <a:pt x="0" y="4406890"/>
                </a:cubicBezTo>
                <a:lnTo>
                  <a:pt x="0" y="489654"/>
                </a:lnTo>
                <a:close/>
              </a:path>
            </a:pathLst>
          </a:custGeom>
          <a:noFill/>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3534261" numCol="1" spcCol="1270" anchor="ctr" anchorCtr="0">
            <a:noAutofit/>
          </a:bodyPr>
          <a:lstStyle/>
          <a:p>
            <a:pPr lvl="0" algn="l" defTabSz="1244600">
              <a:lnSpc>
                <a:spcPct val="90000"/>
              </a:lnSpc>
              <a:spcBef>
                <a:spcPct val="0"/>
              </a:spcBef>
              <a:spcAft>
                <a:spcPct val="35000"/>
              </a:spcAft>
            </a:pPr>
            <a:r>
              <a:rPr kumimoji="1" lang="zh-TW" altLang="en-US" sz="2800" b="1" kern="1200"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因國稅局對有些被繼承人透過人壽保險規避遺產稅，特別詳細審查，故在運用此一工具時，應注意：</a:t>
            </a:r>
            <a:endParaRPr lang="zh-TW" altLang="en-US" sz="2800" b="1" kern="1200"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手繪多邊形 6"/>
          <p:cNvSpPr/>
          <p:nvPr/>
        </p:nvSpPr>
        <p:spPr>
          <a:xfrm>
            <a:off x="788420" y="2348880"/>
            <a:ext cx="10493741" cy="1476374"/>
          </a:xfrm>
          <a:custGeom>
            <a:avLst/>
            <a:gdLst>
              <a:gd name="connsiteX0" fmla="*/ 0 w 10025713"/>
              <a:gd name="connsiteY0" fmla="*/ 147637 h 1476374"/>
              <a:gd name="connsiteX1" fmla="*/ 147637 w 10025713"/>
              <a:gd name="connsiteY1" fmla="*/ 0 h 1476374"/>
              <a:gd name="connsiteX2" fmla="*/ 9878076 w 10025713"/>
              <a:gd name="connsiteY2" fmla="*/ 0 h 1476374"/>
              <a:gd name="connsiteX3" fmla="*/ 10025713 w 10025713"/>
              <a:gd name="connsiteY3" fmla="*/ 147637 h 1476374"/>
              <a:gd name="connsiteX4" fmla="*/ 10025713 w 10025713"/>
              <a:gd name="connsiteY4" fmla="*/ 1328737 h 1476374"/>
              <a:gd name="connsiteX5" fmla="*/ 9878076 w 10025713"/>
              <a:gd name="connsiteY5" fmla="*/ 1476374 h 1476374"/>
              <a:gd name="connsiteX6" fmla="*/ 147637 w 10025713"/>
              <a:gd name="connsiteY6" fmla="*/ 1476374 h 1476374"/>
              <a:gd name="connsiteX7" fmla="*/ 0 w 10025713"/>
              <a:gd name="connsiteY7" fmla="*/ 1328737 h 1476374"/>
              <a:gd name="connsiteX8" fmla="*/ 0 w 10025713"/>
              <a:gd name="connsiteY8" fmla="*/ 147637 h 1476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25713" h="1476374">
                <a:moveTo>
                  <a:pt x="0" y="147637"/>
                </a:moveTo>
                <a:cubicBezTo>
                  <a:pt x="0" y="66099"/>
                  <a:pt x="66099" y="0"/>
                  <a:pt x="147637" y="0"/>
                </a:cubicBezTo>
                <a:lnTo>
                  <a:pt x="9878076" y="0"/>
                </a:lnTo>
                <a:cubicBezTo>
                  <a:pt x="9959614" y="0"/>
                  <a:pt x="10025713" y="66099"/>
                  <a:pt x="10025713" y="147637"/>
                </a:cubicBezTo>
                <a:lnTo>
                  <a:pt x="10025713" y="1328737"/>
                </a:lnTo>
                <a:cubicBezTo>
                  <a:pt x="10025713" y="1410275"/>
                  <a:pt x="9959614" y="1476374"/>
                  <a:pt x="9878076" y="1476374"/>
                </a:cubicBezTo>
                <a:lnTo>
                  <a:pt x="147637" y="1476374"/>
                </a:lnTo>
                <a:cubicBezTo>
                  <a:pt x="66099" y="1476374"/>
                  <a:pt x="0" y="1410275"/>
                  <a:pt x="0" y="1328737"/>
                </a:cubicBezTo>
                <a:lnTo>
                  <a:pt x="0" y="147637"/>
                </a:lnTo>
                <a:close/>
              </a:path>
            </a:pathLst>
          </a:custGeom>
          <a:solidFill>
            <a:schemeClr val="accent5">
              <a:lumMod val="40000"/>
              <a:lumOff val="60000"/>
            </a:schemeClr>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62" tIns="96582" rIns="114362" bIns="96582" numCol="1" spcCol="1270" anchor="ctr" anchorCtr="0">
            <a:noAutofit/>
          </a:bodyPr>
          <a:lstStyle/>
          <a:p>
            <a:pPr lvl="0" algn="just" defTabSz="1244600" hangingPunct="0">
              <a:lnSpc>
                <a:spcPct val="90000"/>
              </a:lnSpc>
              <a:spcBef>
                <a:spcPct val="0"/>
              </a:spcBef>
              <a:spcAft>
                <a:spcPct val="35000"/>
              </a:spcAft>
            </a:pPr>
            <a:r>
              <a:rPr kumimoji="1" lang="zh-TW" altLang="en-US" sz="2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１、儘早規劃運用，不要到已屆「高齡」才去運用。</a:t>
            </a:r>
            <a:endParaRPr lang="zh-TW" altLang="en-US" sz="2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手繪多邊形 7"/>
          <p:cNvSpPr/>
          <p:nvPr/>
        </p:nvSpPr>
        <p:spPr>
          <a:xfrm>
            <a:off x="790431" y="4154635"/>
            <a:ext cx="10491731" cy="1476374"/>
          </a:xfrm>
          <a:custGeom>
            <a:avLst/>
            <a:gdLst>
              <a:gd name="connsiteX0" fmla="*/ 0 w 10025713"/>
              <a:gd name="connsiteY0" fmla="*/ 147637 h 1476374"/>
              <a:gd name="connsiteX1" fmla="*/ 147637 w 10025713"/>
              <a:gd name="connsiteY1" fmla="*/ 0 h 1476374"/>
              <a:gd name="connsiteX2" fmla="*/ 9878076 w 10025713"/>
              <a:gd name="connsiteY2" fmla="*/ 0 h 1476374"/>
              <a:gd name="connsiteX3" fmla="*/ 10025713 w 10025713"/>
              <a:gd name="connsiteY3" fmla="*/ 147637 h 1476374"/>
              <a:gd name="connsiteX4" fmla="*/ 10025713 w 10025713"/>
              <a:gd name="connsiteY4" fmla="*/ 1328737 h 1476374"/>
              <a:gd name="connsiteX5" fmla="*/ 9878076 w 10025713"/>
              <a:gd name="connsiteY5" fmla="*/ 1476374 h 1476374"/>
              <a:gd name="connsiteX6" fmla="*/ 147637 w 10025713"/>
              <a:gd name="connsiteY6" fmla="*/ 1476374 h 1476374"/>
              <a:gd name="connsiteX7" fmla="*/ 0 w 10025713"/>
              <a:gd name="connsiteY7" fmla="*/ 1328737 h 1476374"/>
              <a:gd name="connsiteX8" fmla="*/ 0 w 10025713"/>
              <a:gd name="connsiteY8" fmla="*/ 147637 h 1476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25713" h="1476374">
                <a:moveTo>
                  <a:pt x="0" y="147637"/>
                </a:moveTo>
                <a:cubicBezTo>
                  <a:pt x="0" y="66099"/>
                  <a:pt x="66099" y="0"/>
                  <a:pt x="147637" y="0"/>
                </a:cubicBezTo>
                <a:lnTo>
                  <a:pt x="9878076" y="0"/>
                </a:lnTo>
                <a:cubicBezTo>
                  <a:pt x="9959614" y="0"/>
                  <a:pt x="10025713" y="66099"/>
                  <a:pt x="10025713" y="147637"/>
                </a:cubicBezTo>
                <a:lnTo>
                  <a:pt x="10025713" y="1328737"/>
                </a:lnTo>
                <a:cubicBezTo>
                  <a:pt x="10025713" y="1410275"/>
                  <a:pt x="9959614" y="1476374"/>
                  <a:pt x="9878076" y="1476374"/>
                </a:cubicBezTo>
                <a:lnTo>
                  <a:pt x="147637" y="1476374"/>
                </a:lnTo>
                <a:cubicBezTo>
                  <a:pt x="66099" y="1476374"/>
                  <a:pt x="0" y="1410275"/>
                  <a:pt x="0" y="1328737"/>
                </a:cubicBezTo>
                <a:lnTo>
                  <a:pt x="0" y="147637"/>
                </a:lnTo>
                <a:close/>
              </a:path>
            </a:pathLst>
          </a:custGeom>
          <a:solidFill>
            <a:schemeClr val="accent3">
              <a:lumMod val="40000"/>
              <a:lumOff val="60000"/>
            </a:schemeClr>
          </a:solidFill>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362" tIns="96582" rIns="114362" bIns="96582" numCol="1" spcCol="1270" anchor="ctr" anchorCtr="0">
            <a:noAutofit/>
          </a:bodyPr>
          <a:lstStyle/>
          <a:p>
            <a:pPr marL="719138" lvl="0" indent="-719138" algn="just" defTabSz="1244600" hangingPunct="0">
              <a:lnSpc>
                <a:spcPct val="90000"/>
              </a:lnSpc>
              <a:spcBef>
                <a:spcPct val="0"/>
              </a:spcBef>
              <a:spcAft>
                <a:spcPct val="35000"/>
              </a:spcAft>
            </a:pPr>
            <a:r>
              <a:rPr kumimoji="1" lang="zh-TW" altLang="en-US" sz="2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２、避免出現「重病投保」、「高齡投保」、「短期投保」、「躉繳投保」、「鉅額投保」、「密集投保」、「舉債投保」或「保費高於或等於保險給付」。</a:t>
            </a:r>
            <a:endParaRPr lang="zh-TW" sz="280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982838474"/>
      </p:ext>
    </p:extLst>
  </p:cSld>
  <p:clrMapOvr>
    <a:masterClrMapping/>
  </p:clrMapOvr>
  <p:transition spd="slow">
    <p:push dir="u"/>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647B4-0922-3DE2-7F41-38CF0795CE7C}"/>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0EA91AB0-2FC6-AF77-2BCC-6D3162D436CD}"/>
              </a:ext>
            </a:extLst>
          </p:cNvPr>
          <p:cNvSpPr>
            <a:spLocks noGrp="1"/>
          </p:cNvSpPr>
          <p:nvPr>
            <p:ph type="title"/>
          </p:nvPr>
        </p:nvSpPr>
        <p:spPr/>
        <p:txBody>
          <a:bodyPr>
            <a:normAutofit/>
          </a:bodyPr>
          <a:lstStyle/>
          <a:p>
            <a:r>
              <a:rPr lang="zh-TW" altLang="en-US" sz="4500" dirty="0"/>
              <a:t>伍、</a:t>
            </a:r>
            <a:r>
              <a:rPr lang="zh-TW" altLang="en-US" sz="4800" kern="100" dirty="0">
                <a:latin typeface="Calibri" panose="020F0502020204030204" pitchFamily="34" charset="0"/>
                <a:cs typeface="Times New Roman" panose="02020603050405020304" pitchFamily="18" charset="0"/>
              </a:rPr>
              <a:t>借名登記法律實務</a:t>
            </a:r>
            <a:endParaRPr lang="zh-TW" altLang="en-US" sz="4500" dirty="0"/>
          </a:p>
        </p:txBody>
      </p:sp>
      <p:sp>
        <p:nvSpPr>
          <p:cNvPr id="4" name="投影片編號版面配置區 3">
            <a:extLst>
              <a:ext uri="{FF2B5EF4-FFF2-40B4-BE49-F238E27FC236}">
                <a16:creationId xmlns:a16="http://schemas.microsoft.com/office/drawing/2014/main" id="{84AAE88B-DD34-EB4D-FDD7-434B083EAC50}"/>
              </a:ext>
            </a:extLst>
          </p:cNvPr>
          <p:cNvSpPr>
            <a:spLocks noGrp="1"/>
          </p:cNvSpPr>
          <p:nvPr>
            <p:ph type="sldNum" sz="quarter" idx="12"/>
          </p:nvPr>
        </p:nvSpPr>
        <p:spPr/>
        <p:txBody>
          <a:bodyPr/>
          <a:lstStyle/>
          <a:p>
            <a:fld id="{2E6F56F6-8A33-4603-90C0-ABB6D2C1DF7D}" type="slidenum">
              <a:rPr lang="zh-TW" altLang="en-US" smtClean="0"/>
              <a:pPr/>
              <a:t>59</a:t>
            </a:fld>
            <a:endParaRPr lang="zh-TW" altLang="en-US" dirty="0"/>
          </a:p>
        </p:txBody>
      </p:sp>
    </p:spTree>
    <p:extLst>
      <p:ext uri="{BB962C8B-B14F-4D97-AF65-F5344CB8AC3E}">
        <p14:creationId xmlns:p14="http://schemas.microsoft.com/office/powerpoint/2010/main" val="207278160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F6B277AD-E40B-B01D-97C8-0E731683E816}"/>
              </a:ext>
            </a:extLst>
          </p:cNvPr>
          <p:cNvSpPr>
            <a:spLocks noGrp="1"/>
          </p:cNvSpPr>
          <p:nvPr>
            <p:ph type="sldNum" sz="quarter" idx="12"/>
          </p:nvPr>
        </p:nvSpPr>
        <p:spPr/>
        <p:txBody>
          <a:bodyPr/>
          <a:lstStyle/>
          <a:p>
            <a:fld id="{2E6F56F6-8A33-4603-90C0-ABB6D2C1DF7D}" type="slidenum">
              <a:rPr lang="zh-TW" altLang="en-US" smtClean="0"/>
              <a:pPr/>
              <a:t>6</a:t>
            </a:fld>
            <a:endParaRPr lang="zh-TW" altLang="en-US" dirty="0"/>
          </a:p>
        </p:txBody>
      </p:sp>
      <p:graphicFrame>
        <p:nvGraphicFramePr>
          <p:cNvPr id="6" name="內容版面配置區 5">
            <a:extLst>
              <a:ext uri="{FF2B5EF4-FFF2-40B4-BE49-F238E27FC236}">
                <a16:creationId xmlns:a16="http://schemas.microsoft.com/office/drawing/2014/main" id="{B4C4BAE2-0F75-B641-68F1-3840C16D1BE4}"/>
              </a:ext>
            </a:extLst>
          </p:cNvPr>
          <p:cNvGraphicFramePr>
            <a:graphicFrameLocks noGrp="1"/>
          </p:cNvGraphicFramePr>
          <p:nvPr>
            <p:ph idx="1"/>
            <p:extLst>
              <p:ext uri="{D42A27DB-BD31-4B8C-83A1-F6EECF244321}">
                <p14:modId xmlns:p14="http://schemas.microsoft.com/office/powerpoint/2010/main" val="3892327913"/>
              </p:ext>
            </p:extLst>
          </p:nvPr>
        </p:nvGraphicFramePr>
        <p:xfrm>
          <a:off x="264939" y="260648"/>
          <a:ext cx="11665296" cy="5976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0350577"/>
      </p:ext>
    </p:extLst>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圓角 9">
            <a:extLst>
              <a:ext uri="{FF2B5EF4-FFF2-40B4-BE49-F238E27FC236}">
                <a16:creationId xmlns:a16="http://schemas.microsoft.com/office/drawing/2014/main" id="{9DEF0C0B-10D4-9601-A4BD-639C5C1EB4DA}"/>
              </a:ext>
            </a:extLst>
          </p:cNvPr>
          <p:cNvSpPr/>
          <p:nvPr/>
        </p:nvSpPr>
        <p:spPr>
          <a:xfrm>
            <a:off x="768995" y="404664"/>
            <a:ext cx="11017224" cy="5537102"/>
          </a:xfrm>
          <a:prstGeom prst="roundRect">
            <a:avLst/>
          </a:prstGeom>
          <a:solidFill>
            <a:srgbClr val="00B0F0">
              <a:alpha val="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投影片編號版面配置區 1"/>
          <p:cNvSpPr>
            <a:spLocks noGrp="1"/>
          </p:cNvSpPr>
          <p:nvPr>
            <p:ph type="sldNum" sz="quarter" idx="12"/>
          </p:nvPr>
        </p:nvSpPr>
        <p:spPr/>
        <p:txBody>
          <a:bodyPr/>
          <a:lstStyle/>
          <a:p>
            <a:fld id="{2E6F56F6-8A33-4603-90C0-ABB6D2C1DF7D}" type="slidenum">
              <a:rPr lang="zh-TW" altLang="en-US" smtClean="0"/>
              <a:pPr/>
              <a:t>60</a:t>
            </a:fld>
            <a:endParaRPr lang="zh-TW" altLang="en-US" dirty="0"/>
          </a:p>
        </p:txBody>
      </p:sp>
      <p:sp>
        <p:nvSpPr>
          <p:cNvPr id="4" name="矩形 3"/>
          <p:cNvSpPr/>
          <p:nvPr/>
        </p:nvSpPr>
        <p:spPr>
          <a:xfrm>
            <a:off x="1057027" y="583600"/>
            <a:ext cx="10081120" cy="1051313"/>
          </a:xfrm>
          <a:prstGeom prst="rect">
            <a:avLst/>
          </a:prstGeom>
        </p:spPr>
        <p:txBody>
          <a:bodyPr wrap="square">
            <a:spAutoFit/>
          </a:bodyPr>
          <a:lstStyle/>
          <a:p>
            <a:pPr algn="just" hangingPunct="0">
              <a:lnSpc>
                <a:spcPts val="4000"/>
              </a:lnSpc>
            </a:pPr>
            <a:r>
              <a:rPr lang="zh-TW" altLang="en-US" sz="3200" b="1" dirty="0">
                <a:solidFill>
                  <a:schemeClr val="accent6">
                    <a:lumMod val="75000"/>
                  </a:schemeClr>
                </a:solidFill>
                <a:latin typeface="標楷體" panose="03000509000000000000" pitchFamily="65" charset="-120"/>
                <a:ea typeface="標楷體" panose="03000509000000000000" pitchFamily="65" charset="-120"/>
              </a:rPr>
              <a:t>繼母控繼子侵占遺產 法院認定借名登記成立判她全勝</a:t>
            </a:r>
          </a:p>
          <a:p>
            <a:pPr algn="just" hangingPunct="0">
              <a:lnSpc>
                <a:spcPts val="4000"/>
              </a:lnSpc>
            </a:pPr>
            <a:r>
              <a:rPr lang="zh-TW" altLang="en-US" sz="2000" dirty="0">
                <a:solidFill>
                  <a:srgbClr val="0070C0"/>
                </a:solidFill>
                <a:latin typeface="標楷體" panose="03000509000000000000" pitchFamily="65" charset="-120"/>
                <a:ea typeface="標楷體" panose="03000509000000000000" pitchFamily="65" charset="-120"/>
              </a:rPr>
              <a:t>民國</a:t>
            </a:r>
            <a:r>
              <a:rPr lang="en-US" altLang="zh-TW" sz="2000" dirty="0">
                <a:solidFill>
                  <a:srgbClr val="0070C0"/>
                </a:solidFill>
                <a:latin typeface="標楷體" panose="03000509000000000000" pitchFamily="65" charset="-120"/>
                <a:ea typeface="標楷體" panose="03000509000000000000" pitchFamily="65" charset="-120"/>
              </a:rPr>
              <a:t>114</a:t>
            </a:r>
            <a:r>
              <a:rPr lang="zh-TW" altLang="en-US" sz="2000" dirty="0">
                <a:solidFill>
                  <a:srgbClr val="0070C0"/>
                </a:solidFill>
                <a:latin typeface="標楷體" panose="03000509000000000000" pitchFamily="65" charset="-120"/>
                <a:ea typeface="標楷體" panose="03000509000000000000" pitchFamily="65" charset="-120"/>
              </a:rPr>
              <a:t>年</a:t>
            </a:r>
            <a:r>
              <a:rPr lang="en-US" altLang="zh-TW" sz="2000" dirty="0">
                <a:solidFill>
                  <a:srgbClr val="0070C0"/>
                </a:solidFill>
                <a:latin typeface="標楷體" panose="03000509000000000000" pitchFamily="65" charset="-120"/>
                <a:ea typeface="標楷體" panose="03000509000000000000" pitchFamily="65" charset="-120"/>
              </a:rPr>
              <a:t>11</a:t>
            </a:r>
            <a:r>
              <a:rPr lang="zh-TW" altLang="en-US" sz="2000" dirty="0">
                <a:solidFill>
                  <a:srgbClr val="0070C0"/>
                </a:solidFill>
                <a:latin typeface="標楷體" panose="03000509000000000000" pitchFamily="65" charset="-120"/>
                <a:ea typeface="標楷體" panose="03000509000000000000" pitchFamily="65" charset="-120"/>
              </a:rPr>
              <a:t>月</a:t>
            </a:r>
            <a:r>
              <a:rPr lang="en-US" altLang="zh-TW" sz="2000" dirty="0">
                <a:solidFill>
                  <a:srgbClr val="0070C0"/>
                </a:solidFill>
                <a:latin typeface="標楷體" panose="03000509000000000000" pitchFamily="65" charset="-120"/>
                <a:ea typeface="標楷體" panose="03000509000000000000" pitchFamily="65" charset="-120"/>
              </a:rPr>
              <a:t>1</a:t>
            </a:r>
            <a:r>
              <a:rPr lang="zh-TW" altLang="en-US" sz="2000" dirty="0">
                <a:solidFill>
                  <a:srgbClr val="0070C0"/>
                </a:solidFill>
                <a:latin typeface="標楷體" panose="03000509000000000000" pitchFamily="65" charset="-120"/>
                <a:ea typeface="標楷體" panose="03000509000000000000" pitchFamily="65" charset="-120"/>
              </a:rPr>
              <a:t>日中時新聞網</a:t>
            </a:r>
            <a:endParaRPr lang="en-US" altLang="zh-TW" sz="2000" dirty="0">
              <a:solidFill>
                <a:srgbClr val="0070C0"/>
              </a:solidFill>
              <a:latin typeface="標楷體" panose="03000509000000000000" pitchFamily="65" charset="-120"/>
              <a:ea typeface="標楷體" panose="03000509000000000000" pitchFamily="65" charset="-120"/>
            </a:endParaRPr>
          </a:p>
        </p:txBody>
      </p:sp>
      <p:pic>
        <p:nvPicPr>
          <p:cNvPr id="5" name="圖片 4">
            <a:extLst>
              <a:ext uri="{FF2B5EF4-FFF2-40B4-BE49-F238E27FC236}">
                <a16:creationId xmlns:a16="http://schemas.microsoft.com/office/drawing/2014/main" id="{ECF4C1E3-3817-2BE3-0B77-09B62D95346C}"/>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backgroundMark x1="27003" y1="47476" x2="27003" y2="47476"/>
                        <a14:backgroundMark x1="63381" y1="63462" x2="63381" y2="63462"/>
                        <a14:backgroundMark x1="64103" y1="74159" x2="64103" y2="74159"/>
                        <a14:backgroundMark x1="69151" y1="70433" x2="69151" y2="70433"/>
                        <a14:backgroundMark x1="51843" y1="29447" x2="51843" y2="29447"/>
                      </a14:backgroundRemoval>
                    </a14:imgEffect>
                  </a14:imgLayer>
                </a14:imgProps>
              </a:ext>
              <a:ext uri="{28A0092B-C50C-407E-A947-70E740481C1C}">
                <a14:useLocalDpi xmlns:a14="http://schemas.microsoft.com/office/drawing/2010/main" val="0"/>
              </a:ext>
            </a:extLst>
          </a:blip>
          <a:stretch>
            <a:fillRect/>
          </a:stretch>
        </p:blipFill>
        <p:spPr>
          <a:xfrm>
            <a:off x="4873451" y="929036"/>
            <a:ext cx="8208912" cy="5472608"/>
          </a:xfrm>
          <a:prstGeom prst="rect">
            <a:avLst/>
          </a:prstGeom>
        </p:spPr>
      </p:pic>
      <p:sp>
        <p:nvSpPr>
          <p:cNvPr id="8" name="文字方塊 7">
            <a:extLst>
              <a:ext uri="{FF2B5EF4-FFF2-40B4-BE49-F238E27FC236}">
                <a16:creationId xmlns:a16="http://schemas.microsoft.com/office/drawing/2014/main" id="{03E50067-940A-F060-A834-46FB0BAD8AB3}"/>
              </a:ext>
            </a:extLst>
          </p:cNvPr>
          <p:cNvSpPr txBox="1"/>
          <p:nvPr/>
        </p:nvSpPr>
        <p:spPr>
          <a:xfrm>
            <a:off x="1057027" y="1700808"/>
            <a:ext cx="5184576" cy="4141327"/>
          </a:xfrm>
          <a:prstGeom prst="rect">
            <a:avLst/>
          </a:prstGeom>
          <a:noFill/>
        </p:spPr>
        <p:txBody>
          <a:bodyPr wrap="square">
            <a:spAutoFit/>
          </a:bodyPr>
          <a:lstStyle/>
          <a:p>
            <a:pPr algn="just" hangingPunct="0">
              <a:lnSpc>
                <a:spcPts val="4000"/>
              </a:lnSpc>
            </a:pPr>
            <a:r>
              <a:rPr lang="zh-TW" altLang="en-US" sz="2400" dirty="0">
                <a:latin typeface="標楷體" panose="03000509000000000000" pitchFamily="65" charset="-120"/>
                <a:ea typeface="標楷體" panose="03000509000000000000" pitchFamily="65" charset="-120"/>
              </a:rPr>
              <a:t>一名婦人小萱在丈夫阿國（均化名）過世後，控訴繼子阿華（化名）明知房產只是「借名登記」，卻占為己有，還收下超過千萬元的都更補償金與房屋分配。法官審理後認定，小萱確實是房屋真正的繼承人，判決阿華須將受分配房地過戶給小萱，並返還</a:t>
            </a:r>
            <a:r>
              <a:rPr lang="en-US" altLang="zh-TW" sz="2400" dirty="0">
                <a:latin typeface="標楷體" panose="03000509000000000000" pitchFamily="65" charset="-120"/>
                <a:ea typeface="標楷體" panose="03000509000000000000" pitchFamily="65" charset="-120"/>
              </a:rPr>
              <a:t>1320</a:t>
            </a:r>
            <a:r>
              <a:rPr lang="zh-TW" altLang="en-US" sz="2400" dirty="0">
                <a:latin typeface="標楷體" panose="03000509000000000000" pitchFamily="65" charset="-120"/>
                <a:ea typeface="標楷體" panose="03000509000000000000" pitchFamily="65" charset="-120"/>
              </a:rPr>
              <a:t>萬</a:t>
            </a:r>
            <a:r>
              <a:rPr lang="en-US" altLang="zh-TW" sz="2400" dirty="0">
                <a:latin typeface="標楷體" panose="03000509000000000000" pitchFamily="65" charset="-120"/>
                <a:ea typeface="標楷體" panose="03000509000000000000" pitchFamily="65" charset="-120"/>
              </a:rPr>
              <a:t>5474</a:t>
            </a:r>
            <a:r>
              <a:rPr lang="zh-TW" altLang="en-US" sz="2400" dirty="0">
                <a:latin typeface="標楷體" panose="03000509000000000000" pitchFamily="65" charset="-120"/>
                <a:ea typeface="標楷體" panose="03000509000000000000" pitchFamily="65" charset="-120"/>
              </a:rPr>
              <a:t>元與利息。</a:t>
            </a:r>
          </a:p>
        </p:txBody>
      </p:sp>
    </p:spTree>
    <p:extLst>
      <p:ext uri="{BB962C8B-B14F-4D97-AF65-F5344CB8AC3E}">
        <p14:creationId xmlns:p14="http://schemas.microsoft.com/office/powerpoint/2010/main" val="2549923584"/>
      </p:ext>
    </p:extLst>
  </p:cSld>
  <p:clrMapOvr>
    <a:masterClrMapping/>
  </p:clrMapOvr>
  <p:transition spd="slow">
    <p:push dir="u"/>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EF3D932-FBE9-94BE-0D84-E0F1F49F1094}"/>
              </a:ext>
            </a:extLst>
          </p:cNvPr>
          <p:cNvSpPr>
            <a:spLocks noGrp="1"/>
          </p:cNvSpPr>
          <p:nvPr>
            <p:ph type="title"/>
          </p:nvPr>
        </p:nvSpPr>
        <p:spPr/>
        <p:txBody>
          <a:bodyPr/>
          <a:lstStyle/>
          <a:p>
            <a:r>
              <a:rPr lang="zh-TW" altLang="en-US" dirty="0"/>
              <a:t>一、借名登記的意義</a:t>
            </a:r>
          </a:p>
        </p:txBody>
      </p:sp>
      <p:sp>
        <p:nvSpPr>
          <p:cNvPr id="4" name="投影片編號版面配置區 3">
            <a:extLst>
              <a:ext uri="{FF2B5EF4-FFF2-40B4-BE49-F238E27FC236}">
                <a16:creationId xmlns:a16="http://schemas.microsoft.com/office/drawing/2014/main" id="{FA94A22D-614F-B726-4527-D874B0733AA8}"/>
              </a:ext>
            </a:extLst>
          </p:cNvPr>
          <p:cNvSpPr>
            <a:spLocks noGrp="1"/>
          </p:cNvSpPr>
          <p:nvPr>
            <p:ph type="sldNum" sz="quarter" idx="12"/>
          </p:nvPr>
        </p:nvSpPr>
        <p:spPr/>
        <p:txBody>
          <a:bodyPr/>
          <a:lstStyle/>
          <a:p>
            <a:fld id="{2E6F56F6-8A33-4603-90C0-ABB6D2C1DF7D}" type="slidenum">
              <a:rPr lang="zh-TW" altLang="en-US" smtClean="0">
                <a:latin typeface="標楷體" panose="03000509000000000000" pitchFamily="65" charset="-120"/>
                <a:ea typeface="標楷體" panose="03000509000000000000" pitchFamily="65" charset="-120"/>
              </a:rPr>
              <a:pPr/>
              <a:t>61</a:t>
            </a:fld>
            <a:endParaRPr lang="zh-TW" altLang="en-US" dirty="0">
              <a:latin typeface="標楷體" panose="03000509000000000000" pitchFamily="65" charset="-120"/>
              <a:ea typeface="標楷體" panose="03000509000000000000" pitchFamily="65" charset="-120"/>
            </a:endParaRPr>
          </a:p>
        </p:txBody>
      </p:sp>
      <p:grpSp>
        <p:nvGrpSpPr>
          <p:cNvPr id="5" name="群組 4">
            <a:extLst>
              <a:ext uri="{FF2B5EF4-FFF2-40B4-BE49-F238E27FC236}">
                <a16:creationId xmlns:a16="http://schemas.microsoft.com/office/drawing/2014/main" id="{EE382411-BB4A-770E-4FC1-2011E094F9E1}"/>
              </a:ext>
            </a:extLst>
          </p:cNvPr>
          <p:cNvGrpSpPr>
            <a:grpSpLocks noChangeAspect="1"/>
          </p:cNvGrpSpPr>
          <p:nvPr/>
        </p:nvGrpSpPr>
        <p:grpSpPr>
          <a:xfrm>
            <a:off x="474048" y="1628800"/>
            <a:ext cx="5623540" cy="4366265"/>
            <a:chOff x="328111" y="1224642"/>
            <a:chExt cx="5623540" cy="5457831"/>
          </a:xfrm>
        </p:grpSpPr>
        <p:grpSp>
          <p:nvGrpSpPr>
            <p:cNvPr id="6" name="群組 5">
              <a:extLst>
                <a:ext uri="{FF2B5EF4-FFF2-40B4-BE49-F238E27FC236}">
                  <a16:creationId xmlns:a16="http://schemas.microsoft.com/office/drawing/2014/main" id="{EAB10C86-E88E-02D0-2E22-1A96ECD09319}"/>
                </a:ext>
              </a:extLst>
            </p:cNvPr>
            <p:cNvGrpSpPr/>
            <p:nvPr/>
          </p:nvGrpSpPr>
          <p:grpSpPr>
            <a:xfrm>
              <a:off x="4929243" y="1363820"/>
              <a:ext cx="950360" cy="1296962"/>
              <a:chOff x="6393705" y="1896785"/>
              <a:chExt cx="500384" cy="682877"/>
            </a:xfrm>
            <a:solidFill>
              <a:srgbClr val="FFC000"/>
            </a:solidFill>
          </p:grpSpPr>
          <p:sp>
            <p:nvSpPr>
              <p:cNvPr id="22" name="Freeform 108">
                <a:extLst>
                  <a:ext uri="{FF2B5EF4-FFF2-40B4-BE49-F238E27FC236}">
                    <a16:creationId xmlns:a16="http://schemas.microsoft.com/office/drawing/2014/main" id="{1E8C3796-0C5D-F035-CFB6-43084F50C47F}"/>
                  </a:ext>
                </a:extLst>
              </p:cNvPr>
              <p:cNvSpPr>
                <a:spLocks/>
              </p:cNvSpPr>
              <p:nvPr/>
            </p:nvSpPr>
            <p:spPr bwMode="auto">
              <a:xfrm flipV="1">
                <a:off x="6470234" y="1896785"/>
                <a:ext cx="315928" cy="325740"/>
              </a:xfrm>
              <a:custGeom>
                <a:avLst/>
                <a:gdLst>
                  <a:gd name="T0" fmla="*/ 248 w 706"/>
                  <a:gd name="T1" fmla="*/ 643 h 729"/>
                  <a:gd name="T2" fmla="*/ 687 w 706"/>
                  <a:gd name="T3" fmla="*/ 358 h 729"/>
                  <a:gd name="T4" fmla="*/ 420 w 706"/>
                  <a:gd name="T5" fmla="*/ 24 h 729"/>
                  <a:gd name="T6" fmla="*/ 77 w 706"/>
                  <a:gd name="T7" fmla="*/ 234 h 729"/>
                  <a:gd name="T8" fmla="*/ 248 w 706"/>
                  <a:gd name="T9" fmla="*/ 643 h 729"/>
                </a:gdLst>
                <a:ahLst/>
                <a:cxnLst>
                  <a:cxn ang="0">
                    <a:pos x="T0" y="T1"/>
                  </a:cxn>
                  <a:cxn ang="0">
                    <a:pos x="T2" y="T3"/>
                  </a:cxn>
                  <a:cxn ang="0">
                    <a:pos x="T4" y="T5"/>
                  </a:cxn>
                  <a:cxn ang="0">
                    <a:pos x="T6" y="T7"/>
                  </a:cxn>
                  <a:cxn ang="0">
                    <a:pos x="T8" y="T9"/>
                  </a:cxn>
                </a:cxnLst>
                <a:rect l="0" t="0" r="r" b="b"/>
                <a:pathLst>
                  <a:path w="706" h="729">
                    <a:moveTo>
                      <a:pt x="248" y="643"/>
                    </a:moveTo>
                    <a:cubicBezTo>
                      <a:pt x="442" y="729"/>
                      <a:pt x="691" y="573"/>
                      <a:pt x="687" y="358"/>
                    </a:cubicBezTo>
                    <a:cubicBezTo>
                      <a:pt x="706" y="194"/>
                      <a:pt x="570" y="59"/>
                      <a:pt x="420" y="24"/>
                    </a:cubicBezTo>
                    <a:cubicBezTo>
                      <a:pt x="274" y="0"/>
                      <a:pt x="131" y="102"/>
                      <a:pt x="77" y="234"/>
                    </a:cubicBezTo>
                    <a:cubicBezTo>
                      <a:pt x="0" y="387"/>
                      <a:pt x="107" y="572"/>
                      <a:pt x="248" y="64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標楷體" panose="03000509000000000000" pitchFamily="65" charset="-120"/>
                  <a:ea typeface="標楷體" panose="03000509000000000000" pitchFamily="65" charset="-120"/>
                </a:endParaRPr>
              </a:p>
            </p:txBody>
          </p:sp>
          <p:sp>
            <p:nvSpPr>
              <p:cNvPr id="23" name="Freeform 113">
                <a:extLst>
                  <a:ext uri="{FF2B5EF4-FFF2-40B4-BE49-F238E27FC236}">
                    <a16:creationId xmlns:a16="http://schemas.microsoft.com/office/drawing/2014/main" id="{EE100B7C-84AA-D2DF-FAA8-1108EDD02CEA}"/>
                  </a:ext>
                </a:extLst>
              </p:cNvPr>
              <p:cNvSpPr>
                <a:spLocks/>
              </p:cNvSpPr>
              <p:nvPr/>
            </p:nvSpPr>
            <p:spPr bwMode="auto">
              <a:xfrm flipV="1">
                <a:off x="6393705" y="2208789"/>
                <a:ext cx="500384" cy="370873"/>
              </a:xfrm>
              <a:custGeom>
                <a:avLst/>
                <a:gdLst>
                  <a:gd name="T0" fmla="*/ 377 w 1116"/>
                  <a:gd name="T1" fmla="*/ 797 h 825"/>
                  <a:gd name="T2" fmla="*/ 1016 w 1116"/>
                  <a:gd name="T3" fmla="*/ 635 h 825"/>
                  <a:gd name="T4" fmla="*/ 1116 w 1116"/>
                  <a:gd name="T5" fmla="*/ 11 h 825"/>
                  <a:gd name="T6" fmla="*/ 927 w 1116"/>
                  <a:gd name="T7" fmla="*/ 8 h 825"/>
                  <a:gd name="T8" fmla="*/ 898 w 1116"/>
                  <a:gd name="T9" fmla="*/ 323 h 825"/>
                  <a:gd name="T10" fmla="*/ 856 w 1116"/>
                  <a:gd name="T11" fmla="*/ 4 h 825"/>
                  <a:gd name="T12" fmla="*/ 261 w 1116"/>
                  <a:gd name="T13" fmla="*/ 9 h 825"/>
                  <a:gd name="T14" fmla="*/ 236 w 1116"/>
                  <a:gd name="T15" fmla="*/ 362 h 825"/>
                  <a:gd name="T16" fmla="*/ 210 w 1116"/>
                  <a:gd name="T17" fmla="*/ 13 h 825"/>
                  <a:gd name="T18" fmla="*/ 1 w 1116"/>
                  <a:gd name="T19" fmla="*/ 10 h 825"/>
                  <a:gd name="T20" fmla="*/ 81 w 1116"/>
                  <a:gd name="T21" fmla="*/ 648 h 825"/>
                  <a:gd name="T22" fmla="*/ 377 w 1116"/>
                  <a:gd name="T23" fmla="*/ 797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16" h="825">
                    <a:moveTo>
                      <a:pt x="377" y="797"/>
                    </a:moveTo>
                    <a:cubicBezTo>
                      <a:pt x="597" y="808"/>
                      <a:pt x="863" y="825"/>
                      <a:pt x="1016" y="635"/>
                    </a:cubicBezTo>
                    <a:cubicBezTo>
                      <a:pt x="1109" y="441"/>
                      <a:pt x="1102" y="220"/>
                      <a:pt x="1116" y="11"/>
                    </a:cubicBezTo>
                    <a:cubicBezTo>
                      <a:pt x="1053" y="10"/>
                      <a:pt x="990" y="9"/>
                      <a:pt x="927" y="8"/>
                    </a:cubicBezTo>
                    <a:cubicBezTo>
                      <a:pt x="918" y="113"/>
                      <a:pt x="910" y="218"/>
                      <a:pt x="898" y="323"/>
                    </a:cubicBezTo>
                    <a:cubicBezTo>
                      <a:pt x="877" y="218"/>
                      <a:pt x="860" y="111"/>
                      <a:pt x="856" y="4"/>
                    </a:cubicBezTo>
                    <a:cubicBezTo>
                      <a:pt x="657" y="6"/>
                      <a:pt x="459" y="0"/>
                      <a:pt x="261" y="9"/>
                    </a:cubicBezTo>
                    <a:cubicBezTo>
                      <a:pt x="263" y="127"/>
                      <a:pt x="253" y="245"/>
                      <a:pt x="236" y="362"/>
                    </a:cubicBezTo>
                    <a:cubicBezTo>
                      <a:pt x="221" y="246"/>
                      <a:pt x="214" y="130"/>
                      <a:pt x="210" y="13"/>
                    </a:cubicBezTo>
                    <a:cubicBezTo>
                      <a:pt x="140" y="12"/>
                      <a:pt x="71" y="11"/>
                      <a:pt x="1" y="10"/>
                    </a:cubicBezTo>
                    <a:cubicBezTo>
                      <a:pt x="0" y="225"/>
                      <a:pt x="25" y="440"/>
                      <a:pt x="81" y="648"/>
                    </a:cubicBezTo>
                    <a:cubicBezTo>
                      <a:pt x="171" y="711"/>
                      <a:pt x="260" y="795"/>
                      <a:pt x="377" y="79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標楷體" panose="03000509000000000000" pitchFamily="65" charset="-120"/>
                  <a:ea typeface="標楷體" panose="03000509000000000000" pitchFamily="65" charset="-120"/>
                </a:endParaRPr>
              </a:p>
            </p:txBody>
          </p:sp>
        </p:grpSp>
        <p:grpSp>
          <p:nvGrpSpPr>
            <p:cNvPr id="7" name="群組 6">
              <a:extLst>
                <a:ext uri="{FF2B5EF4-FFF2-40B4-BE49-F238E27FC236}">
                  <a16:creationId xmlns:a16="http://schemas.microsoft.com/office/drawing/2014/main" id="{79242342-822C-2E64-D513-AC4A2328237C}"/>
                </a:ext>
              </a:extLst>
            </p:cNvPr>
            <p:cNvGrpSpPr/>
            <p:nvPr/>
          </p:nvGrpSpPr>
          <p:grpSpPr>
            <a:xfrm>
              <a:off x="408955" y="1306746"/>
              <a:ext cx="946632" cy="1326779"/>
              <a:chOff x="5805018" y="1879124"/>
              <a:chExt cx="498421" cy="698576"/>
            </a:xfrm>
            <a:solidFill>
              <a:srgbClr val="0070C0"/>
            </a:solidFill>
          </p:grpSpPr>
          <p:sp>
            <p:nvSpPr>
              <p:cNvPr id="20" name="Freeform 107">
                <a:extLst>
                  <a:ext uri="{FF2B5EF4-FFF2-40B4-BE49-F238E27FC236}">
                    <a16:creationId xmlns:a16="http://schemas.microsoft.com/office/drawing/2014/main" id="{03AFEF63-9CCC-E403-17CD-090C2672DC55}"/>
                  </a:ext>
                </a:extLst>
              </p:cNvPr>
              <p:cNvSpPr>
                <a:spLocks/>
              </p:cNvSpPr>
              <p:nvPr/>
            </p:nvSpPr>
            <p:spPr bwMode="auto">
              <a:xfrm flipV="1">
                <a:off x="5881547" y="1879124"/>
                <a:ext cx="345363" cy="353212"/>
              </a:xfrm>
              <a:custGeom>
                <a:avLst/>
                <a:gdLst>
                  <a:gd name="T0" fmla="*/ 228 w 773"/>
                  <a:gd name="T1" fmla="*/ 652 h 791"/>
                  <a:gd name="T2" fmla="*/ 667 w 773"/>
                  <a:gd name="T3" fmla="*/ 258 h 791"/>
                  <a:gd name="T4" fmla="*/ 129 w 773"/>
                  <a:gd name="T5" fmla="*/ 156 h 791"/>
                  <a:gd name="T6" fmla="*/ 228 w 773"/>
                  <a:gd name="T7" fmla="*/ 652 h 791"/>
                </a:gdLst>
                <a:ahLst/>
                <a:cxnLst>
                  <a:cxn ang="0">
                    <a:pos x="T0" y="T1"/>
                  </a:cxn>
                  <a:cxn ang="0">
                    <a:pos x="T2" y="T3"/>
                  </a:cxn>
                  <a:cxn ang="0">
                    <a:pos x="T4" y="T5"/>
                  </a:cxn>
                  <a:cxn ang="0">
                    <a:pos x="T6" y="T7"/>
                  </a:cxn>
                </a:cxnLst>
                <a:rect l="0" t="0" r="r" b="b"/>
                <a:pathLst>
                  <a:path w="773" h="791">
                    <a:moveTo>
                      <a:pt x="228" y="652"/>
                    </a:moveTo>
                    <a:cubicBezTo>
                      <a:pt x="475" y="791"/>
                      <a:pt x="773" y="513"/>
                      <a:pt x="667" y="258"/>
                    </a:cubicBezTo>
                    <a:cubicBezTo>
                      <a:pt x="595" y="36"/>
                      <a:pt x="282" y="0"/>
                      <a:pt x="129" y="156"/>
                    </a:cubicBezTo>
                    <a:cubicBezTo>
                      <a:pt x="0" y="304"/>
                      <a:pt x="40" y="572"/>
                      <a:pt x="228" y="65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標楷體" panose="03000509000000000000" pitchFamily="65" charset="-120"/>
                  <a:ea typeface="標楷體" panose="03000509000000000000" pitchFamily="65" charset="-120"/>
                </a:endParaRPr>
              </a:p>
            </p:txBody>
          </p:sp>
          <p:sp>
            <p:nvSpPr>
              <p:cNvPr id="21" name="Freeform 112">
                <a:extLst>
                  <a:ext uri="{FF2B5EF4-FFF2-40B4-BE49-F238E27FC236}">
                    <a16:creationId xmlns:a16="http://schemas.microsoft.com/office/drawing/2014/main" id="{777FDF0D-38B4-B592-9899-21A35978AE4A}"/>
                  </a:ext>
                </a:extLst>
              </p:cNvPr>
              <p:cNvSpPr>
                <a:spLocks/>
              </p:cNvSpPr>
              <p:nvPr/>
            </p:nvSpPr>
            <p:spPr bwMode="auto">
              <a:xfrm flipV="1">
                <a:off x="5805018" y="2183279"/>
                <a:ext cx="498421" cy="394421"/>
              </a:xfrm>
              <a:custGeom>
                <a:avLst/>
                <a:gdLst>
                  <a:gd name="T0" fmla="*/ 106 w 1116"/>
                  <a:gd name="T1" fmla="*/ 662 h 883"/>
                  <a:gd name="T2" fmla="*/ 1010 w 1116"/>
                  <a:gd name="T3" fmla="*/ 647 h 883"/>
                  <a:gd name="T4" fmla="*/ 1116 w 1116"/>
                  <a:gd name="T5" fmla="*/ 11 h 883"/>
                  <a:gd name="T6" fmla="*/ 935 w 1116"/>
                  <a:gd name="T7" fmla="*/ 7 h 883"/>
                  <a:gd name="T8" fmla="*/ 884 w 1116"/>
                  <a:gd name="T9" fmla="*/ 333 h 883"/>
                  <a:gd name="T10" fmla="*/ 858 w 1116"/>
                  <a:gd name="T11" fmla="*/ 4 h 883"/>
                  <a:gd name="T12" fmla="*/ 271 w 1116"/>
                  <a:gd name="T13" fmla="*/ 4 h 883"/>
                  <a:gd name="T14" fmla="*/ 254 w 1116"/>
                  <a:gd name="T15" fmla="*/ 319 h 883"/>
                  <a:gd name="T16" fmla="*/ 193 w 1116"/>
                  <a:gd name="T17" fmla="*/ 8 h 883"/>
                  <a:gd name="T18" fmla="*/ 13 w 1116"/>
                  <a:gd name="T19" fmla="*/ 11 h 883"/>
                  <a:gd name="T20" fmla="*/ 106 w 1116"/>
                  <a:gd name="T21" fmla="*/ 662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6" h="883">
                    <a:moveTo>
                      <a:pt x="106" y="662"/>
                    </a:moveTo>
                    <a:cubicBezTo>
                      <a:pt x="352" y="883"/>
                      <a:pt x="769" y="864"/>
                      <a:pt x="1010" y="647"/>
                    </a:cubicBezTo>
                    <a:cubicBezTo>
                      <a:pt x="1110" y="453"/>
                      <a:pt x="1108" y="225"/>
                      <a:pt x="1116" y="11"/>
                    </a:cubicBezTo>
                    <a:cubicBezTo>
                      <a:pt x="1055" y="10"/>
                      <a:pt x="995" y="9"/>
                      <a:pt x="935" y="7"/>
                    </a:cubicBezTo>
                    <a:cubicBezTo>
                      <a:pt x="910" y="115"/>
                      <a:pt x="897" y="224"/>
                      <a:pt x="884" y="333"/>
                    </a:cubicBezTo>
                    <a:cubicBezTo>
                      <a:pt x="868" y="224"/>
                      <a:pt x="861" y="114"/>
                      <a:pt x="858" y="4"/>
                    </a:cubicBezTo>
                    <a:cubicBezTo>
                      <a:pt x="662" y="0"/>
                      <a:pt x="467" y="3"/>
                      <a:pt x="271" y="4"/>
                    </a:cubicBezTo>
                    <a:cubicBezTo>
                      <a:pt x="268" y="109"/>
                      <a:pt x="267" y="214"/>
                      <a:pt x="254" y="319"/>
                    </a:cubicBezTo>
                    <a:cubicBezTo>
                      <a:pt x="221" y="218"/>
                      <a:pt x="212" y="111"/>
                      <a:pt x="193" y="8"/>
                    </a:cubicBezTo>
                    <a:cubicBezTo>
                      <a:pt x="133" y="9"/>
                      <a:pt x="73" y="10"/>
                      <a:pt x="13" y="11"/>
                    </a:cubicBezTo>
                    <a:cubicBezTo>
                      <a:pt x="9" y="229"/>
                      <a:pt x="0" y="464"/>
                      <a:pt x="106" y="6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標楷體" panose="03000509000000000000" pitchFamily="65" charset="-120"/>
                  <a:ea typeface="標楷體" panose="03000509000000000000" pitchFamily="65" charset="-120"/>
                </a:endParaRPr>
              </a:p>
            </p:txBody>
          </p:sp>
        </p:grpSp>
        <p:grpSp>
          <p:nvGrpSpPr>
            <p:cNvPr id="8" name="群組 7">
              <a:extLst>
                <a:ext uri="{FF2B5EF4-FFF2-40B4-BE49-F238E27FC236}">
                  <a16:creationId xmlns:a16="http://schemas.microsoft.com/office/drawing/2014/main" id="{FCF7F694-DF22-C6F2-BB07-53CB274BF14F}"/>
                </a:ext>
              </a:extLst>
            </p:cNvPr>
            <p:cNvGrpSpPr/>
            <p:nvPr/>
          </p:nvGrpSpPr>
          <p:grpSpPr>
            <a:xfrm>
              <a:off x="2816937" y="4778613"/>
              <a:ext cx="946632" cy="1326779"/>
              <a:chOff x="5724864" y="1879124"/>
              <a:chExt cx="498421" cy="698576"/>
            </a:xfrm>
            <a:solidFill>
              <a:srgbClr val="00B050"/>
            </a:solidFill>
          </p:grpSpPr>
          <p:sp>
            <p:nvSpPr>
              <p:cNvPr id="18" name="Freeform 107">
                <a:extLst>
                  <a:ext uri="{FF2B5EF4-FFF2-40B4-BE49-F238E27FC236}">
                    <a16:creationId xmlns:a16="http://schemas.microsoft.com/office/drawing/2014/main" id="{B1956BD0-AA0B-85AF-18FB-EBD97C158849}"/>
                  </a:ext>
                </a:extLst>
              </p:cNvPr>
              <p:cNvSpPr>
                <a:spLocks/>
              </p:cNvSpPr>
              <p:nvPr/>
            </p:nvSpPr>
            <p:spPr bwMode="auto">
              <a:xfrm flipV="1">
                <a:off x="5801393" y="1879124"/>
                <a:ext cx="345363" cy="353212"/>
              </a:xfrm>
              <a:custGeom>
                <a:avLst/>
                <a:gdLst>
                  <a:gd name="T0" fmla="*/ 228 w 773"/>
                  <a:gd name="T1" fmla="*/ 652 h 791"/>
                  <a:gd name="T2" fmla="*/ 667 w 773"/>
                  <a:gd name="T3" fmla="*/ 258 h 791"/>
                  <a:gd name="T4" fmla="*/ 129 w 773"/>
                  <a:gd name="T5" fmla="*/ 156 h 791"/>
                  <a:gd name="T6" fmla="*/ 228 w 773"/>
                  <a:gd name="T7" fmla="*/ 652 h 791"/>
                </a:gdLst>
                <a:ahLst/>
                <a:cxnLst>
                  <a:cxn ang="0">
                    <a:pos x="T0" y="T1"/>
                  </a:cxn>
                  <a:cxn ang="0">
                    <a:pos x="T2" y="T3"/>
                  </a:cxn>
                  <a:cxn ang="0">
                    <a:pos x="T4" y="T5"/>
                  </a:cxn>
                  <a:cxn ang="0">
                    <a:pos x="T6" y="T7"/>
                  </a:cxn>
                </a:cxnLst>
                <a:rect l="0" t="0" r="r" b="b"/>
                <a:pathLst>
                  <a:path w="773" h="791">
                    <a:moveTo>
                      <a:pt x="228" y="652"/>
                    </a:moveTo>
                    <a:cubicBezTo>
                      <a:pt x="475" y="791"/>
                      <a:pt x="773" y="513"/>
                      <a:pt x="667" y="258"/>
                    </a:cubicBezTo>
                    <a:cubicBezTo>
                      <a:pt x="595" y="36"/>
                      <a:pt x="282" y="0"/>
                      <a:pt x="129" y="156"/>
                    </a:cubicBezTo>
                    <a:cubicBezTo>
                      <a:pt x="0" y="304"/>
                      <a:pt x="40" y="572"/>
                      <a:pt x="228" y="65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標楷體" panose="03000509000000000000" pitchFamily="65" charset="-120"/>
                  <a:ea typeface="標楷體" panose="03000509000000000000" pitchFamily="65" charset="-120"/>
                </a:endParaRPr>
              </a:p>
            </p:txBody>
          </p:sp>
          <p:sp>
            <p:nvSpPr>
              <p:cNvPr id="19" name="Freeform 112">
                <a:extLst>
                  <a:ext uri="{FF2B5EF4-FFF2-40B4-BE49-F238E27FC236}">
                    <a16:creationId xmlns:a16="http://schemas.microsoft.com/office/drawing/2014/main" id="{374ADA8F-826E-B541-C7C2-6126E7CDC6CC}"/>
                  </a:ext>
                </a:extLst>
              </p:cNvPr>
              <p:cNvSpPr>
                <a:spLocks/>
              </p:cNvSpPr>
              <p:nvPr/>
            </p:nvSpPr>
            <p:spPr bwMode="auto">
              <a:xfrm flipV="1">
                <a:off x="5724864" y="2183279"/>
                <a:ext cx="498421" cy="394421"/>
              </a:xfrm>
              <a:custGeom>
                <a:avLst/>
                <a:gdLst>
                  <a:gd name="T0" fmla="*/ 106 w 1116"/>
                  <a:gd name="T1" fmla="*/ 662 h 883"/>
                  <a:gd name="T2" fmla="*/ 1010 w 1116"/>
                  <a:gd name="T3" fmla="*/ 647 h 883"/>
                  <a:gd name="T4" fmla="*/ 1116 w 1116"/>
                  <a:gd name="T5" fmla="*/ 11 h 883"/>
                  <a:gd name="T6" fmla="*/ 935 w 1116"/>
                  <a:gd name="T7" fmla="*/ 7 h 883"/>
                  <a:gd name="T8" fmla="*/ 884 w 1116"/>
                  <a:gd name="T9" fmla="*/ 333 h 883"/>
                  <a:gd name="T10" fmla="*/ 858 w 1116"/>
                  <a:gd name="T11" fmla="*/ 4 h 883"/>
                  <a:gd name="T12" fmla="*/ 271 w 1116"/>
                  <a:gd name="T13" fmla="*/ 4 h 883"/>
                  <a:gd name="T14" fmla="*/ 254 w 1116"/>
                  <a:gd name="T15" fmla="*/ 319 h 883"/>
                  <a:gd name="T16" fmla="*/ 193 w 1116"/>
                  <a:gd name="T17" fmla="*/ 8 h 883"/>
                  <a:gd name="T18" fmla="*/ 13 w 1116"/>
                  <a:gd name="T19" fmla="*/ 11 h 883"/>
                  <a:gd name="T20" fmla="*/ 106 w 1116"/>
                  <a:gd name="T21" fmla="*/ 662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6" h="883">
                    <a:moveTo>
                      <a:pt x="106" y="662"/>
                    </a:moveTo>
                    <a:cubicBezTo>
                      <a:pt x="352" y="883"/>
                      <a:pt x="769" y="864"/>
                      <a:pt x="1010" y="647"/>
                    </a:cubicBezTo>
                    <a:cubicBezTo>
                      <a:pt x="1110" y="453"/>
                      <a:pt x="1108" y="225"/>
                      <a:pt x="1116" y="11"/>
                    </a:cubicBezTo>
                    <a:cubicBezTo>
                      <a:pt x="1055" y="10"/>
                      <a:pt x="995" y="9"/>
                      <a:pt x="935" y="7"/>
                    </a:cubicBezTo>
                    <a:cubicBezTo>
                      <a:pt x="910" y="115"/>
                      <a:pt x="897" y="224"/>
                      <a:pt x="884" y="333"/>
                    </a:cubicBezTo>
                    <a:cubicBezTo>
                      <a:pt x="868" y="224"/>
                      <a:pt x="861" y="114"/>
                      <a:pt x="858" y="4"/>
                    </a:cubicBezTo>
                    <a:cubicBezTo>
                      <a:pt x="662" y="0"/>
                      <a:pt x="467" y="3"/>
                      <a:pt x="271" y="4"/>
                    </a:cubicBezTo>
                    <a:cubicBezTo>
                      <a:pt x="268" y="109"/>
                      <a:pt x="267" y="214"/>
                      <a:pt x="254" y="319"/>
                    </a:cubicBezTo>
                    <a:cubicBezTo>
                      <a:pt x="221" y="218"/>
                      <a:pt x="212" y="111"/>
                      <a:pt x="193" y="8"/>
                    </a:cubicBezTo>
                    <a:cubicBezTo>
                      <a:pt x="133" y="9"/>
                      <a:pt x="73" y="10"/>
                      <a:pt x="13" y="11"/>
                    </a:cubicBezTo>
                    <a:cubicBezTo>
                      <a:pt x="9" y="229"/>
                      <a:pt x="0" y="464"/>
                      <a:pt x="106" y="6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標楷體" panose="03000509000000000000" pitchFamily="65" charset="-120"/>
                  <a:ea typeface="標楷體" panose="03000509000000000000" pitchFamily="65" charset="-120"/>
                </a:endParaRPr>
              </a:p>
            </p:txBody>
          </p:sp>
        </p:grpSp>
        <p:sp>
          <p:nvSpPr>
            <p:cNvPr id="9" name="文字方塊 8">
              <a:extLst>
                <a:ext uri="{FF2B5EF4-FFF2-40B4-BE49-F238E27FC236}">
                  <a16:creationId xmlns:a16="http://schemas.microsoft.com/office/drawing/2014/main" id="{0B4DAB73-DEBF-3E6F-3C3E-E6158BF134ED}"/>
                </a:ext>
              </a:extLst>
            </p:cNvPr>
            <p:cNvSpPr txBox="1"/>
            <p:nvPr/>
          </p:nvSpPr>
          <p:spPr>
            <a:xfrm>
              <a:off x="4797563" y="2660782"/>
              <a:ext cx="1154088" cy="577081"/>
            </a:xfrm>
            <a:prstGeom prst="rect">
              <a:avLst/>
            </a:prstGeom>
            <a:noFill/>
          </p:spPr>
          <p:txBody>
            <a:bodyPr wrap="square" rtlCol="0">
              <a:spAutoFit/>
            </a:bodyPr>
            <a:lstStyle/>
            <a:p>
              <a:r>
                <a:rPr lang="zh-TW" altLang="en-US" sz="2400" dirty="0">
                  <a:latin typeface="標楷體" panose="03000509000000000000" pitchFamily="65" charset="-120"/>
                  <a:ea typeface="標楷體" panose="03000509000000000000" pitchFamily="65" charset="-120"/>
                </a:rPr>
                <a:t>借名人</a:t>
              </a:r>
            </a:p>
          </p:txBody>
        </p:sp>
        <p:sp>
          <p:nvSpPr>
            <p:cNvPr id="10" name="文字方塊 9">
              <a:extLst>
                <a:ext uri="{FF2B5EF4-FFF2-40B4-BE49-F238E27FC236}">
                  <a16:creationId xmlns:a16="http://schemas.microsoft.com/office/drawing/2014/main" id="{1B48AC07-C025-7C50-CAC7-E4A734CC9EF2}"/>
                </a:ext>
              </a:extLst>
            </p:cNvPr>
            <p:cNvSpPr txBox="1"/>
            <p:nvPr/>
          </p:nvSpPr>
          <p:spPr>
            <a:xfrm>
              <a:off x="328111" y="2633525"/>
              <a:ext cx="1154088" cy="577081"/>
            </a:xfrm>
            <a:prstGeom prst="rect">
              <a:avLst/>
            </a:prstGeom>
            <a:noFill/>
          </p:spPr>
          <p:txBody>
            <a:bodyPr wrap="square" rtlCol="0">
              <a:spAutoFit/>
            </a:bodyPr>
            <a:lstStyle/>
            <a:p>
              <a:r>
                <a:rPr lang="zh-TW" altLang="en-US" sz="2400" dirty="0">
                  <a:latin typeface="標楷體" panose="03000509000000000000" pitchFamily="65" charset="-120"/>
                  <a:ea typeface="標楷體" panose="03000509000000000000" pitchFamily="65" charset="-120"/>
                </a:rPr>
                <a:t>出賣人</a:t>
              </a:r>
            </a:p>
          </p:txBody>
        </p:sp>
        <p:sp>
          <p:nvSpPr>
            <p:cNvPr id="11" name="文字方塊 10">
              <a:extLst>
                <a:ext uri="{FF2B5EF4-FFF2-40B4-BE49-F238E27FC236}">
                  <a16:creationId xmlns:a16="http://schemas.microsoft.com/office/drawing/2014/main" id="{C6E3EE83-0F9A-EF71-A4F7-E8638BE87A84}"/>
                </a:ext>
              </a:extLst>
            </p:cNvPr>
            <p:cNvSpPr txBox="1"/>
            <p:nvPr/>
          </p:nvSpPr>
          <p:spPr>
            <a:xfrm>
              <a:off x="2713211" y="6105392"/>
              <a:ext cx="1154088" cy="577081"/>
            </a:xfrm>
            <a:prstGeom prst="rect">
              <a:avLst/>
            </a:prstGeom>
            <a:noFill/>
          </p:spPr>
          <p:txBody>
            <a:bodyPr wrap="square" rtlCol="0">
              <a:spAutoFit/>
            </a:bodyPr>
            <a:lstStyle/>
            <a:p>
              <a:r>
                <a:rPr lang="zh-TW" altLang="en-US" sz="2400" dirty="0">
                  <a:latin typeface="標楷體" panose="03000509000000000000" pitchFamily="65" charset="-120"/>
                  <a:ea typeface="標楷體" panose="03000509000000000000" pitchFamily="65" charset="-120"/>
                </a:rPr>
                <a:t>出名人</a:t>
              </a:r>
            </a:p>
          </p:txBody>
        </p:sp>
        <p:pic>
          <p:nvPicPr>
            <p:cNvPr id="12" name="圖片 11">
              <a:extLst>
                <a:ext uri="{FF2B5EF4-FFF2-40B4-BE49-F238E27FC236}">
                  <a16:creationId xmlns:a16="http://schemas.microsoft.com/office/drawing/2014/main" id="{B8E7F510-B25B-5196-D7B0-ECECB53CCFF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169" t="9393"/>
            <a:stretch/>
          </p:blipFill>
          <p:spPr>
            <a:xfrm>
              <a:off x="1993132" y="2660782"/>
              <a:ext cx="2372454" cy="1767174"/>
            </a:xfrm>
            <a:prstGeom prst="rect">
              <a:avLst/>
            </a:prstGeom>
          </p:spPr>
        </p:pic>
        <p:cxnSp>
          <p:nvCxnSpPr>
            <p:cNvPr id="13" name="直線接點 12">
              <a:extLst>
                <a:ext uri="{FF2B5EF4-FFF2-40B4-BE49-F238E27FC236}">
                  <a16:creationId xmlns:a16="http://schemas.microsoft.com/office/drawing/2014/main" id="{399DACAE-BFE6-A492-C5AF-71768903EFB5}"/>
                </a:ext>
              </a:extLst>
            </p:cNvPr>
            <p:cNvCxnSpPr/>
            <p:nvPr/>
          </p:nvCxnSpPr>
          <p:spPr>
            <a:xfrm>
              <a:off x="1561083" y="1956397"/>
              <a:ext cx="3236480" cy="0"/>
            </a:xfrm>
            <a:prstGeom prst="line">
              <a:avLst/>
            </a:prstGeom>
            <a:ln w="1270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直線接點 13">
              <a:extLst>
                <a:ext uri="{FF2B5EF4-FFF2-40B4-BE49-F238E27FC236}">
                  <a16:creationId xmlns:a16="http://schemas.microsoft.com/office/drawing/2014/main" id="{5E78D13A-F0BB-3E37-D121-2613788DCC03}"/>
                </a:ext>
              </a:extLst>
            </p:cNvPr>
            <p:cNvCxnSpPr/>
            <p:nvPr/>
          </p:nvCxnSpPr>
          <p:spPr>
            <a:xfrm flipV="1">
              <a:off x="4019531" y="3212977"/>
              <a:ext cx="1355076" cy="2143306"/>
            </a:xfrm>
            <a:prstGeom prst="line">
              <a:avLst/>
            </a:prstGeom>
            <a:ln w="1270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5" name="文字方塊 14">
              <a:extLst>
                <a:ext uri="{FF2B5EF4-FFF2-40B4-BE49-F238E27FC236}">
                  <a16:creationId xmlns:a16="http://schemas.microsoft.com/office/drawing/2014/main" id="{65E7E0EB-0A08-E1AA-F57B-B423A334A248}"/>
                </a:ext>
              </a:extLst>
            </p:cNvPr>
            <p:cNvSpPr txBox="1"/>
            <p:nvPr/>
          </p:nvSpPr>
          <p:spPr>
            <a:xfrm>
              <a:off x="2537476" y="1224642"/>
              <a:ext cx="1154088" cy="654025"/>
            </a:xfrm>
            <a:prstGeom prst="rect">
              <a:avLst/>
            </a:prstGeom>
            <a:noFill/>
          </p:spPr>
          <p:txBody>
            <a:bodyPr wrap="square" rtlCol="0">
              <a:spAutoFit/>
            </a:bodyPr>
            <a:lstStyle/>
            <a:p>
              <a:r>
                <a:rPr lang="zh-TW" altLang="en-US" sz="2800" b="1" dirty="0">
                  <a:solidFill>
                    <a:schemeClr val="accent6">
                      <a:lumMod val="75000"/>
                    </a:schemeClr>
                  </a:solidFill>
                  <a:latin typeface="標楷體" panose="03000509000000000000" pitchFamily="65" charset="-120"/>
                  <a:ea typeface="標楷體" panose="03000509000000000000" pitchFamily="65" charset="-120"/>
                </a:rPr>
                <a:t>買賣</a:t>
              </a:r>
            </a:p>
          </p:txBody>
        </p:sp>
        <p:cxnSp>
          <p:nvCxnSpPr>
            <p:cNvPr id="16" name="直線單箭頭接點 15">
              <a:extLst>
                <a:ext uri="{FF2B5EF4-FFF2-40B4-BE49-F238E27FC236}">
                  <a16:creationId xmlns:a16="http://schemas.microsoft.com/office/drawing/2014/main" id="{720574F6-EC3B-DD85-60BC-A803D245D5B0}"/>
                </a:ext>
              </a:extLst>
            </p:cNvPr>
            <p:cNvCxnSpPr/>
            <p:nvPr/>
          </p:nvCxnSpPr>
          <p:spPr>
            <a:xfrm>
              <a:off x="905155" y="3212977"/>
              <a:ext cx="1736048" cy="2236478"/>
            </a:xfrm>
            <a:prstGeom prst="straightConnector1">
              <a:avLst/>
            </a:prstGeom>
            <a:ln w="1270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FB44B112-53EE-3C3C-FDC1-947741F46BDA}"/>
                </a:ext>
              </a:extLst>
            </p:cNvPr>
            <p:cNvSpPr txBox="1"/>
            <p:nvPr/>
          </p:nvSpPr>
          <p:spPr>
            <a:xfrm>
              <a:off x="554304" y="4113761"/>
              <a:ext cx="1154088" cy="1192634"/>
            </a:xfrm>
            <a:prstGeom prst="rect">
              <a:avLst/>
            </a:prstGeom>
            <a:noFill/>
          </p:spPr>
          <p:txBody>
            <a:bodyPr wrap="square" rtlCol="0">
              <a:spAutoFit/>
            </a:bodyPr>
            <a:lstStyle/>
            <a:p>
              <a:r>
                <a:rPr lang="zh-TW" altLang="en-US" sz="2800" b="1" dirty="0">
                  <a:solidFill>
                    <a:schemeClr val="accent6">
                      <a:lumMod val="75000"/>
                    </a:schemeClr>
                  </a:solidFill>
                  <a:latin typeface="標楷體" panose="03000509000000000000" pitchFamily="65" charset="-120"/>
                  <a:ea typeface="標楷體" panose="03000509000000000000" pitchFamily="65" charset="-120"/>
                </a:rPr>
                <a:t>移轉</a:t>
              </a:r>
              <a:endParaRPr lang="en-US" altLang="zh-TW" sz="2800" b="1" dirty="0">
                <a:solidFill>
                  <a:schemeClr val="accent6">
                    <a:lumMod val="75000"/>
                  </a:schemeClr>
                </a:solidFill>
                <a:latin typeface="標楷體" panose="03000509000000000000" pitchFamily="65" charset="-120"/>
                <a:ea typeface="標楷體" panose="03000509000000000000" pitchFamily="65" charset="-120"/>
              </a:endParaRPr>
            </a:p>
            <a:p>
              <a:r>
                <a:rPr lang="zh-TW" altLang="en-US" sz="2800" b="1" dirty="0">
                  <a:solidFill>
                    <a:schemeClr val="accent6">
                      <a:lumMod val="75000"/>
                    </a:schemeClr>
                  </a:solidFill>
                  <a:latin typeface="標楷體" panose="03000509000000000000" pitchFamily="65" charset="-120"/>
                  <a:ea typeface="標楷體" panose="03000509000000000000" pitchFamily="65" charset="-120"/>
                </a:rPr>
                <a:t>登記</a:t>
              </a:r>
            </a:p>
          </p:txBody>
        </p:sp>
      </p:grpSp>
      <p:sp>
        <p:nvSpPr>
          <p:cNvPr id="24" name="內容版面配置區 2">
            <a:extLst>
              <a:ext uri="{FF2B5EF4-FFF2-40B4-BE49-F238E27FC236}">
                <a16:creationId xmlns:a16="http://schemas.microsoft.com/office/drawing/2014/main" id="{1C29778C-B7CD-35CA-AEE1-0B87FB23199F}"/>
              </a:ext>
            </a:extLst>
          </p:cNvPr>
          <p:cNvSpPr>
            <a:spLocks noGrp="1"/>
          </p:cNvSpPr>
          <p:nvPr>
            <p:ph idx="1"/>
          </p:nvPr>
        </p:nvSpPr>
        <p:spPr>
          <a:xfrm>
            <a:off x="6529565" y="1813966"/>
            <a:ext cx="5257800" cy="4351338"/>
          </a:xfrm>
        </p:spPr>
        <p:txBody>
          <a:bodyPr/>
          <a:lstStyle/>
          <a:p>
            <a:pPr algn="just" hangingPunct="0">
              <a:lnSpc>
                <a:spcPts val="4500"/>
              </a:lnSpc>
            </a:pPr>
            <a:r>
              <a:rPr lang="zh-TW" altLang="en-US" dirty="0"/>
              <a:t>當事人間相互約定，一方（借名人）以他方（出名人）名義登記為特定財產的權利人，但仍保留特定財產的使用、收益及處分權限，他方允為擔任特定財產之權利登記名義人的契約</a:t>
            </a:r>
            <a:r>
              <a:rPr lang="zh-TW" altLang="en-US" dirty="0">
                <a:cs typeface="Times New Roman" panose="02020603050405020304" pitchFamily="18" charset="0"/>
              </a:rPr>
              <a:t>。</a:t>
            </a:r>
            <a:endParaRPr lang="zh-TW" altLang="en-US" dirty="0"/>
          </a:p>
        </p:txBody>
      </p:sp>
    </p:spTree>
    <p:extLst>
      <p:ext uri="{BB962C8B-B14F-4D97-AF65-F5344CB8AC3E}">
        <p14:creationId xmlns:p14="http://schemas.microsoft.com/office/powerpoint/2010/main" val="2911698765"/>
      </p:ext>
    </p:extLst>
  </p:cSld>
  <p:clrMapOvr>
    <a:masterClrMapping/>
  </p:clrMapOvr>
  <p:transition spd="slow">
    <p:push dir="u"/>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二</a:t>
            </a:r>
            <a:r>
              <a:rPr lang="zh-TW" altLang="en-US" b="0" dirty="0"/>
              <a:t>、「借名登記」的常見</a:t>
            </a:r>
            <a:r>
              <a:rPr lang="zh-TW" altLang="en-US" dirty="0"/>
              <a:t>原因</a:t>
            </a:r>
            <a:endParaRPr lang="zh-TW" altLang="en-US" b="0" dirty="0"/>
          </a:p>
        </p:txBody>
      </p:sp>
      <p:graphicFrame>
        <p:nvGraphicFramePr>
          <p:cNvPr id="7" name="內容版面配置區 6">
            <a:extLst>
              <a:ext uri="{FF2B5EF4-FFF2-40B4-BE49-F238E27FC236}">
                <a16:creationId xmlns:a16="http://schemas.microsoft.com/office/drawing/2014/main" id="{266D266A-241A-9DC9-72C9-A3BA0FE0D221}"/>
              </a:ext>
            </a:extLst>
          </p:cNvPr>
          <p:cNvGraphicFramePr>
            <a:graphicFrameLocks noGrp="1"/>
          </p:cNvGraphicFramePr>
          <p:nvPr>
            <p:ph idx="1"/>
          </p:nvPr>
        </p:nvGraphicFramePr>
        <p:xfrm>
          <a:off x="841003" y="1099767"/>
          <a:ext cx="9361040"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投影片編號版面配置區 3">
            <a:extLst>
              <a:ext uri="{FF2B5EF4-FFF2-40B4-BE49-F238E27FC236}">
                <a16:creationId xmlns:a16="http://schemas.microsoft.com/office/drawing/2014/main" id="{5CF512C9-86DF-9AAA-8A77-D1918067FE32}"/>
              </a:ext>
            </a:extLst>
          </p:cNvPr>
          <p:cNvSpPr>
            <a:spLocks noGrp="1"/>
          </p:cNvSpPr>
          <p:nvPr>
            <p:ph type="sldNum" sz="quarter" idx="12"/>
          </p:nvPr>
        </p:nvSpPr>
        <p:spPr>
          <a:xfrm>
            <a:off x="4674817" y="6356351"/>
            <a:ext cx="2845541" cy="365125"/>
          </a:xfrm>
        </p:spPr>
        <p:txBody>
          <a:bodyPr/>
          <a:lstStyle/>
          <a:p>
            <a:pPr>
              <a:defRPr/>
            </a:pPr>
            <a:fld id="{4B140375-4B74-4B69-865E-A3C1E700F007}" type="slidenum">
              <a:rPr lang="en-US" altLang="zh-TW" smtClean="0"/>
              <a:pPr>
                <a:defRPr/>
              </a:pPr>
              <a:t>62</a:t>
            </a:fld>
            <a:endParaRPr lang="en-US" altLang="zh-TW" dirty="0"/>
          </a:p>
        </p:txBody>
      </p:sp>
    </p:spTree>
    <p:extLst>
      <p:ext uri="{BB962C8B-B14F-4D97-AF65-F5344CB8AC3E}">
        <p14:creationId xmlns:p14="http://schemas.microsoft.com/office/powerpoint/2010/main" val="192153174"/>
      </p:ext>
    </p:extLst>
  </p:cSld>
  <p:clrMapOvr>
    <a:masterClrMapping/>
  </p:clrMapOvr>
  <p:transition spd="slow">
    <p:push di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圓角矩形 6"/>
          <p:cNvSpPr/>
          <p:nvPr/>
        </p:nvSpPr>
        <p:spPr>
          <a:xfrm>
            <a:off x="768995" y="1124744"/>
            <a:ext cx="10585176" cy="5112568"/>
          </a:xfrm>
          <a:prstGeom prst="roundRect">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p:txBody>
          <a:bodyPr/>
          <a:lstStyle/>
          <a:p>
            <a:r>
              <a:rPr lang="zh-TW" altLang="en-US" dirty="0"/>
              <a:t>三、借名登記的法律性質</a:t>
            </a:r>
          </a:p>
        </p:txBody>
      </p:sp>
      <p:sp>
        <p:nvSpPr>
          <p:cNvPr id="4" name="投影片編號版面配置區 3"/>
          <p:cNvSpPr>
            <a:spLocks noGrp="1"/>
          </p:cNvSpPr>
          <p:nvPr>
            <p:ph type="sldNum" sz="quarter" idx="12"/>
          </p:nvPr>
        </p:nvSpPr>
        <p:spPr/>
        <p:txBody>
          <a:bodyPr/>
          <a:lstStyle/>
          <a:p>
            <a:fld id="{2E6F56F6-8A33-4603-90C0-ABB6D2C1DF7D}" type="slidenum">
              <a:rPr lang="zh-TW" altLang="en-US" smtClean="0"/>
              <a:pPr/>
              <a:t>63</a:t>
            </a:fld>
            <a:endParaRPr lang="zh-TW" altLang="en-US" dirty="0"/>
          </a:p>
        </p:txBody>
      </p:sp>
      <p:sp>
        <p:nvSpPr>
          <p:cNvPr id="5" name="矩形 4"/>
          <p:cNvSpPr/>
          <p:nvPr/>
        </p:nvSpPr>
        <p:spPr>
          <a:xfrm>
            <a:off x="1129035" y="1318649"/>
            <a:ext cx="10009112" cy="4616648"/>
          </a:xfrm>
          <a:prstGeom prst="rect">
            <a:avLst/>
          </a:prstGeom>
        </p:spPr>
        <p:txBody>
          <a:bodyPr wrap="square">
            <a:spAutoFit/>
          </a:bodyPr>
          <a:lstStyle/>
          <a:p>
            <a:pPr algn="just" hangingPunct="0">
              <a:lnSpc>
                <a:spcPct val="150000"/>
              </a:lnSpc>
            </a:pPr>
            <a:r>
              <a:rPr lang="zh-TW" altLang="en-US" sz="2800" b="1" dirty="0">
                <a:solidFill>
                  <a:srgbClr val="0000FF"/>
                </a:solidFill>
                <a:latin typeface="標楷體" panose="03000509000000000000" pitchFamily="65" charset="-120"/>
                <a:ea typeface="標楷體" panose="03000509000000000000" pitchFamily="65" charset="-120"/>
              </a:rPr>
              <a:t>最高法院</a:t>
            </a:r>
            <a:r>
              <a:rPr lang="en-US" altLang="zh-TW" sz="2800" b="1" dirty="0">
                <a:solidFill>
                  <a:srgbClr val="0000FF"/>
                </a:solidFill>
                <a:latin typeface="標楷體" panose="03000509000000000000" pitchFamily="65" charset="-120"/>
                <a:ea typeface="標楷體" panose="03000509000000000000" pitchFamily="65" charset="-120"/>
              </a:rPr>
              <a:t>98</a:t>
            </a:r>
            <a:r>
              <a:rPr lang="zh-TW" altLang="en-US" sz="2800" b="1" dirty="0">
                <a:solidFill>
                  <a:srgbClr val="0000FF"/>
                </a:solidFill>
                <a:latin typeface="標楷體" panose="03000509000000000000" pitchFamily="65" charset="-120"/>
                <a:ea typeface="標楷體" panose="03000509000000000000" pitchFamily="65" charset="-120"/>
              </a:rPr>
              <a:t>年度台上字第</a:t>
            </a:r>
            <a:r>
              <a:rPr lang="en-US" altLang="zh-TW" sz="2800" b="1" dirty="0">
                <a:solidFill>
                  <a:srgbClr val="0000FF"/>
                </a:solidFill>
                <a:latin typeface="標楷體" panose="03000509000000000000" pitchFamily="65" charset="-120"/>
                <a:ea typeface="標楷體" panose="03000509000000000000" pitchFamily="65" charset="-120"/>
              </a:rPr>
              <a:t>99</a:t>
            </a:r>
            <a:r>
              <a:rPr lang="zh-TW" altLang="en-US" sz="2800" b="1" dirty="0">
                <a:solidFill>
                  <a:srgbClr val="0000FF"/>
                </a:solidFill>
                <a:latin typeface="標楷體" panose="03000509000000000000" pitchFamily="65" charset="-120"/>
                <a:ea typeface="標楷體" panose="03000509000000000000" pitchFamily="65" charset="-120"/>
              </a:rPr>
              <a:t>號判決意旨：</a:t>
            </a:r>
            <a:endParaRPr lang="en-US" altLang="zh-TW" sz="2800" b="1" dirty="0">
              <a:solidFill>
                <a:srgbClr val="0000FF"/>
              </a:solidFill>
              <a:latin typeface="標楷體" panose="03000509000000000000" pitchFamily="65" charset="-120"/>
              <a:ea typeface="標楷體" panose="03000509000000000000" pitchFamily="65" charset="-120"/>
            </a:endParaRPr>
          </a:p>
          <a:p>
            <a:pPr algn="just" hangingPunct="0">
              <a:lnSpc>
                <a:spcPct val="150000"/>
              </a:lnSpc>
            </a:pPr>
            <a:r>
              <a:rPr lang="zh-TW" altLang="en-US" sz="2800" dirty="0">
                <a:solidFill>
                  <a:srgbClr val="FF0000"/>
                </a:solidFill>
                <a:latin typeface="標楷體" panose="03000509000000000000" pitchFamily="65" charset="-120"/>
                <a:ea typeface="標楷體" panose="03000509000000000000" pitchFamily="65" charset="-120"/>
              </a:rPr>
              <a:t>「借名登記</a:t>
            </a:r>
            <a:r>
              <a:rPr lang="zh-TW" altLang="en-US" sz="2800" dirty="0">
                <a:solidFill>
                  <a:srgbClr val="000000"/>
                </a:solidFill>
                <a:latin typeface="標楷體" panose="03000509000000000000" pitchFamily="65" charset="-120"/>
                <a:ea typeface="標楷體" panose="03000509000000000000" pitchFamily="65" charset="-120"/>
              </a:rPr>
              <a:t>者，謂當事人約定一方將自己之財產以他人名義登記，而仍由自己管理，使用處分，他方允就該財產為出名登記之契約，其成立側重於借名者與出名者間之信任關係，在性質上應與委任契約同視，</a:t>
            </a:r>
            <a:r>
              <a:rPr lang="zh-TW" altLang="en-US" sz="2800" dirty="0">
                <a:solidFill>
                  <a:srgbClr val="FF0000"/>
                </a:solidFill>
                <a:latin typeface="標楷體" panose="03000509000000000000" pitchFamily="65" charset="-120"/>
                <a:ea typeface="標楷體" panose="03000509000000000000" pitchFamily="65" charset="-120"/>
              </a:rPr>
              <a:t>倘其內容不違反強制、禁止規定或公序良俗者，應賦予無名契約之法律上效力</a:t>
            </a:r>
            <a:r>
              <a:rPr lang="zh-TW" altLang="en-US" sz="2800" dirty="0">
                <a:solidFill>
                  <a:srgbClr val="000000"/>
                </a:solidFill>
                <a:latin typeface="標楷體" panose="03000509000000000000" pitchFamily="65" charset="-120"/>
                <a:ea typeface="標楷體" panose="03000509000000000000" pitchFamily="65" charset="-120"/>
              </a:rPr>
              <a:t>，並</a:t>
            </a:r>
            <a:r>
              <a:rPr lang="zh-TW" altLang="en-US" sz="2800" b="1" dirty="0">
                <a:solidFill>
                  <a:srgbClr val="FF0000"/>
                </a:solidFill>
                <a:latin typeface="標楷體" panose="03000509000000000000" pitchFamily="65" charset="-120"/>
                <a:ea typeface="標楷體" panose="03000509000000000000" pitchFamily="65" charset="-120"/>
              </a:rPr>
              <a:t>類推適用</a:t>
            </a:r>
            <a:r>
              <a:rPr lang="en-US" altLang="zh-TW" sz="2800" b="1" dirty="0">
                <a:solidFill>
                  <a:srgbClr val="FF0000"/>
                </a:solidFill>
                <a:latin typeface="標楷體" panose="03000509000000000000" pitchFamily="65" charset="-120"/>
                <a:ea typeface="標楷體" panose="03000509000000000000" pitchFamily="65" charset="-120"/>
              </a:rPr>
              <a:t>《</a:t>
            </a:r>
            <a:r>
              <a:rPr lang="zh-TW" altLang="en-US" sz="2800" b="1" dirty="0">
                <a:solidFill>
                  <a:srgbClr val="FF0000"/>
                </a:solidFill>
                <a:latin typeface="標楷體" panose="03000509000000000000" pitchFamily="65" charset="-120"/>
                <a:ea typeface="標楷體" panose="03000509000000000000" pitchFamily="65" charset="-120"/>
              </a:rPr>
              <a:t>民法</a:t>
            </a:r>
            <a:r>
              <a:rPr lang="en-US" altLang="zh-TW" sz="2800" b="1" dirty="0">
                <a:solidFill>
                  <a:srgbClr val="FF0000"/>
                </a:solidFill>
                <a:latin typeface="標楷體" panose="03000509000000000000" pitchFamily="65" charset="-120"/>
                <a:ea typeface="標楷體" panose="03000509000000000000" pitchFamily="65" charset="-120"/>
              </a:rPr>
              <a:t>》</a:t>
            </a:r>
            <a:r>
              <a:rPr lang="zh-TW" altLang="en-US" sz="2800" b="1" dirty="0">
                <a:solidFill>
                  <a:srgbClr val="FF0000"/>
                </a:solidFill>
                <a:latin typeface="標楷體" panose="03000509000000000000" pitchFamily="65" charset="-120"/>
                <a:ea typeface="標楷體" panose="03000509000000000000" pitchFamily="65" charset="-120"/>
              </a:rPr>
              <a:t>委任之相關規定</a:t>
            </a:r>
            <a:r>
              <a:rPr lang="zh-TW" altLang="en-US" sz="2800" dirty="0">
                <a:solidFill>
                  <a:srgbClr val="FF0000"/>
                </a:solidFill>
                <a:latin typeface="標楷體" panose="03000509000000000000" pitchFamily="65" charset="-120"/>
                <a:ea typeface="標楷體" panose="03000509000000000000" pitchFamily="65" charset="-120"/>
              </a:rPr>
              <a:t>。」。</a:t>
            </a:r>
            <a:endParaRPr lang="zh-TW" altLang="en-US" sz="2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213774928"/>
      </p:ext>
    </p:extLst>
  </p:cSld>
  <p:clrMapOvr>
    <a:masterClrMapping/>
  </p:clrMapOvr>
  <p:transition spd="slow">
    <p:push dir="u"/>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E6F56F6-8A33-4603-90C0-ABB6D2C1DF7D}" type="slidenum">
              <a:rPr lang="zh-TW" altLang="en-US" smtClean="0"/>
              <a:pPr/>
              <a:t>64</a:t>
            </a:fld>
            <a:endParaRPr lang="zh-TW" altLang="en-US" dirty="0"/>
          </a:p>
        </p:txBody>
      </p:sp>
      <p:sp>
        <p:nvSpPr>
          <p:cNvPr id="23" name="手繪多邊形 22"/>
          <p:cNvSpPr/>
          <p:nvPr/>
        </p:nvSpPr>
        <p:spPr>
          <a:xfrm>
            <a:off x="985019" y="1268760"/>
            <a:ext cx="10160878" cy="1292850"/>
          </a:xfrm>
          <a:custGeom>
            <a:avLst/>
            <a:gdLst>
              <a:gd name="connsiteX0" fmla="*/ 0 w 10160878"/>
              <a:gd name="connsiteY0" fmla="*/ 215479 h 1292850"/>
              <a:gd name="connsiteX1" fmla="*/ 215479 w 10160878"/>
              <a:gd name="connsiteY1" fmla="*/ 0 h 1292850"/>
              <a:gd name="connsiteX2" fmla="*/ 9945399 w 10160878"/>
              <a:gd name="connsiteY2" fmla="*/ 0 h 1292850"/>
              <a:gd name="connsiteX3" fmla="*/ 10160878 w 10160878"/>
              <a:gd name="connsiteY3" fmla="*/ 215479 h 1292850"/>
              <a:gd name="connsiteX4" fmla="*/ 10160878 w 10160878"/>
              <a:gd name="connsiteY4" fmla="*/ 1077371 h 1292850"/>
              <a:gd name="connsiteX5" fmla="*/ 9945399 w 10160878"/>
              <a:gd name="connsiteY5" fmla="*/ 1292850 h 1292850"/>
              <a:gd name="connsiteX6" fmla="*/ 215479 w 10160878"/>
              <a:gd name="connsiteY6" fmla="*/ 1292850 h 1292850"/>
              <a:gd name="connsiteX7" fmla="*/ 0 w 10160878"/>
              <a:gd name="connsiteY7" fmla="*/ 1077371 h 1292850"/>
              <a:gd name="connsiteX8" fmla="*/ 0 w 10160878"/>
              <a:gd name="connsiteY8" fmla="*/ 215479 h 129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60878" h="1292850">
                <a:moveTo>
                  <a:pt x="0" y="215479"/>
                </a:moveTo>
                <a:cubicBezTo>
                  <a:pt x="0" y="96473"/>
                  <a:pt x="96473" y="0"/>
                  <a:pt x="215479" y="0"/>
                </a:cubicBezTo>
                <a:lnTo>
                  <a:pt x="9945399" y="0"/>
                </a:lnTo>
                <a:cubicBezTo>
                  <a:pt x="10064405" y="0"/>
                  <a:pt x="10160878" y="96473"/>
                  <a:pt x="10160878" y="215479"/>
                </a:cubicBezTo>
                <a:lnTo>
                  <a:pt x="10160878" y="1077371"/>
                </a:lnTo>
                <a:cubicBezTo>
                  <a:pt x="10160878" y="1196377"/>
                  <a:pt x="10064405" y="1292850"/>
                  <a:pt x="9945399" y="1292850"/>
                </a:cubicBezTo>
                <a:lnTo>
                  <a:pt x="215479" y="1292850"/>
                </a:lnTo>
                <a:cubicBezTo>
                  <a:pt x="96473" y="1292850"/>
                  <a:pt x="0" y="1196377"/>
                  <a:pt x="0" y="1077371"/>
                </a:cubicBezTo>
                <a:lnTo>
                  <a:pt x="0" y="215479"/>
                </a:lnTo>
                <a:close/>
              </a:path>
            </a:pathLst>
          </a:custGeom>
          <a:solidFill>
            <a:schemeClr val="accent2">
              <a:lumMod val="20000"/>
              <a:lumOff val="80000"/>
            </a:scheme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146932" tIns="146932" rIns="146932" bIns="146932" numCol="1" spcCol="1270" anchor="ctr" anchorCtr="0">
            <a:noAutofit/>
          </a:bodyPr>
          <a:lstStyle/>
          <a:p>
            <a:pPr marL="539750" lvl="0" indent="-539750" algn="just" defTabSz="977900">
              <a:lnSpc>
                <a:spcPct val="90000"/>
              </a:lnSpc>
              <a:spcBef>
                <a:spcPct val="0"/>
              </a:spcBef>
              <a:spcAft>
                <a:spcPct val="35000"/>
              </a:spcAft>
            </a:pPr>
            <a:r>
              <a:rPr lang="zh-TW" altLang="en-US" sz="2200" kern="1200" dirty="0">
                <a:solidFill>
                  <a:schemeClr val="tx1"/>
                </a:solidFill>
                <a:latin typeface="標楷體" panose="03000509000000000000" pitchFamily="65" charset="-120"/>
                <a:ea typeface="標楷體" panose="03000509000000000000" pitchFamily="65" charset="-120"/>
              </a:rPr>
              <a:t>１、出名人或借名人的任一方</a:t>
            </a:r>
            <a:r>
              <a:rPr lang="zh-TW" altLang="en-US" sz="2200" b="1" kern="1200" dirty="0">
                <a:solidFill>
                  <a:srgbClr val="FF0000"/>
                </a:solidFill>
                <a:latin typeface="標楷體" panose="03000509000000000000" pitchFamily="65" charset="-120"/>
                <a:ea typeface="標楷體" panose="03000509000000000000" pitchFamily="65" charset="-120"/>
              </a:rPr>
              <a:t>得隨時終止</a:t>
            </a:r>
            <a:r>
              <a:rPr lang="zh-TW" altLang="en-US" sz="2200" kern="1200" dirty="0">
                <a:solidFill>
                  <a:schemeClr val="tx1"/>
                </a:solidFill>
                <a:latin typeface="標楷體" panose="03000509000000000000" pitchFamily="65" charset="-120"/>
                <a:ea typeface="標楷體" panose="03000509000000000000" pitchFamily="65" charset="-120"/>
              </a:rPr>
              <a:t>借名登記契約（</a:t>
            </a:r>
            <a:r>
              <a:rPr lang="en-US" altLang="zh-TW" sz="2200" dirty="0">
                <a:solidFill>
                  <a:schemeClr val="tx1"/>
                </a:solidFill>
                <a:latin typeface="標楷體" panose="03000509000000000000" pitchFamily="65" charset="-120"/>
                <a:ea typeface="標楷體" panose="03000509000000000000" pitchFamily="65" charset="-120"/>
              </a:rPr>
              <a:t>《</a:t>
            </a:r>
            <a:r>
              <a:rPr lang="zh-TW" altLang="en-US" sz="2200" dirty="0">
                <a:solidFill>
                  <a:schemeClr val="tx1"/>
                </a:solidFill>
                <a:latin typeface="標楷體" panose="03000509000000000000" pitchFamily="65" charset="-120"/>
                <a:ea typeface="標楷體" panose="03000509000000000000" pitchFamily="65" charset="-120"/>
              </a:rPr>
              <a:t>民法</a:t>
            </a:r>
            <a:r>
              <a:rPr lang="en-US" altLang="zh-TW" sz="2200" dirty="0">
                <a:solidFill>
                  <a:schemeClr val="tx1"/>
                </a:solidFill>
                <a:latin typeface="標楷體" panose="03000509000000000000" pitchFamily="65" charset="-120"/>
                <a:ea typeface="標楷體" panose="03000509000000000000" pitchFamily="65" charset="-120"/>
              </a:rPr>
              <a:t>》</a:t>
            </a:r>
            <a:r>
              <a:rPr lang="zh-TW" altLang="en-US" sz="2200" dirty="0">
                <a:solidFill>
                  <a:schemeClr val="tx1"/>
                </a:solidFill>
                <a:latin typeface="標楷體" panose="03000509000000000000" pitchFamily="65" charset="-120"/>
                <a:ea typeface="標楷體" panose="03000509000000000000" pitchFamily="65" charset="-120"/>
              </a:rPr>
              <a:t>第</a:t>
            </a:r>
            <a:r>
              <a:rPr lang="en-US" altLang="zh-TW" sz="2200" dirty="0">
                <a:solidFill>
                  <a:schemeClr val="tx1"/>
                </a:solidFill>
                <a:latin typeface="標楷體" panose="03000509000000000000" pitchFamily="65" charset="-120"/>
                <a:ea typeface="標楷體" panose="03000509000000000000" pitchFamily="65" charset="-120"/>
              </a:rPr>
              <a:t>549</a:t>
            </a:r>
            <a:r>
              <a:rPr lang="zh-TW" altLang="en-US" sz="2200" dirty="0">
                <a:solidFill>
                  <a:schemeClr val="tx1"/>
                </a:solidFill>
                <a:latin typeface="標楷體" panose="03000509000000000000" pitchFamily="65" charset="-120"/>
                <a:ea typeface="標楷體" panose="03000509000000000000" pitchFamily="65" charset="-120"/>
              </a:rPr>
              <a:t>條第</a:t>
            </a:r>
            <a:r>
              <a:rPr lang="en-US" altLang="zh-TW" sz="2200" dirty="0">
                <a:solidFill>
                  <a:schemeClr val="tx1"/>
                </a:solidFill>
                <a:latin typeface="標楷體" panose="03000509000000000000" pitchFamily="65" charset="-120"/>
                <a:ea typeface="標楷體" panose="03000509000000000000" pitchFamily="65" charset="-120"/>
              </a:rPr>
              <a:t>1</a:t>
            </a:r>
            <a:r>
              <a:rPr lang="zh-TW" altLang="en-US" sz="2200" dirty="0">
                <a:solidFill>
                  <a:schemeClr val="tx1"/>
                </a:solidFill>
                <a:latin typeface="標楷體" panose="03000509000000000000" pitchFamily="65" charset="-120"/>
                <a:ea typeface="標楷體" panose="03000509000000000000" pitchFamily="65" charset="-120"/>
              </a:rPr>
              <a:t>項規定參照</a:t>
            </a:r>
            <a:r>
              <a:rPr lang="zh-TW" altLang="en-US" sz="2200" kern="1200" dirty="0">
                <a:solidFill>
                  <a:schemeClr val="tx1"/>
                </a:solidFill>
                <a:latin typeface="標楷體" panose="03000509000000000000" pitchFamily="65" charset="-120"/>
                <a:ea typeface="標楷體" panose="03000509000000000000" pitchFamily="65" charset="-120"/>
              </a:rPr>
              <a:t>）。</a:t>
            </a:r>
            <a:endParaRPr lang="zh-TW" altLang="en-US" sz="2200" kern="1200" dirty="0">
              <a:solidFill>
                <a:schemeClr val="tx1"/>
              </a:solidFill>
            </a:endParaRPr>
          </a:p>
        </p:txBody>
      </p:sp>
      <p:sp>
        <p:nvSpPr>
          <p:cNvPr id="24" name="手繪多邊形 23"/>
          <p:cNvSpPr/>
          <p:nvPr/>
        </p:nvSpPr>
        <p:spPr>
          <a:xfrm>
            <a:off x="985019" y="2924944"/>
            <a:ext cx="10160878" cy="1292850"/>
          </a:xfrm>
          <a:custGeom>
            <a:avLst/>
            <a:gdLst>
              <a:gd name="connsiteX0" fmla="*/ 0 w 10160878"/>
              <a:gd name="connsiteY0" fmla="*/ 215479 h 1292850"/>
              <a:gd name="connsiteX1" fmla="*/ 215479 w 10160878"/>
              <a:gd name="connsiteY1" fmla="*/ 0 h 1292850"/>
              <a:gd name="connsiteX2" fmla="*/ 9945399 w 10160878"/>
              <a:gd name="connsiteY2" fmla="*/ 0 h 1292850"/>
              <a:gd name="connsiteX3" fmla="*/ 10160878 w 10160878"/>
              <a:gd name="connsiteY3" fmla="*/ 215479 h 1292850"/>
              <a:gd name="connsiteX4" fmla="*/ 10160878 w 10160878"/>
              <a:gd name="connsiteY4" fmla="*/ 1077371 h 1292850"/>
              <a:gd name="connsiteX5" fmla="*/ 9945399 w 10160878"/>
              <a:gd name="connsiteY5" fmla="*/ 1292850 h 1292850"/>
              <a:gd name="connsiteX6" fmla="*/ 215479 w 10160878"/>
              <a:gd name="connsiteY6" fmla="*/ 1292850 h 1292850"/>
              <a:gd name="connsiteX7" fmla="*/ 0 w 10160878"/>
              <a:gd name="connsiteY7" fmla="*/ 1077371 h 1292850"/>
              <a:gd name="connsiteX8" fmla="*/ 0 w 10160878"/>
              <a:gd name="connsiteY8" fmla="*/ 215479 h 129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60878" h="1292850">
                <a:moveTo>
                  <a:pt x="0" y="215479"/>
                </a:moveTo>
                <a:cubicBezTo>
                  <a:pt x="0" y="96473"/>
                  <a:pt x="96473" y="0"/>
                  <a:pt x="215479" y="0"/>
                </a:cubicBezTo>
                <a:lnTo>
                  <a:pt x="9945399" y="0"/>
                </a:lnTo>
                <a:cubicBezTo>
                  <a:pt x="10064405" y="0"/>
                  <a:pt x="10160878" y="96473"/>
                  <a:pt x="10160878" y="215479"/>
                </a:cubicBezTo>
                <a:lnTo>
                  <a:pt x="10160878" y="1077371"/>
                </a:lnTo>
                <a:cubicBezTo>
                  <a:pt x="10160878" y="1196377"/>
                  <a:pt x="10064405" y="1292850"/>
                  <a:pt x="9945399" y="1292850"/>
                </a:cubicBezTo>
                <a:lnTo>
                  <a:pt x="215479" y="1292850"/>
                </a:lnTo>
                <a:cubicBezTo>
                  <a:pt x="96473" y="1292850"/>
                  <a:pt x="0" y="1196377"/>
                  <a:pt x="0" y="1077371"/>
                </a:cubicBezTo>
                <a:lnTo>
                  <a:pt x="0" y="215479"/>
                </a:lnTo>
                <a:close/>
              </a:path>
            </a:pathLst>
          </a:custGeom>
          <a:solidFill>
            <a:schemeClr val="accent3">
              <a:lumMod val="40000"/>
              <a:lumOff val="60000"/>
              <a:alpha val="80000"/>
            </a:schemeClr>
          </a:solid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spcFirstLastPara="0" vert="horz" wrap="square" lIns="146932" tIns="146932" rIns="146932" bIns="146932" numCol="1" spcCol="1270" anchor="ctr" anchorCtr="0">
            <a:noAutofit/>
          </a:bodyPr>
          <a:lstStyle/>
          <a:p>
            <a:pPr marL="539750" lvl="0" indent="-539750" algn="just" defTabSz="977900">
              <a:lnSpc>
                <a:spcPct val="90000"/>
              </a:lnSpc>
              <a:spcBef>
                <a:spcPct val="0"/>
              </a:spcBef>
              <a:spcAft>
                <a:spcPct val="35000"/>
              </a:spcAft>
            </a:pPr>
            <a:r>
              <a:rPr lang="zh-TW" altLang="en-US" sz="2200" kern="1200" dirty="0">
                <a:solidFill>
                  <a:schemeClr val="tx1"/>
                </a:solidFill>
                <a:latin typeface="標楷體" panose="03000509000000000000" pitchFamily="65" charset="-120"/>
                <a:ea typeface="標楷體" panose="03000509000000000000" pitchFamily="65" charset="-120"/>
              </a:rPr>
              <a:t>２、借名登記關係，因出名人或借名人的</a:t>
            </a:r>
            <a:r>
              <a:rPr lang="zh-TW" altLang="en-US" sz="2200" b="1" kern="1200" dirty="0">
                <a:solidFill>
                  <a:srgbClr val="FF0000"/>
                </a:solidFill>
                <a:latin typeface="標楷體" panose="03000509000000000000" pitchFamily="65" charset="-120"/>
                <a:ea typeface="標楷體" panose="03000509000000000000" pitchFamily="65" charset="-120"/>
              </a:rPr>
              <a:t>任一方死亡而消滅</a:t>
            </a:r>
            <a:r>
              <a:rPr lang="zh-TW" altLang="en-US" sz="2200" kern="1200" dirty="0">
                <a:solidFill>
                  <a:schemeClr val="tx1"/>
                </a:solidFill>
                <a:latin typeface="標楷體" panose="03000509000000000000" pitchFamily="65" charset="-120"/>
                <a:ea typeface="標楷體" panose="03000509000000000000" pitchFamily="65" charset="-120"/>
              </a:rPr>
              <a:t>（</a:t>
            </a:r>
            <a:r>
              <a:rPr lang="en-US" altLang="zh-TW" sz="2200" kern="1200" dirty="0">
                <a:solidFill>
                  <a:schemeClr val="tx1"/>
                </a:solidFill>
                <a:latin typeface="標楷體" panose="03000509000000000000" pitchFamily="65" charset="-120"/>
                <a:ea typeface="標楷體" panose="03000509000000000000" pitchFamily="65" charset="-120"/>
              </a:rPr>
              <a:t>《</a:t>
            </a:r>
            <a:r>
              <a:rPr lang="zh-TW" altLang="en-US" sz="2200" kern="1200" dirty="0">
                <a:solidFill>
                  <a:schemeClr val="tx1"/>
                </a:solidFill>
                <a:latin typeface="標楷體" panose="03000509000000000000" pitchFamily="65" charset="-120"/>
                <a:ea typeface="標楷體" panose="03000509000000000000" pitchFamily="65" charset="-120"/>
              </a:rPr>
              <a:t>民法</a:t>
            </a:r>
            <a:r>
              <a:rPr lang="en-US" altLang="zh-TW" sz="2200" kern="1200" dirty="0">
                <a:solidFill>
                  <a:schemeClr val="tx1"/>
                </a:solidFill>
                <a:latin typeface="標楷體" panose="03000509000000000000" pitchFamily="65" charset="-120"/>
                <a:ea typeface="標楷體" panose="03000509000000000000" pitchFamily="65" charset="-120"/>
              </a:rPr>
              <a:t>》</a:t>
            </a:r>
            <a:r>
              <a:rPr lang="zh-TW" altLang="en-US" sz="2200" dirty="0">
                <a:solidFill>
                  <a:schemeClr val="tx1"/>
                </a:solidFill>
                <a:latin typeface="標楷體" panose="03000509000000000000" pitchFamily="65" charset="-120"/>
                <a:ea typeface="標楷體" panose="03000509000000000000" pitchFamily="65" charset="-120"/>
              </a:rPr>
              <a:t>第</a:t>
            </a:r>
            <a:r>
              <a:rPr lang="en-US" altLang="zh-TW" sz="2200" dirty="0">
                <a:solidFill>
                  <a:schemeClr val="tx1"/>
                </a:solidFill>
                <a:latin typeface="標楷體" panose="03000509000000000000" pitchFamily="65" charset="-120"/>
                <a:ea typeface="標楷體" panose="03000509000000000000" pitchFamily="65" charset="-120"/>
              </a:rPr>
              <a:t>550</a:t>
            </a:r>
            <a:r>
              <a:rPr lang="zh-TW" altLang="en-US" sz="2200" dirty="0">
                <a:solidFill>
                  <a:schemeClr val="tx1"/>
                </a:solidFill>
                <a:latin typeface="標楷體" panose="03000509000000000000" pitchFamily="65" charset="-120"/>
                <a:ea typeface="標楷體" panose="03000509000000000000" pitchFamily="65" charset="-120"/>
              </a:rPr>
              <a:t>條前段規定參照）</a:t>
            </a:r>
            <a:r>
              <a:rPr lang="zh-TW" altLang="en-US" sz="2200" kern="1200" dirty="0">
                <a:solidFill>
                  <a:schemeClr val="tx1"/>
                </a:solidFill>
                <a:latin typeface="標楷體" panose="03000509000000000000" pitchFamily="65" charset="-120"/>
                <a:ea typeface="標楷體" panose="03000509000000000000" pitchFamily="65" charset="-120"/>
              </a:rPr>
              <a:t>。</a:t>
            </a:r>
            <a:endParaRPr lang="zh-TW" altLang="en-US" sz="2200" kern="1200" dirty="0">
              <a:solidFill>
                <a:schemeClr val="tx1"/>
              </a:solidFill>
            </a:endParaRPr>
          </a:p>
        </p:txBody>
      </p:sp>
      <p:sp>
        <p:nvSpPr>
          <p:cNvPr id="25" name="手繪多邊形 24"/>
          <p:cNvSpPr/>
          <p:nvPr/>
        </p:nvSpPr>
        <p:spPr>
          <a:xfrm>
            <a:off x="1025886" y="4581128"/>
            <a:ext cx="10160878" cy="1292850"/>
          </a:xfrm>
          <a:custGeom>
            <a:avLst/>
            <a:gdLst>
              <a:gd name="connsiteX0" fmla="*/ 0 w 10160878"/>
              <a:gd name="connsiteY0" fmla="*/ 215479 h 1292850"/>
              <a:gd name="connsiteX1" fmla="*/ 215479 w 10160878"/>
              <a:gd name="connsiteY1" fmla="*/ 0 h 1292850"/>
              <a:gd name="connsiteX2" fmla="*/ 9945399 w 10160878"/>
              <a:gd name="connsiteY2" fmla="*/ 0 h 1292850"/>
              <a:gd name="connsiteX3" fmla="*/ 10160878 w 10160878"/>
              <a:gd name="connsiteY3" fmla="*/ 215479 h 1292850"/>
              <a:gd name="connsiteX4" fmla="*/ 10160878 w 10160878"/>
              <a:gd name="connsiteY4" fmla="*/ 1077371 h 1292850"/>
              <a:gd name="connsiteX5" fmla="*/ 9945399 w 10160878"/>
              <a:gd name="connsiteY5" fmla="*/ 1292850 h 1292850"/>
              <a:gd name="connsiteX6" fmla="*/ 215479 w 10160878"/>
              <a:gd name="connsiteY6" fmla="*/ 1292850 h 1292850"/>
              <a:gd name="connsiteX7" fmla="*/ 0 w 10160878"/>
              <a:gd name="connsiteY7" fmla="*/ 1077371 h 1292850"/>
              <a:gd name="connsiteX8" fmla="*/ 0 w 10160878"/>
              <a:gd name="connsiteY8" fmla="*/ 215479 h 129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60878" h="1292850">
                <a:moveTo>
                  <a:pt x="0" y="215479"/>
                </a:moveTo>
                <a:cubicBezTo>
                  <a:pt x="0" y="96473"/>
                  <a:pt x="96473" y="0"/>
                  <a:pt x="215479" y="0"/>
                </a:cubicBezTo>
                <a:lnTo>
                  <a:pt x="9945399" y="0"/>
                </a:lnTo>
                <a:cubicBezTo>
                  <a:pt x="10064405" y="0"/>
                  <a:pt x="10160878" y="96473"/>
                  <a:pt x="10160878" y="215479"/>
                </a:cubicBezTo>
                <a:lnTo>
                  <a:pt x="10160878" y="1077371"/>
                </a:lnTo>
                <a:cubicBezTo>
                  <a:pt x="10160878" y="1196377"/>
                  <a:pt x="10064405" y="1292850"/>
                  <a:pt x="9945399" y="1292850"/>
                </a:cubicBezTo>
                <a:lnTo>
                  <a:pt x="215479" y="1292850"/>
                </a:lnTo>
                <a:cubicBezTo>
                  <a:pt x="96473" y="1292850"/>
                  <a:pt x="0" y="1196377"/>
                  <a:pt x="0" y="1077371"/>
                </a:cubicBezTo>
                <a:lnTo>
                  <a:pt x="0" y="215479"/>
                </a:lnTo>
                <a:close/>
              </a:path>
            </a:pathLst>
          </a:custGeom>
          <a:solidFill>
            <a:schemeClr val="accent4">
              <a:lumMod val="20000"/>
              <a:lumOff val="80000"/>
            </a:schemeClr>
          </a:solid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spcFirstLastPara="0" vert="horz" wrap="square" lIns="146932" tIns="146932" rIns="146932" bIns="146932" numCol="1" spcCol="1270" anchor="ctr" anchorCtr="0">
            <a:noAutofit/>
          </a:bodyPr>
          <a:lstStyle/>
          <a:p>
            <a:pPr marL="539750" lvl="0" indent="-539750" algn="just" defTabSz="977900">
              <a:lnSpc>
                <a:spcPct val="90000"/>
              </a:lnSpc>
              <a:spcBef>
                <a:spcPct val="0"/>
              </a:spcBef>
              <a:spcAft>
                <a:spcPct val="35000"/>
              </a:spcAft>
            </a:pPr>
            <a:r>
              <a:rPr lang="zh-TW" altLang="en-US" sz="2200" kern="1200" dirty="0">
                <a:solidFill>
                  <a:schemeClr val="tx1"/>
                </a:solidFill>
                <a:latin typeface="標楷體" panose="03000509000000000000" pitchFamily="65" charset="-120"/>
                <a:ea typeface="標楷體" panose="03000509000000000000" pitchFamily="65" charset="-120"/>
              </a:rPr>
              <a:t>３、</a:t>
            </a:r>
            <a:r>
              <a:rPr lang="zh-TW" altLang="zh-TW" sz="2200" kern="1200" dirty="0">
                <a:solidFill>
                  <a:schemeClr val="tx1"/>
                </a:solidFill>
                <a:latin typeface="標楷體" panose="03000509000000000000" pitchFamily="65" charset="-120"/>
                <a:ea typeface="標楷體" panose="03000509000000000000" pitchFamily="65" charset="-120"/>
              </a:rPr>
              <a:t>借名登記關係終止或消滅時，借名人可以向出名人或其繼承人請求將不動產所有權移轉登記，此為「債權請求權」，</a:t>
            </a:r>
            <a:r>
              <a:rPr lang="zh-TW" altLang="zh-TW" sz="2200" b="1" kern="1200" dirty="0">
                <a:solidFill>
                  <a:srgbClr val="FF0000"/>
                </a:solidFill>
                <a:latin typeface="標楷體" panose="03000509000000000000" pitchFamily="65" charset="-120"/>
                <a:ea typeface="標楷體" panose="03000509000000000000" pitchFamily="65" charset="-120"/>
              </a:rPr>
              <a:t>適用</a:t>
            </a:r>
            <a:r>
              <a:rPr lang="en-US" altLang="zh-TW" sz="2200" b="1" kern="1200" dirty="0">
                <a:solidFill>
                  <a:srgbClr val="FF0000"/>
                </a:solidFill>
                <a:latin typeface="標楷體" panose="03000509000000000000" pitchFamily="65" charset="-120"/>
                <a:ea typeface="標楷體" panose="03000509000000000000" pitchFamily="65" charset="-120"/>
              </a:rPr>
              <a:t>《</a:t>
            </a:r>
            <a:r>
              <a:rPr lang="zh-TW" altLang="zh-TW" sz="2200" b="1" kern="1200" dirty="0">
                <a:solidFill>
                  <a:srgbClr val="FF0000"/>
                </a:solidFill>
                <a:latin typeface="標楷體" panose="03000509000000000000" pitchFamily="65" charset="-120"/>
                <a:ea typeface="標楷體" panose="03000509000000000000" pitchFamily="65" charset="-120"/>
              </a:rPr>
              <a:t>民法</a:t>
            </a:r>
            <a:r>
              <a:rPr lang="en-US" altLang="zh-TW" sz="2200" b="1" kern="1200" dirty="0">
                <a:solidFill>
                  <a:srgbClr val="FF0000"/>
                </a:solidFill>
                <a:latin typeface="標楷體" panose="03000509000000000000" pitchFamily="65" charset="-120"/>
                <a:ea typeface="標楷體" panose="03000509000000000000" pitchFamily="65" charset="-120"/>
              </a:rPr>
              <a:t>》</a:t>
            </a:r>
            <a:r>
              <a:rPr lang="zh-TW" altLang="zh-TW" sz="2200" b="1" kern="1200" dirty="0">
                <a:solidFill>
                  <a:srgbClr val="FF0000"/>
                </a:solidFill>
                <a:latin typeface="標楷體" panose="03000509000000000000" pitchFamily="65" charset="-120"/>
                <a:ea typeface="標楷體" panose="03000509000000000000" pitchFamily="65" charset="-120"/>
              </a:rPr>
              <a:t>第</a:t>
            </a:r>
            <a:r>
              <a:rPr lang="en-US" altLang="zh-TW" sz="2200" b="1" kern="1200" dirty="0">
                <a:solidFill>
                  <a:srgbClr val="FF0000"/>
                </a:solidFill>
                <a:latin typeface="標楷體" panose="03000509000000000000" pitchFamily="65" charset="-120"/>
                <a:ea typeface="標楷體" panose="03000509000000000000" pitchFamily="65" charset="-120"/>
              </a:rPr>
              <a:t>125</a:t>
            </a:r>
            <a:r>
              <a:rPr lang="zh-TW" altLang="zh-TW" sz="2200" b="1" kern="1200" dirty="0">
                <a:solidFill>
                  <a:srgbClr val="FF0000"/>
                </a:solidFill>
                <a:latin typeface="標楷體" panose="03000509000000000000" pitchFamily="65" charset="-120"/>
                <a:ea typeface="標楷體" panose="03000509000000000000" pitchFamily="65" charset="-120"/>
              </a:rPr>
              <a:t>條</a:t>
            </a:r>
            <a:r>
              <a:rPr lang="zh-TW" altLang="en-US" sz="2200" b="1" kern="1200" dirty="0">
                <a:solidFill>
                  <a:srgbClr val="FF0000"/>
                </a:solidFill>
                <a:latin typeface="標楷體" panose="03000509000000000000" pitchFamily="65" charset="-120"/>
                <a:ea typeface="標楷體" panose="03000509000000000000" pitchFamily="65" charset="-120"/>
              </a:rPr>
              <a:t>規定之</a:t>
            </a:r>
            <a:r>
              <a:rPr lang="zh-TW" altLang="zh-TW" sz="2200" b="1" kern="1200" dirty="0">
                <a:solidFill>
                  <a:srgbClr val="FF0000"/>
                </a:solidFill>
                <a:latin typeface="標楷體" panose="03000509000000000000" pitchFamily="65" charset="-120"/>
                <a:ea typeface="標楷體" panose="03000509000000000000" pitchFamily="65" charset="-120"/>
              </a:rPr>
              <a:t>一般－「</a:t>
            </a:r>
            <a:r>
              <a:rPr lang="en-US" altLang="zh-TW" sz="2200" b="1" kern="1200" dirty="0">
                <a:solidFill>
                  <a:srgbClr val="FF0000"/>
                </a:solidFill>
                <a:latin typeface="標楷體" panose="03000509000000000000" pitchFamily="65" charset="-120"/>
                <a:ea typeface="標楷體" panose="03000509000000000000" pitchFamily="65" charset="-120"/>
              </a:rPr>
              <a:t>15</a:t>
            </a:r>
            <a:r>
              <a:rPr lang="zh-TW" altLang="zh-TW" sz="2200" b="1" kern="1200" dirty="0">
                <a:solidFill>
                  <a:srgbClr val="FF0000"/>
                </a:solidFill>
                <a:latin typeface="標楷體" panose="03000509000000000000" pitchFamily="65" charset="-120"/>
                <a:ea typeface="標楷體" panose="03000509000000000000" pitchFamily="65" charset="-120"/>
              </a:rPr>
              <a:t>年」消滅時效</a:t>
            </a:r>
            <a:r>
              <a:rPr lang="zh-TW" altLang="zh-TW" sz="2200" kern="1200" dirty="0">
                <a:solidFill>
                  <a:schemeClr val="tx1"/>
                </a:solidFill>
                <a:latin typeface="標楷體" panose="03000509000000000000" pitchFamily="65" charset="-120"/>
                <a:ea typeface="標楷體" panose="03000509000000000000" pitchFamily="65" charset="-120"/>
              </a:rPr>
              <a:t>。</a:t>
            </a:r>
            <a:endParaRPr lang="zh-TW" altLang="en-US" sz="2200" kern="1200" dirty="0">
              <a:solidFill>
                <a:schemeClr val="tx1"/>
              </a:solidFill>
            </a:endParaRPr>
          </a:p>
        </p:txBody>
      </p:sp>
      <p:sp>
        <p:nvSpPr>
          <p:cNvPr id="14" name="矩形 13"/>
          <p:cNvSpPr/>
          <p:nvPr/>
        </p:nvSpPr>
        <p:spPr>
          <a:xfrm>
            <a:off x="949318" y="334376"/>
            <a:ext cx="9520555" cy="523220"/>
          </a:xfrm>
          <a:prstGeom prst="rect">
            <a:avLst/>
          </a:prstGeom>
        </p:spPr>
        <p:txBody>
          <a:bodyPr wrap="none">
            <a:spAutoFit/>
          </a:bodyPr>
          <a:lstStyle/>
          <a:p>
            <a:pPr lvl="0" algn="ctr"/>
            <a:r>
              <a:rPr lang="zh-TW" altLang="zh-TW" sz="2800" b="1" dirty="0">
                <a:solidFill>
                  <a:srgbClr val="0000FF"/>
                </a:solidFill>
                <a:latin typeface="標楷體" panose="03000509000000000000" pitchFamily="65" charset="-120"/>
                <a:ea typeface="標楷體" panose="03000509000000000000" pitchFamily="65" charset="-120"/>
              </a:rPr>
              <a:t>因為類推適用</a:t>
            </a:r>
            <a:r>
              <a:rPr lang="en-US" altLang="zh-TW" sz="2800" b="1" dirty="0">
                <a:solidFill>
                  <a:srgbClr val="0000FF"/>
                </a:solidFill>
                <a:latin typeface="標楷體" panose="03000509000000000000" pitchFamily="65" charset="-120"/>
                <a:ea typeface="標楷體" panose="03000509000000000000" pitchFamily="65" charset="-120"/>
              </a:rPr>
              <a:t>《</a:t>
            </a:r>
            <a:r>
              <a:rPr lang="zh-TW" altLang="zh-TW" sz="2800" b="1" dirty="0">
                <a:solidFill>
                  <a:srgbClr val="0000FF"/>
                </a:solidFill>
                <a:latin typeface="標楷體" panose="03000509000000000000" pitchFamily="65" charset="-120"/>
                <a:ea typeface="標楷體" panose="03000509000000000000" pitchFamily="65" charset="-120"/>
              </a:rPr>
              <a:t>委任</a:t>
            </a:r>
            <a:r>
              <a:rPr lang="en-US" altLang="zh-TW" sz="2800" b="1" dirty="0">
                <a:solidFill>
                  <a:srgbClr val="0000FF"/>
                </a:solidFill>
                <a:latin typeface="標楷體" panose="03000509000000000000" pitchFamily="65" charset="-120"/>
                <a:ea typeface="標楷體" panose="03000509000000000000" pitchFamily="65" charset="-120"/>
              </a:rPr>
              <a:t>》</a:t>
            </a:r>
            <a:r>
              <a:rPr lang="zh-TW" altLang="zh-TW" sz="2800" b="1" dirty="0">
                <a:solidFill>
                  <a:srgbClr val="0000FF"/>
                </a:solidFill>
                <a:latin typeface="標楷體" panose="03000509000000000000" pitchFamily="65" charset="-120"/>
                <a:ea typeface="標楷體" panose="03000509000000000000" pitchFamily="65" charset="-120"/>
              </a:rPr>
              <a:t>契約規定，所以有以下三點應注意：</a:t>
            </a:r>
          </a:p>
        </p:txBody>
      </p:sp>
    </p:spTree>
    <p:extLst>
      <p:ext uri="{BB962C8B-B14F-4D97-AF65-F5344CB8AC3E}">
        <p14:creationId xmlns:p14="http://schemas.microsoft.com/office/powerpoint/2010/main" val="1953314292"/>
      </p:ext>
    </p:extLst>
  </p:cSld>
  <p:clrMapOvr>
    <a:masterClrMapping/>
  </p:clrMapOvr>
  <p:transition spd="slow">
    <p:push dir="u"/>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圓角 16">
            <a:extLst>
              <a:ext uri="{FF2B5EF4-FFF2-40B4-BE49-F238E27FC236}">
                <a16:creationId xmlns:a16="http://schemas.microsoft.com/office/drawing/2014/main" id="{627C3E0F-823E-C06D-B3C5-53FBC31E5E8A}"/>
              </a:ext>
            </a:extLst>
          </p:cNvPr>
          <p:cNvSpPr/>
          <p:nvPr/>
        </p:nvSpPr>
        <p:spPr>
          <a:xfrm>
            <a:off x="336947" y="1196752"/>
            <a:ext cx="5390080" cy="4963340"/>
          </a:xfrm>
          <a:prstGeom prst="roundRect">
            <a:avLst/>
          </a:prstGeom>
          <a:solidFill>
            <a:schemeClr val="accent1">
              <a:lumMod val="20000"/>
              <a:lumOff val="80000"/>
              <a:alpha val="68000"/>
            </a:schemeClr>
          </a:solidFill>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74C3D1A5-FFA8-107B-F939-AA78E9FEEDE1}"/>
              </a:ext>
            </a:extLst>
          </p:cNvPr>
          <p:cNvSpPr>
            <a:spLocks noGrp="1"/>
          </p:cNvSpPr>
          <p:nvPr>
            <p:ph type="title"/>
          </p:nvPr>
        </p:nvSpPr>
        <p:spPr/>
        <p:txBody>
          <a:bodyPr/>
          <a:lstStyle/>
          <a:p>
            <a:r>
              <a:rPr lang="zh-TW" altLang="en-US" dirty="0"/>
              <a:t>四、借名登記的法律上爭議</a:t>
            </a:r>
          </a:p>
        </p:txBody>
      </p:sp>
      <p:sp>
        <p:nvSpPr>
          <p:cNvPr id="4" name="投影片編號版面配置區 3">
            <a:extLst>
              <a:ext uri="{FF2B5EF4-FFF2-40B4-BE49-F238E27FC236}">
                <a16:creationId xmlns:a16="http://schemas.microsoft.com/office/drawing/2014/main" id="{547EAA68-0ED9-F6C3-5F9F-D8774F4092DA}"/>
              </a:ext>
            </a:extLst>
          </p:cNvPr>
          <p:cNvSpPr>
            <a:spLocks noGrp="1"/>
          </p:cNvSpPr>
          <p:nvPr>
            <p:ph type="sldNum" sz="quarter" idx="12"/>
          </p:nvPr>
        </p:nvSpPr>
        <p:spPr/>
        <p:txBody>
          <a:bodyPr/>
          <a:lstStyle/>
          <a:p>
            <a:fld id="{2E6F56F6-8A33-4603-90C0-ABB6D2C1DF7D}" type="slidenum">
              <a:rPr lang="zh-TW" altLang="en-US" smtClean="0"/>
              <a:pPr/>
              <a:t>65</a:t>
            </a:fld>
            <a:endParaRPr lang="zh-TW" altLang="en-US" dirty="0"/>
          </a:p>
        </p:txBody>
      </p:sp>
      <p:sp>
        <p:nvSpPr>
          <p:cNvPr id="14" name="文字方塊 13">
            <a:extLst>
              <a:ext uri="{FF2B5EF4-FFF2-40B4-BE49-F238E27FC236}">
                <a16:creationId xmlns:a16="http://schemas.microsoft.com/office/drawing/2014/main" id="{DC18D2E0-6CB3-F366-1395-DAB7D08FA16C}"/>
              </a:ext>
            </a:extLst>
          </p:cNvPr>
          <p:cNvSpPr txBox="1"/>
          <p:nvPr/>
        </p:nvSpPr>
        <p:spPr>
          <a:xfrm>
            <a:off x="696987" y="1342226"/>
            <a:ext cx="2232248" cy="523220"/>
          </a:xfrm>
          <a:prstGeom prst="rect">
            <a:avLst/>
          </a:prstGeom>
          <a:noFill/>
        </p:spPr>
        <p:txBody>
          <a:bodyPr wrap="square">
            <a:spAutoFit/>
          </a:bodyPr>
          <a:lstStyle/>
          <a:p>
            <a:r>
              <a:rPr lang="zh-TW" altLang="en-US" sz="2800" b="1" dirty="0">
                <a:solidFill>
                  <a:srgbClr val="FF0000"/>
                </a:solidFill>
                <a:latin typeface="標楷體" panose="03000509000000000000" pitchFamily="65" charset="-120"/>
                <a:ea typeface="標楷體" panose="03000509000000000000" pitchFamily="65" charset="-120"/>
              </a:rPr>
              <a:t>舉證責任</a:t>
            </a:r>
          </a:p>
        </p:txBody>
      </p:sp>
      <p:sp>
        <p:nvSpPr>
          <p:cNvPr id="16" name="Rectangle 2">
            <a:extLst>
              <a:ext uri="{FF2B5EF4-FFF2-40B4-BE49-F238E27FC236}">
                <a16:creationId xmlns:a16="http://schemas.microsoft.com/office/drawing/2014/main" id="{92392B28-786A-A5AC-6EC5-3F006959FD58}"/>
              </a:ext>
            </a:extLst>
          </p:cNvPr>
          <p:cNvSpPr>
            <a:spLocks noChangeArrowheads="1"/>
          </p:cNvSpPr>
          <p:nvPr/>
        </p:nvSpPr>
        <p:spPr bwMode="auto">
          <a:xfrm rot="10800000" flipV="1">
            <a:off x="561322" y="1781313"/>
            <a:ext cx="5033466" cy="4196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ts val="4000"/>
              </a:lnSpc>
              <a:spcBef>
                <a:spcPct val="0"/>
              </a:spcBef>
              <a:spcAft>
                <a:spcPct val="0"/>
              </a:spcAft>
              <a:buClrTx/>
              <a:buSzTx/>
              <a:buFontTx/>
              <a:buNone/>
              <a:tabLst/>
            </a:pPr>
            <a:r>
              <a:rPr lang="zh-TW" altLang="en-US" sz="2400" dirty="0">
                <a:latin typeface="標楷體" panose="03000509000000000000" pitchFamily="65" charset="-120"/>
                <a:ea typeface="標楷體" panose="03000509000000000000" pitchFamily="65" charset="-120"/>
              </a:rPr>
              <a:t>「</a:t>
            </a:r>
            <a:r>
              <a:rPr lang="zh-TW" altLang="zh-TW" sz="2400" b="1" u="sng" dirty="0">
                <a:solidFill>
                  <a:srgbClr val="0000FF"/>
                </a:solidFill>
                <a:latin typeface="標楷體" panose="03000509000000000000" pitchFamily="65" charset="-120"/>
                <a:ea typeface="標楷體" panose="03000509000000000000" pitchFamily="65" charset="-120"/>
              </a:rPr>
              <a:t>按主張借名登記者，應就借名登記之利己事實，負舉證責任</a:t>
            </a:r>
            <a:r>
              <a:rPr lang="zh-TW" altLang="zh-TW" sz="2400" dirty="0">
                <a:latin typeface="標楷體" panose="03000509000000000000" pitchFamily="65" charset="-120"/>
                <a:ea typeface="標楷體" panose="03000509000000000000" pitchFamily="65" charset="-120"/>
              </a:rPr>
              <a:t>。在借名登記關係爭執之當事人間，借名人如無書面契約等直接證據以供證明，非不得由何人出資、何人管理使用收益等已證明之客觀情形推論之</a:t>
            </a:r>
            <a:r>
              <a:rPr lang="zh-TW" altLang="en-US" sz="2400" dirty="0">
                <a:latin typeface="標楷體" panose="03000509000000000000" pitchFamily="65" charset="-120"/>
                <a:ea typeface="標楷體" panose="03000509000000000000" pitchFamily="65" charset="-120"/>
              </a:rPr>
              <a:t>。」（最高法院</a:t>
            </a:r>
            <a:r>
              <a:rPr lang="en-US" altLang="zh-TW" sz="2400" dirty="0">
                <a:latin typeface="標楷體" panose="03000509000000000000" pitchFamily="65" charset="-120"/>
                <a:ea typeface="標楷體" panose="03000509000000000000" pitchFamily="65" charset="-120"/>
              </a:rPr>
              <a:t>111</a:t>
            </a:r>
            <a:r>
              <a:rPr lang="zh-TW" altLang="en-US" sz="2400" dirty="0">
                <a:latin typeface="標楷體" panose="03000509000000000000" pitchFamily="65" charset="-120"/>
                <a:ea typeface="標楷體" panose="03000509000000000000" pitchFamily="65" charset="-120"/>
              </a:rPr>
              <a:t>年度台上字第</a:t>
            </a:r>
            <a:r>
              <a:rPr lang="en-US" altLang="zh-TW" sz="2400" dirty="0">
                <a:latin typeface="標楷體" panose="03000509000000000000" pitchFamily="65" charset="-120"/>
                <a:ea typeface="標楷體" panose="03000509000000000000" pitchFamily="65" charset="-120"/>
              </a:rPr>
              <a:t>1333</a:t>
            </a:r>
            <a:r>
              <a:rPr lang="zh-TW" altLang="en-US" sz="2400" dirty="0">
                <a:latin typeface="標楷體" panose="03000509000000000000" pitchFamily="65" charset="-120"/>
                <a:ea typeface="標楷體" panose="03000509000000000000" pitchFamily="65" charset="-120"/>
              </a:rPr>
              <a:t>號判決意旨）。</a:t>
            </a:r>
            <a:endParaRPr lang="zh-TW" altLang="zh-TW" sz="2400" dirty="0">
              <a:latin typeface="標楷體" panose="03000509000000000000" pitchFamily="65" charset="-120"/>
              <a:ea typeface="標楷體" panose="03000509000000000000" pitchFamily="65" charset="-120"/>
            </a:endParaRPr>
          </a:p>
        </p:txBody>
      </p:sp>
      <p:sp>
        <p:nvSpPr>
          <p:cNvPr id="19" name="矩形: 圓角 18">
            <a:extLst>
              <a:ext uri="{FF2B5EF4-FFF2-40B4-BE49-F238E27FC236}">
                <a16:creationId xmlns:a16="http://schemas.microsoft.com/office/drawing/2014/main" id="{3E1603A8-9C9C-FF22-E479-99329DC166DA}"/>
              </a:ext>
            </a:extLst>
          </p:cNvPr>
          <p:cNvSpPr/>
          <p:nvPr/>
        </p:nvSpPr>
        <p:spPr>
          <a:xfrm>
            <a:off x="6459798" y="1201963"/>
            <a:ext cx="5390080" cy="4963341"/>
          </a:xfrm>
          <a:prstGeom prst="roundRect">
            <a:avLst/>
          </a:prstGeom>
          <a:solidFill>
            <a:schemeClr val="accent4">
              <a:lumMod val="20000"/>
              <a:lumOff val="80000"/>
              <a:alpha val="49000"/>
            </a:schemeClr>
          </a:solidFill>
          <a:ln>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20" name="文字方塊 19">
            <a:extLst>
              <a:ext uri="{FF2B5EF4-FFF2-40B4-BE49-F238E27FC236}">
                <a16:creationId xmlns:a16="http://schemas.microsoft.com/office/drawing/2014/main" id="{3BC584FC-DD70-84C1-D8E3-8339E7743B72}"/>
              </a:ext>
            </a:extLst>
          </p:cNvPr>
          <p:cNvSpPr txBox="1"/>
          <p:nvPr/>
        </p:nvSpPr>
        <p:spPr>
          <a:xfrm>
            <a:off x="6819838" y="1347437"/>
            <a:ext cx="4814016" cy="523220"/>
          </a:xfrm>
          <a:prstGeom prst="rect">
            <a:avLst/>
          </a:prstGeom>
          <a:noFill/>
        </p:spPr>
        <p:txBody>
          <a:bodyPr wrap="square">
            <a:spAutoFit/>
          </a:bodyPr>
          <a:lstStyle/>
          <a:p>
            <a:r>
              <a:rPr lang="zh-TW" altLang="en-US" sz="2800" b="1" dirty="0">
                <a:solidFill>
                  <a:srgbClr val="FF0000"/>
                </a:solidFill>
                <a:latin typeface="標楷體" panose="03000509000000000000" pitchFamily="65" charset="-120"/>
                <a:ea typeface="標楷體" panose="03000509000000000000" pitchFamily="65" charset="-120"/>
              </a:rPr>
              <a:t>出名人擅自處分不動產的效力</a:t>
            </a:r>
            <a:endParaRPr lang="zh-TW" altLang="en-US" sz="2800" b="1" dirty="0">
              <a:solidFill>
                <a:srgbClr val="FF0000"/>
              </a:solidFill>
            </a:endParaRPr>
          </a:p>
        </p:txBody>
      </p:sp>
      <p:sp>
        <p:nvSpPr>
          <p:cNvPr id="21" name="Rectangle 2">
            <a:extLst>
              <a:ext uri="{FF2B5EF4-FFF2-40B4-BE49-F238E27FC236}">
                <a16:creationId xmlns:a16="http://schemas.microsoft.com/office/drawing/2014/main" id="{E05E4132-7DF3-30C5-E3EE-AAFA18127E48}"/>
              </a:ext>
            </a:extLst>
          </p:cNvPr>
          <p:cNvSpPr>
            <a:spLocks noChangeArrowheads="1"/>
          </p:cNvSpPr>
          <p:nvPr/>
        </p:nvSpPr>
        <p:spPr bwMode="auto">
          <a:xfrm rot="10800000" flipV="1">
            <a:off x="6679407" y="1808659"/>
            <a:ext cx="5033466" cy="4140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lnSpc>
                <a:spcPts val="4000"/>
              </a:lnSpc>
            </a:pPr>
            <a:r>
              <a:rPr lang="zh-TW" altLang="en-US" sz="2400" dirty="0">
                <a:latin typeface="標楷體" panose="03000509000000000000" pitchFamily="65" charset="-120"/>
                <a:ea typeface="標楷體" panose="03000509000000000000" pitchFamily="65" charset="-120"/>
              </a:rPr>
              <a:t>我國最高法院在民國</a:t>
            </a:r>
            <a:r>
              <a:rPr lang="en-US" altLang="zh-TW" sz="2400" dirty="0">
                <a:latin typeface="標楷體" panose="03000509000000000000" pitchFamily="65" charset="-120"/>
                <a:ea typeface="標楷體" panose="03000509000000000000" pitchFamily="65" charset="-120"/>
              </a:rPr>
              <a:t>106</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2</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14</a:t>
            </a:r>
            <a:r>
              <a:rPr lang="zh-TW" altLang="en-US" sz="2400" dirty="0">
                <a:latin typeface="標楷體" panose="03000509000000000000" pitchFamily="65" charset="-120"/>
                <a:ea typeface="標楷體" panose="03000509000000000000" pitchFamily="65" charset="-120"/>
              </a:rPr>
              <a:t>日</a:t>
            </a:r>
            <a:r>
              <a:rPr lang="en-US" altLang="zh-TW" sz="2400" dirty="0">
                <a:latin typeface="標楷體" panose="03000509000000000000" pitchFamily="65" charset="-120"/>
                <a:ea typeface="標楷體" panose="03000509000000000000" pitchFamily="65" charset="-120"/>
              </a:rPr>
              <a:t>106</a:t>
            </a:r>
            <a:r>
              <a:rPr lang="zh-TW" altLang="en-US" sz="2400" dirty="0">
                <a:latin typeface="標楷體" panose="03000509000000000000" pitchFamily="65" charset="-120"/>
                <a:ea typeface="標楷體" panose="03000509000000000000" pitchFamily="65" charset="-120"/>
              </a:rPr>
              <a:t>年度第</a:t>
            </a:r>
            <a:r>
              <a:rPr lang="en-US" altLang="zh-TW" sz="2400" dirty="0">
                <a:latin typeface="標楷體" panose="03000509000000000000" pitchFamily="65" charset="-120"/>
                <a:ea typeface="標楷體" panose="03000509000000000000" pitchFamily="65" charset="-120"/>
              </a:rPr>
              <a:t>3</a:t>
            </a:r>
            <a:r>
              <a:rPr lang="zh-TW" altLang="en-US" sz="2400" dirty="0">
                <a:latin typeface="標楷體" panose="03000509000000000000" pitchFamily="65" charset="-120"/>
                <a:ea typeface="標楷體" panose="03000509000000000000" pitchFamily="65" charset="-120"/>
              </a:rPr>
              <a:t>次民事庭會議決議認為：不動產借名登記契約為借名人與出名人間之債權契約，其效力不及於第三人</a:t>
            </a:r>
            <a:r>
              <a:rPr lang="zh-TW" altLang="en-US" sz="2400" b="1" dirty="0">
                <a:latin typeface="標楷體" panose="03000509000000000000" pitchFamily="65" charset="-120"/>
                <a:ea typeface="標楷體" panose="03000509000000000000" pitchFamily="65" charset="-120"/>
              </a:rPr>
              <a:t>。</a:t>
            </a:r>
            <a:r>
              <a:rPr lang="zh-TW" altLang="en-US" sz="2400" b="1" u="sng" dirty="0">
                <a:solidFill>
                  <a:srgbClr val="0000FF"/>
                </a:solidFill>
                <a:latin typeface="標楷體" panose="03000509000000000000" pitchFamily="65" charset="-120"/>
                <a:ea typeface="標楷體" panose="03000509000000000000" pitchFamily="65" charset="-120"/>
              </a:rPr>
              <a:t>出名人既然登記為不動產的所有權人，則縱使未得借名人同意，而將該不動產處分移轉登記給第三人，仍屬「有權處分」</a:t>
            </a:r>
            <a:r>
              <a:rPr lang="zh-TW" altLang="en-US" sz="2400" dirty="0">
                <a:latin typeface="標楷體" panose="03000509000000000000" pitchFamily="65" charset="-120"/>
                <a:ea typeface="標楷體" panose="03000509000000000000" pitchFamily="65" charset="-120"/>
              </a:rPr>
              <a:t>。</a:t>
            </a:r>
            <a:endParaRPr lang="zh-TW" altLang="en-US" sz="2400" dirty="0"/>
          </a:p>
        </p:txBody>
      </p:sp>
    </p:spTree>
    <p:extLst>
      <p:ext uri="{BB962C8B-B14F-4D97-AF65-F5344CB8AC3E}">
        <p14:creationId xmlns:p14="http://schemas.microsoft.com/office/powerpoint/2010/main" val="3159464597"/>
      </p:ext>
    </p:extLst>
  </p:cSld>
  <p:clrMapOvr>
    <a:masterClrMapping/>
  </p:clrMapOvr>
  <p:transition spd="slow">
    <p:push dir="u"/>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圓角 7">
            <a:extLst>
              <a:ext uri="{FF2B5EF4-FFF2-40B4-BE49-F238E27FC236}">
                <a16:creationId xmlns:a16="http://schemas.microsoft.com/office/drawing/2014/main" id="{8B5533BC-3306-3777-318C-8CA5ABFBDEC8}"/>
              </a:ext>
            </a:extLst>
          </p:cNvPr>
          <p:cNvSpPr/>
          <p:nvPr/>
        </p:nvSpPr>
        <p:spPr>
          <a:xfrm>
            <a:off x="480963" y="1309910"/>
            <a:ext cx="5976664" cy="4711378"/>
          </a:xfrm>
          <a:prstGeom prst="roundRect">
            <a:avLst/>
          </a:prstGeom>
          <a:solidFill>
            <a:schemeClr val="accent3">
              <a:lumMod val="20000"/>
              <a:lumOff val="80000"/>
              <a:alpha val="5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1CF44DCF-B982-AC5C-23B2-5511F9BA0C8B}"/>
              </a:ext>
            </a:extLst>
          </p:cNvPr>
          <p:cNvSpPr>
            <a:spLocks noGrp="1"/>
          </p:cNvSpPr>
          <p:nvPr>
            <p:ph type="title"/>
          </p:nvPr>
        </p:nvSpPr>
        <p:spPr/>
        <p:txBody>
          <a:bodyPr/>
          <a:lstStyle/>
          <a:p>
            <a:r>
              <a:rPr lang="zh-TW" altLang="en-US" dirty="0"/>
              <a:t>五、善用法律措施，避免不動產借名登記爭議</a:t>
            </a:r>
          </a:p>
        </p:txBody>
      </p:sp>
      <p:sp>
        <p:nvSpPr>
          <p:cNvPr id="4" name="投影片編號版面配置區 3">
            <a:extLst>
              <a:ext uri="{FF2B5EF4-FFF2-40B4-BE49-F238E27FC236}">
                <a16:creationId xmlns:a16="http://schemas.microsoft.com/office/drawing/2014/main" id="{B5C01BBE-0E28-DC01-27F3-C1064A115184}"/>
              </a:ext>
            </a:extLst>
          </p:cNvPr>
          <p:cNvSpPr>
            <a:spLocks noGrp="1"/>
          </p:cNvSpPr>
          <p:nvPr>
            <p:ph type="sldNum" sz="quarter" idx="12"/>
          </p:nvPr>
        </p:nvSpPr>
        <p:spPr/>
        <p:txBody>
          <a:bodyPr/>
          <a:lstStyle/>
          <a:p>
            <a:fld id="{2E6F56F6-8A33-4603-90C0-ABB6D2C1DF7D}" type="slidenum">
              <a:rPr lang="zh-TW" altLang="en-US" smtClean="0"/>
              <a:pPr/>
              <a:t>66</a:t>
            </a:fld>
            <a:endParaRPr lang="zh-TW" altLang="en-US" dirty="0"/>
          </a:p>
        </p:txBody>
      </p:sp>
      <p:sp>
        <p:nvSpPr>
          <p:cNvPr id="5" name="內容版面配置區 2">
            <a:extLst>
              <a:ext uri="{FF2B5EF4-FFF2-40B4-BE49-F238E27FC236}">
                <a16:creationId xmlns:a16="http://schemas.microsoft.com/office/drawing/2014/main" id="{D0670B09-D6CD-A2FF-35C0-09FBB84D7FCD}"/>
              </a:ext>
            </a:extLst>
          </p:cNvPr>
          <p:cNvSpPr>
            <a:spLocks noGrp="1"/>
          </p:cNvSpPr>
          <p:nvPr>
            <p:ph idx="1"/>
          </p:nvPr>
        </p:nvSpPr>
        <p:spPr>
          <a:xfrm>
            <a:off x="696987" y="1525934"/>
            <a:ext cx="5619427" cy="4711378"/>
          </a:xfrm>
        </p:spPr>
        <p:txBody>
          <a:bodyPr>
            <a:normAutofit lnSpcReduction="10000"/>
          </a:bodyPr>
          <a:lstStyle/>
          <a:p>
            <a:pPr marL="457200" lvl="0" indent="-457200" algn="just" hangingPunct="0">
              <a:buFont typeface="Wingdings" panose="05000000000000000000" pitchFamily="2" charset="2"/>
              <a:buChar char="ü"/>
            </a:pPr>
            <a:r>
              <a:rPr lang="zh-TW" altLang="en-US" u="sng" dirty="0">
                <a:ln w="3175">
                  <a:noFill/>
                </a:ln>
                <a:solidFill>
                  <a:srgbClr val="C00000"/>
                </a:solidFill>
                <a:latin typeface="標楷體" panose="03000509000000000000" pitchFamily="65" charset="-120"/>
                <a:ea typeface="標楷體" panose="03000509000000000000" pitchFamily="65" charset="-120"/>
              </a:rPr>
              <a:t>簽訂借名登記契約書</a:t>
            </a:r>
            <a:r>
              <a:rPr lang="zh-TW" altLang="en-US" dirty="0">
                <a:ln w="3175">
                  <a:noFill/>
                </a:ln>
                <a:latin typeface="標楷體" panose="03000509000000000000" pitchFamily="65" charset="-120"/>
                <a:ea typeface="標楷體" panose="03000509000000000000" pitchFamily="65" charset="-120"/>
              </a:rPr>
              <a:t>。</a:t>
            </a:r>
          </a:p>
          <a:p>
            <a:pPr marL="457200" lvl="0" indent="-457200" algn="just" hangingPunct="0">
              <a:buFont typeface="Wingdings" panose="05000000000000000000" pitchFamily="2" charset="2"/>
              <a:buChar char="ü"/>
            </a:pPr>
            <a:r>
              <a:rPr lang="zh-TW" altLang="en-US" dirty="0">
                <a:latin typeface="標楷體" panose="03000509000000000000" pitchFamily="65" charset="-120"/>
                <a:ea typeface="標楷體" panose="03000509000000000000" pitchFamily="65" charset="-120"/>
              </a:rPr>
              <a:t>保存相關證據，例如：出資證明、房屋稅單、地價稅單、租約、管理費、不動產權狀正本</a:t>
            </a:r>
            <a:r>
              <a:rPr lang="en-US" altLang="en-US"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等。</a:t>
            </a:r>
            <a:endParaRPr lang="en-US" altLang="zh-TW" dirty="0">
              <a:latin typeface="標楷體" panose="03000509000000000000" pitchFamily="65" charset="-120"/>
              <a:ea typeface="標楷體" panose="03000509000000000000" pitchFamily="65" charset="-120"/>
            </a:endParaRPr>
          </a:p>
          <a:p>
            <a:pPr marL="457200" indent="-457200" algn="just" hangingPunct="0">
              <a:buFont typeface="Wingdings" panose="05000000000000000000" pitchFamily="2" charset="2"/>
              <a:buChar char="ü"/>
            </a:pPr>
            <a:r>
              <a:rPr lang="zh-TW" altLang="en-US" dirty="0">
                <a:latin typeface="標楷體" panose="03000509000000000000" pitchFamily="65" charset="-120"/>
                <a:ea typeface="標楷體" panose="03000509000000000000" pitchFamily="65" charset="-120"/>
              </a:rPr>
              <a:t>於借名登記的不動產設定「抵押權」。</a:t>
            </a:r>
            <a:endParaRPr lang="zh-TW" altLang="en-US" dirty="0"/>
          </a:p>
          <a:p>
            <a:pPr marL="457200" indent="-457200" algn="just" hangingPunct="0">
              <a:buFont typeface="Wingdings" panose="05000000000000000000" pitchFamily="2" charset="2"/>
              <a:buChar char="ü"/>
            </a:pPr>
            <a:r>
              <a:rPr lang="zh-TW" altLang="en-US" dirty="0">
                <a:latin typeface="標楷體" panose="03000509000000000000" pitchFamily="65" charset="-120"/>
                <a:ea typeface="標楷體" panose="03000509000000000000" pitchFamily="65" charset="-120"/>
              </a:rPr>
              <a:t>於借名登記的不動產辦理「</a:t>
            </a:r>
            <a:r>
              <a:rPr lang="zh-TW" altLang="en-US" u="sng" dirty="0">
                <a:solidFill>
                  <a:srgbClr val="C00000"/>
                </a:solidFill>
                <a:latin typeface="標楷體" panose="03000509000000000000" pitchFamily="65" charset="-120"/>
                <a:ea typeface="標楷體" panose="03000509000000000000" pitchFamily="65" charset="-120"/>
              </a:rPr>
              <a:t>預告登記</a:t>
            </a:r>
            <a:r>
              <a:rPr lang="zh-TW" altLang="en-US" dirty="0">
                <a:latin typeface="標楷體" panose="03000509000000000000" pitchFamily="65" charset="-120"/>
                <a:ea typeface="標楷體" panose="03000509000000000000" pitchFamily="65" charset="-120"/>
              </a:rPr>
              <a:t>」。</a:t>
            </a:r>
          </a:p>
          <a:p>
            <a:pPr marL="457200" indent="-457200" algn="just" hangingPunct="0">
              <a:buFont typeface="Wingdings" panose="05000000000000000000" pitchFamily="2" charset="2"/>
              <a:buChar char="ü"/>
            </a:pPr>
            <a:endParaRPr lang="zh-TW" altLang="en-US" dirty="0"/>
          </a:p>
        </p:txBody>
      </p:sp>
      <p:pic>
        <p:nvPicPr>
          <p:cNvPr id="7" name="圖片 6">
            <a:extLst>
              <a:ext uri="{FF2B5EF4-FFF2-40B4-BE49-F238E27FC236}">
                <a16:creationId xmlns:a16="http://schemas.microsoft.com/office/drawing/2014/main" id="{B14D180F-F604-D1A8-4CC5-F77C12683B49}"/>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6889675" y="2009415"/>
            <a:ext cx="4968552" cy="3312368"/>
          </a:xfrm>
          <a:prstGeom prst="rect">
            <a:avLst/>
          </a:prstGeom>
        </p:spPr>
      </p:pic>
    </p:spTree>
    <p:extLst>
      <p:ext uri="{BB962C8B-B14F-4D97-AF65-F5344CB8AC3E}">
        <p14:creationId xmlns:p14="http://schemas.microsoft.com/office/powerpoint/2010/main" val="2824101704"/>
      </p:ext>
    </p:extLst>
  </p:cSld>
  <p:clrMapOvr>
    <a:masterClrMapping/>
  </p:clrMapOvr>
  <p:transition spd="slow">
    <p:push dir="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E8A6722-B19E-CE67-701C-23B70201312E}"/>
              </a:ext>
            </a:extLst>
          </p:cNvPr>
          <p:cNvSpPr>
            <a:spLocks noGrp="1"/>
          </p:cNvSpPr>
          <p:nvPr>
            <p:ph type="title"/>
          </p:nvPr>
        </p:nvSpPr>
        <p:spPr/>
        <p:txBody>
          <a:bodyPr/>
          <a:lstStyle/>
          <a:p>
            <a:r>
              <a:rPr lang="zh-TW" altLang="en-US" dirty="0"/>
              <a:t>六、什麼是不動產預告登記？</a:t>
            </a:r>
          </a:p>
        </p:txBody>
      </p:sp>
      <p:sp>
        <p:nvSpPr>
          <p:cNvPr id="3" name="內容版面配置區 2">
            <a:extLst>
              <a:ext uri="{FF2B5EF4-FFF2-40B4-BE49-F238E27FC236}">
                <a16:creationId xmlns:a16="http://schemas.microsoft.com/office/drawing/2014/main" id="{4F38A68E-0CFD-61BC-C283-7FE00A6C2483}"/>
              </a:ext>
            </a:extLst>
          </p:cNvPr>
          <p:cNvSpPr>
            <a:spLocks noGrp="1"/>
          </p:cNvSpPr>
          <p:nvPr>
            <p:ph idx="1"/>
          </p:nvPr>
        </p:nvSpPr>
        <p:spPr>
          <a:xfrm>
            <a:off x="552972" y="1052736"/>
            <a:ext cx="11089232" cy="5325119"/>
          </a:xfrm>
        </p:spPr>
        <p:txBody>
          <a:bodyPr>
            <a:normAutofit/>
          </a:bodyPr>
          <a:lstStyle/>
          <a:p>
            <a:pPr algn="just" hangingPunct="0"/>
            <a:r>
              <a:rPr lang="zh-TW" altLang="en-US" sz="2900" dirty="0"/>
              <a:t>「</a:t>
            </a:r>
            <a:r>
              <a:rPr lang="zh-TW" altLang="en-US" sz="2900" b="1" dirty="0">
                <a:solidFill>
                  <a:srgbClr val="C00000"/>
                </a:solidFill>
              </a:rPr>
              <a:t>預告登記</a:t>
            </a:r>
            <a:r>
              <a:rPr lang="zh-TW" altLang="en-US" sz="2900" dirty="0"/>
              <a:t>」係預為保全對於他人土地建物之以下權利而為的限制登記：</a:t>
            </a:r>
            <a:endParaRPr lang="en-US" altLang="zh-TW" sz="2900" dirty="0"/>
          </a:p>
          <a:p>
            <a:pPr algn="just" hangingPunct="0"/>
            <a:r>
              <a:rPr lang="zh-TW" altLang="en-US" sz="2900" dirty="0"/>
              <a:t>一、關於土地權利移轉或使其消滅之請求權。</a:t>
            </a:r>
          </a:p>
          <a:p>
            <a:pPr algn="just" hangingPunct="0"/>
            <a:r>
              <a:rPr lang="zh-TW" altLang="en-US" sz="2900" dirty="0"/>
              <a:t>二、土地權利內容或次序變更之請求權。</a:t>
            </a:r>
          </a:p>
          <a:p>
            <a:pPr algn="just" hangingPunct="0"/>
            <a:r>
              <a:rPr lang="zh-TW" altLang="en-US" sz="2900" dirty="0"/>
              <a:t>三、附條件或期限之請求權。</a:t>
            </a:r>
            <a:endParaRPr lang="en-US" altLang="zh-TW" sz="2900" dirty="0"/>
          </a:p>
          <a:p>
            <a:pPr algn="just" hangingPunct="0"/>
            <a:r>
              <a:rPr lang="zh-TW" altLang="en-US" sz="2900" dirty="0"/>
              <a:t>權利變更、附條件或期限之請求權，而向地政事務所申請限制登記名義人處分其土地建物權利之登記。</a:t>
            </a:r>
            <a:endParaRPr lang="zh-TW" altLang="en-US" sz="2900" dirty="0">
              <a:solidFill>
                <a:srgbClr val="0000FF"/>
              </a:solidFill>
            </a:endParaRPr>
          </a:p>
        </p:txBody>
      </p:sp>
      <p:sp>
        <p:nvSpPr>
          <p:cNvPr id="5" name="投影片編號版面配置區 4"/>
          <p:cNvSpPr>
            <a:spLocks noGrp="1"/>
          </p:cNvSpPr>
          <p:nvPr>
            <p:ph type="sldNum" sz="quarter" idx="12"/>
          </p:nvPr>
        </p:nvSpPr>
        <p:spPr/>
        <p:txBody>
          <a:bodyPr/>
          <a:lstStyle/>
          <a:p>
            <a:fld id="{2E6F56F6-8A33-4603-90C0-ABB6D2C1DF7D}" type="slidenum">
              <a:rPr lang="zh-TW" altLang="en-US" smtClean="0"/>
              <a:pPr/>
              <a:t>67</a:t>
            </a:fld>
            <a:endParaRPr lang="zh-TW" altLang="en-US" dirty="0"/>
          </a:p>
        </p:txBody>
      </p:sp>
      <p:sp>
        <p:nvSpPr>
          <p:cNvPr id="6" name="流程圖: 程序 20">
            <a:extLst>
              <a:ext uri="{FF2B5EF4-FFF2-40B4-BE49-F238E27FC236}">
                <a16:creationId xmlns:a16="http://schemas.microsoft.com/office/drawing/2014/main" id="{3DB94D84-CF16-0BD6-925D-0EA2BB3BD024}"/>
              </a:ext>
            </a:extLst>
          </p:cNvPr>
          <p:cNvSpPr/>
          <p:nvPr/>
        </p:nvSpPr>
        <p:spPr>
          <a:xfrm>
            <a:off x="696988" y="4919280"/>
            <a:ext cx="10945216" cy="1021734"/>
          </a:xfrm>
          <a:prstGeom prst="flowChartProcess">
            <a:avLst/>
          </a:prstGeom>
          <a:noFill/>
          <a:ln w="28575">
            <a:solidFill>
              <a:schemeClr val="accent6"/>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zh-TW" altLang="en-US" sz="2900" b="1" dirty="0">
                <a:solidFill>
                  <a:srgbClr val="FF0000"/>
                </a:solidFill>
                <a:latin typeface="DFKai-SB" panose="03000509000000000000" pitchFamily="65" charset="-120"/>
                <a:ea typeface="DFKai-SB" panose="03000509000000000000" pitchFamily="65" charset="-120"/>
              </a:rPr>
              <a:t>預告登記未塗銷前，登記名義人就其土地所為之處分，對於所登記之請求權有妨礙者無效。</a:t>
            </a:r>
          </a:p>
        </p:txBody>
      </p:sp>
    </p:spTree>
    <p:extLst>
      <p:ext uri="{BB962C8B-B14F-4D97-AF65-F5344CB8AC3E}">
        <p14:creationId xmlns:p14="http://schemas.microsoft.com/office/powerpoint/2010/main" val="2566728225"/>
      </p:ext>
    </p:extLst>
  </p:cSld>
  <p:clrMapOvr>
    <a:masterClrMapping/>
  </p:clrMapOvr>
  <p:transition spd="slow">
    <p:push dir="u"/>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500" dirty="0"/>
              <a:t>陸、</a:t>
            </a:r>
            <a:r>
              <a:rPr lang="zh-TW" altLang="en-US" sz="4800" kern="100" dirty="0">
                <a:latin typeface="Calibri" panose="020F0502020204030204" pitchFamily="34" charset="0"/>
                <a:cs typeface="Times New Roman" panose="02020603050405020304" pitchFamily="18" charset="0"/>
              </a:rPr>
              <a:t>遺產稅申報與節稅實務</a:t>
            </a:r>
            <a:endParaRPr lang="zh-TW" altLang="en-US" sz="4500" dirty="0"/>
          </a:p>
        </p:txBody>
      </p:sp>
      <p:sp>
        <p:nvSpPr>
          <p:cNvPr id="4" name="投影片編號版面配置區 3"/>
          <p:cNvSpPr>
            <a:spLocks noGrp="1"/>
          </p:cNvSpPr>
          <p:nvPr>
            <p:ph type="sldNum" sz="quarter" idx="12"/>
          </p:nvPr>
        </p:nvSpPr>
        <p:spPr/>
        <p:txBody>
          <a:bodyPr/>
          <a:lstStyle/>
          <a:p>
            <a:fld id="{2E6F56F6-8A33-4603-90C0-ABB6D2C1DF7D}" type="slidenum">
              <a:rPr lang="zh-TW" altLang="en-US" smtClean="0"/>
              <a:pPr/>
              <a:t>68</a:t>
            </a:fld>
            <a:endParaRPr lang="zh-TW" altLang="en-US" dirty="0"/>
          </a:p>
        </p:txBody>
      </p:sp>
    </p:spTree>
    <p:extLst>
      <p:ext uri="{BB962C8B-B14F-4D97-AF65-F5344CB8AC3E}">
        <p14:creationId xmlns:p14="http://schemas.microsoft.com/office/powerpoint/2010/main" val="97676675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圓角矩形 13"/>
          <p:cNvSpPr/>
          <p:nvPr/>
        </p:nvSpPr>
        <p:spPr>
          <a:xfrm>
            <a:off x="1273051" y="1268760"/>
            <a:ext cx="4824536" cy="4752528"/>
          </a:xfrm>
          <a:prstGeom prst="roundRect">
            <a:avLst/>
          </a:prstGeom>
          <a:solidFill>
            <a:schemeClr val="bg1">
              <a:lumMod val="85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5E8A6722-B19E-CE67-701C-23B70201312E}"/>
              </a:ext>
            </a:extLst>
          </p:cNvPr>
          <p:cNvSpPr>
            <a:spLocks noGrp="1"/>
          </p:cNvSpPr>
          <p:nvPr>
            <p:ph type="title"/>
          </p:nvPr>
        </p:nvSpPr>
        <p:spPr/>
        <p:txBody>
          <a:bodyPr/>
          <a:lstStyle/>
          <a:p>
            <a:r>
              <a:rPr lang="zh-TW" altLang="en-US" dirty="0"/>
              <a:t>一、</a:t>
            </a:r>
            <a:r>
              <a:rPr lang="en-US" altLang="zh-TW" dirty="0" err="1"/>
              <a:t>遺產稅納稅義務人與申報規定</a:t>
            </a:r>
            <a:endParaRPr lang="zh-TW" altLang="en-US" dirty="0"/>
          </a:p>
        </p:txBody>
      </p:sp>
      <p:sp>
        <p:nvSpPr>
          <p:cNvPr id="5" name="投影片編號版面配置區 4"/>
          <p:cNvSpPr>
            <a:spLocks noGrp="1"/>
          </p:cNvSpPr>
          <p:nvPr>
            <p:ph type="sldNum" sz="quarter" idx="12"/>
          </p:nvPr>
        </p:nvSpPr>
        <p:spPr/>
        <p:txBody>
          <a:bodyPr/>
          <a:lstStyle/>
          <a:p>
            <a:fld id="{2E6F56F6-8A33-4603-90C0-ABB6D2C1DF7D}" type="slidenum">
              <a:rPr lang="zh-TW" altLang="en-US" smtClean="0"/>
              <a:pPr/>
              <a:t>69</a:t>
            </a:fld>
            <a:endParaRPr lang="zh-TW" altLang="en-US" dirty="0"/>
          </a:p>
        </p:txBody>
      </p:sp>
      <p:sp>
        <p:nvSpPr>
          <p:cNvPr id="7" name="Text 1"/>
          <p:cNvSpPr/>
          <p:nvPr/>
        </p:nvSpPr>
        <p:spPr>
          <a:xfrm>
            <a:off x="1417067" y="1628800"/>
            <a:ext cx="2363311" cy="295275"/>
          </a:xfrm>
          <a:prstGeom prst="rect">
            <a:avLst/>
          </a:prstGeom>
          <a:noFill/>
          <a:ln/>
        </p:spPr>
        <p:txBody>
          <a:bodyPr wrap="none" lIns="0" tIns="0" rIns="0" bIns="0" rtlCol="0" anchor="t"/>
          <a:lstStyle/>
          <a:p>
            <a:pPr>
              <a:lnSpc>
                <a:spcPts val="2267"/>
              </a:lnSpc>
            </a:pPr>
            <a:r>
              <a:rPr lang="zh-TW" altLang="en-US" sz="2800" b="1" dirty="0">
                <a:solidFill>
                  <a:srgbClr val="0000FF"/>
                </a:solidFill>
                <a:latin typeface="標楷體" panose="03000509000000000000" pitchFamily="65" charset="-120"/>
                <a:ea typeface="標楷體" panose="03000509000000000000" pitchFamily="65" charset="-120"/>
                <a:cs typeface="Instrument Sans Semi Bold" pitchFamily="34" charset="-120"/>
              </a:rPr>
              <a:t>（一）</a:t>
            </a:r>
            <a:r>
              <a:rPr lang="en-US" sz="2800" b="1" dirty="0" err="1">
                <a:solidFill>
                  <a:srgbClr val="0000FF"/>
                </a:solidFill>
                <a:latin typeface="標楷體" panose="03000509000000000000" pitchFamily="65" charset="-120"/>
                <a:ea typeface="標楷體" panose="03000509000000000000" pitchFamily="65" charset="-120"/>
                <a:cs typeface="Instrument Sans Semi Bold" pitchFamily="34" charset="-120"/>
              </a:rPr>
              <a:t>納稅義務人順序</a:t>
            </a:r>
            <a:endParaRPr lang="en-US" sz="2800" b="1" dirty="0">
              <a:solidFill>
                <a:srgbClr val="0000FF"/>
              </a:solidFill>
              <a:latin typeface="標楷體" panose="03000509000000000000" pitchFamily="65" charset="-120"/>
              <a:ea typeface="標楷體" panose="03000509000000000000" pitchFamily="65" charset="-120"/>
            </a:endParaRPr>
          </a:p>
        </p:txBody>
      </p:sp>
      <p:sp>
        <p:nvSpPr>
          <p:cNvPr id="8" name="Text 2"/>
          <p:cNvSpPr/>
          <p:nvPr/>
        </p:nvSpPr>
        <p:spPr>
          <a:xfrm>
            <a:off x="1849115" y="2130400"/>
            <a:ext cx="3672408" cy="1946672"/>
          </a:xfrm>
          <a:prstGeom prst="rect">
            <a:avLst/>
          </a:prstGeom>
          <a:noFill/>
          <a:ln/>
        </p:spPr>
        <p:txBody>
          <a:bodyPr wrap="square" lIns="0" tIns="0" rIns="0" bIns="0" rtlCol="0" anchor="t"/>
          <a:lstStyle/>
          <a:p>
            <a:pPr marL="265113" indent="-265113">
              <a:lnSpc>
                <a:spcPts val="2500"/>
              </a:lnSpc>
              <a:buSzPct val="100000"/>
              <a:buFont typeface="+mj-lt"/>
              <a:buAutoNum type="arabicPeriod"/>
            </a:pPr>
            <a:r>
              <a:rPr lang="en-US" sz="2000" b="1" dirty="0" err="1">
                <a:solidFill>
                  <a:schemeClr val="accent1">
                    <a:lumMod val="75000"/>
                  </a:schemeClr>
                </a:solidFill>
                <a:latin typeface="標楷體" panose="03000509000000000000" pitchFamily="65" charset="-120"/>
                <a:ea typeface="標楷體" panose="03000509000000000000" pitchFamily="65" charset="-120"/>
                <a:cs typeface="Instrument Sans Medium" pitchFamily="34" charset="-120"/>
              </a:rPr>
              <a:t>遺囑執行人</a:t>
            </a:r>
            <a:r>
              <a:rPr lang="en-US" sz="2000" dirty="0" err="1">
                <a:latin typeface="標楷體" panose="03000509000000000000" pitchFamily="65" charset="-120"/>
                <a:ea typeface="標楷體" panose="03000509000000000000" pitchFamily="65" charset="-120"/>
                <a:cs typeface="Instrument Sans Medium" pitchFamily="34" charset="-120"/>
              </a:rPr>
              <a:t>：遺囑訂有執行人時，由其代繳</a:t>
            </a:r>
            <a:r>
              <a:rPr lang="zh-TW" altLang="en-US" sz="2000" dirty="0">
                <a:latin typeface="標楷體" panose="03000509000000000000" pitchFamily="65" charset="-120"/>
                <a:ea typeface="標楷體" panose="03000509000000000000" pitchFamily="65" charset="-120"/>
                <a:cs typeface="Instrument Sans Medium" pitchFamily="34" charset="-120"/>
              </a:rPr>
              <a:t>。</a:t>
            </a:r>
            <a:endParaRPr lang="en-US" sz="2000" dirty="0">
              <a:latin typeface="標楷體" panose="03000509000000000000" pitchFamily="65" charset="-120"/>
              <a:ea typeface="標楷體" panose="03000509000000000000" pitchFamily="65" charset="-120"/>
            </a:endParaRPr>
          </a:p>
          <a:p>
            <a:pPr marL="265113" indent="-265113">
              <a:lnSpc>
                <a:spcPts val="2500"/>
              </a:lnSpc>
              <a:buSzPct val="100000"/>
              <a:buFont typeface="+mj-lt"/>
              <a:buAutoNum type="arabicPeriod" startAt="2"/>
            </a:pPr>
            <a:r>
              <a:rPr lang="en-US" sz="2000" b="1" dirty="0" err="1">
                <a:solidFill>
                  <a:schemeClr val="accent1">
                    <a:lumMod val="75000"/>
                  </a:schemeClr>
                </a:solidFill>
                <a:latin typeface="標楷體" panose="03000509000000000000" pitchFamily="65" charset="-120"/>
                <a:ea typeface="標楷體" panose="03000509000000000000" pitchFamily="65" charset="-120"/>
                <a:cs typeface="Instrument Sans Medium" pitchFamily="34" charset="-120"/>
              </a:rPr>
              <a:t>法定繼承人及受遺贈人</a:t>
            </a:r>
            <a:r>
              <a:rPr lang="en-US" sz="2000" dirty="0" err="1">
                <a:latin typeface="標楷體" panose="03000509000000000000" pitchFamily="65" charset="-120"/>
                <a:ea typeface="標楷體" panose="03000509000000000000" pitchFamily="65" charset="-120"/>
                <a:cs typeface="Instrument Sans Medium" pitchFamily="34" charset="-120"/>
              </a:rPr>
              <a:t>：無遺囑執行人時適用</a:t>
            </a:r>
            <a:r>
              <a:rPr lang="zh-TW" altLang="en-US" sz="2000" dirty="0">
                <a:latin typeface="標楷體" panose="03000509000000000000" pitchFamily="65" charset="-120"/>
                <a:ea typeface="標楷體" panose="03000509000000000000" pitchFamily="65" charset="-120"/>
                <a:cs typeface="Instrument Sans Medium" pitchFamily="34" charset="-120"/>
              </a:rPr>
              <a:t>。</a:t>
            </a:r>
            <a:endParaRPr lang="en-US" sz="2000" dirty="0">
              <a:latin typeface="標楷體" panose="03000509000000000000" pitchFamily="65" charset="-120"/>
              <a:ea typeface="標楷體" panose="03000509000000000000" pitchFamily="65" charset="-120"/>
            </a:endParaRPr>
          </a:p>
          <a:p>
            <a:pPr marL="265113" indent="-265113">
              <a:lnSpc>
                <a:spcPts val="2500"/>
              </a:lnSpc>
              <a:buSzPct val="100000"/>
              <a:buFont typeface="+mj-lt"/>
              <a:buAutoNum type="arabicPeriod" startAt="3"/>
            </a:pPr>
            <a:r>
              <a:rPr lang="en-US" sz="2000" b="1" dirty="0" err="1">
                <a:solidFill>
                  <a:schemeClr val="accent1">
                    <a:lumMod val="75000"/>
                  </a:schemeClr>
                </a:solidFill>
                <a:latin typeface="標楷體" panose="03000509000000000000" pitchFamily="65" charset="-120"/>
                <a:ea typeface="標楷體" panose="03000509000000000000" pitchFamily="65" charset="-120"/>
                <a:cs typeface="Instrument Sans Medium" pitchFamily="34" charset="-120"/>
              </a:rPr>
              <a:t>遺產管理人</a:t>
            </a:r>
            <a:r>
              <a:rPr lang="en-US" sz="2000" dirty="0" err="1">
                <a:latin typeface="標楷體" panose="03000509000000000000" pitchFamily="65" charset="-120"/>
                <a:ea typeface="標楷體" panose="03000509000000000000" pitchFamily="65" charset="-120"/>
                <a:cs typeface="Instrument Sans Medium" pitchFamily="34" charset="-120"/>
              </a:rPr>
              <a:t>：無執行人及繼承人時依法選定</a:t>
            </a:r>
            <a:r>
              <a:rPr lang="zh-TW" altLang="en-US" sz="2000" dirty="0">
                <a:latin typeface="標楷體" panose="03000509000000000000" pitchFamily="65" charset="-120"/>
                <a:ea typeface="標楷體" panose="03000509000000000000" pitchFamily="65" charset="-120"/>
                <a:cs typeface="Instrument Sans Medium" pitchFamily="34" charset="-120"/>
              </a:rPr>
              <a:t>。</a:t>
            </a:r>
            <a:endParaRPr lang="en-US" sz="2000" dirty="0">
              <a:latin typeface="標楷體" panose="03000509000000000000" pitchFamily="65" charset="-120"/>
              <a:ea typeface="標楷體" panose="03000509000000000000" pitchFamily="65" charset="-120"/>
            </a:endParaRPr>
          </a:p>
        </p:txBody>
      </p:sp>
      <p:sp>
        <p:nvSpPr>
          <p:cNvPr id="9" name="Text 3"/>
          <p:cNvSpPr/>
          <p:nvPr/>
        </p:nvSpPr>
        <p:spPr>
          <a:xfrm>
            <a:off x="1417067" y="4285853"/>
            <a:ext cx="2363311" cy="295275"/>
          </a:xfrm>
          <a:prstGeom prst="rect">
            <a:avLst/>
          </a:prstGeom>
          <a:noFill/>
          <a:ln/>
        </p:spPr>
        <p:txBody>
          <a:bodyPr wrap="none" lIns="0" tIns="0" rIns="0" bIns="0" rtlCol="0" anchor="t"/>
          <a:lstStyle/>
          <a:p>
            <a:pPr>
              <a:lnSpc>
                <a:spcPts val="2267"/>
              </a:lnSpc>
            </a:pPr>
            <a:r>
              <a:rPr lang="zh-TW" altLang="en-US" sz="2800" b="1" dirty="0">
                <a:solidFill>
                  <a:srgbClr val="0000FF"/>
                </a:solidFill>
                <a:latin typeface="標楷體" panose="03000509000000000000" pitchFamily="65" charset="-120"/>
                <a:ea typeface="標楷體" panose="03000509000000000000" pitchFamily="65" charset="-120"/>
                <a:cs typeface="Instrument Sans Semi Bold" pitchFamily="34" charset="-120"/>
              </a:rPr>
              <a:t>（二）</a:t>
            </a:r>
            <a:r>
              <a:rPr lang="en-US" sz="2800" b="1" dirty="0" err="1">
                <a:solidFill>
                  <a:srgbClr val="0000FF"/>
                </a:solidFill>
                <a:latin typeface="標楷體" panose="03000509000000000000" pitchFamily="65" charset="-120"/>
                <a:ea typeface="標楷體" panose="03000509000000000000" pitchFamily="65" charset="-120"/>
                <a:cs typeface="Instrument Sans Semi Bold" pitchFamily="34" charset="-120"/>
              </a:rPr>
              <a:t>申報期限與地點</a:t>
            </a:r>
            <a:endParaRPr lang="en-US" sz="2800" b="1" dirty="0">
              <a:solidFill>
                <a:srgbClr val="0000FF"/>
              </a:solidFill>
              <a:latin typeface="標楷體" panose="03000509000000000000" pitchFamily="65" charset="-120"/>
              <a:ea typeface="標楷體" panose="03000509000000000000" pitchFamily="65" charset="-120"/>
            </a:endParaRPr>
          </a:p>
        </p:txBody>
      </p:sp>
      <p:sp>
        <p:nvSpPr>
          <p:cNvPr id="10" name="Text 4"/>
          <p:cNvSpPr/>
          <p:nvPr/>
        </p:nvSpPr>
        <p:spPr>
          <a:xfrm>
            <a:off x="1849115" y="4753992"/>
            <a:ext cx="3672408" cy="907256"/>
          </a:xfrm>
          <a:prstGeom prst="rect">
            <a:avLst/>
          </a:prstGeom>
          <a:noFill/>
          <a:ln/>
        </p:spPr>
        <p:txBody>
          <a:bodyPr wrap="square" lIns="0" tIns="0" rIns="0" bIns="0" rtlCol="0" anchor="t"/>
          <a:lstStyle/>
          <a:p>
            <a:pPr algn="dist">
              <a:lnSpc>
                <a:spcPts val="2700"/>
              </a:lnSpc>
            </a:pPr>
            <a:r>
              <a:rPr lang="en-US" sz="2000" dirty="0">
                <a:latin typeface="標楷體" panose="03000509000000000000" pitchFamily="65" charset="-120"/>
                <a:ea typeface="標楷體" panose="03000509000000000000" pitchFamily="65" charset="-120"/>
                <a:cs typeface="Instrument Sans Medium" pitchFamily="34" charset="-120"/>
              </a:rPr>
              <a:t>被繼承人死亡起</a:t>
            </a:r>
            <a:r>
              <a:rPr lang="en-US" altLang="zh-TW" sz="2000" b="1" dirty="0">
                <a:solidFill>
                  <a:srgbClr val="C00000"/>
                </a:solidFill>
                <a:latin typeface="標楷體" panose="03000509000000000000" pitchFamily="65" charset="-120"/>
                <a:ea typeface="標楷體" panose="03000509000000000000" pitchFamily="65" charset="-120"/>
                <a:cs typeface="Instrument Sans Medium" pitchFamily="34" charset="-120"/>
              </a:rPr>
              <a:t>6</a:t>
            </a:r>
            <a:r>
              <a:rPr lang="en-US" sz="2000" b="1" dirty="0">
                <a:solidFill>
                  <a:srgbClr val="C00000"/>
                </a:solidFill>
                <a:latin typeface="標楷體" panose="03000509000000000000" pitchFamily="65" charset="-120"/>
                <a:ea typeface="標楷體" panose="03000509000000000000" pitchFamily="65" charset="-120"/>
                <a:cs typeface="Instrument Sans Medium" pitchFamily="34" charset="-120"/>
              </a:rPr>
              <a:t>個月內</a:t>
            </a:r>
            <a:r>
              <a:rPr lang="en-US" sz="2000" dirty="0">
                <a:latin typeface="標楷體" panose="03000509000000000000" pitchFamily="65" charset="-120"/>
                <a:ea typeface="標楷體" panose="03000509000000000000" pitchFamily="65" charset="-120"/>
                <a:cs typeface="Instrument Sans Medium" pitchFamily="34" charset="-120"/>
              </a:rPr>
              <a:t>，向戶籍所在地國稅局申報。無法如期申報可申請延期，最長3個月。</a:t>
            </a:r>
            <a:endParaRPr lang="en-US" sz="2000" dirty="0">
              <a:latin typeface="標楷體" panose="03000509000000000000" pitchFamily="65" charset="-120"/>
              <a:ea typeface="標楷體" panose="03000509000000000000" pitchFamily="65" charset="-120"/>
            </a:endParaRPr>
          </a:p>
        </p:txBody>
      </p:sp>
      <p:pic>
        <p:nvPicPr>
          <p:cNvPr id="13" name="圖片 12"/>
          <p:cNvPicPr>
            <a:picLocks noChangeAspect="1"/>
          </p:cNvPicPr>
          <p:nvPr/>
        </p:nvPicPr>
        <p:blipFill>
          <a:blip r:embed="rId2" cstate="print">
            <a:extLst>
              <a:ext uri="{BEBA8EAE-BF5A-486C-A8C5-ECC9F3942E4B}">
                <a14:imgProps xmlns:a14="http://schemas.microsoft.com/office/drawing/2010/main">
                  <a14:imgLayer r:embed="rId3">
                    <a14:imgEffect>
                      <a14:backgroundRemoval t="8373" b="100000" l="3589" r="100000">
                        <a14:foregroundMark x1="55821" y1="42504" x2="55821" y2="42504"/>
                        <a14:foregroundMark x1="17305" y1="36204" x2="17305" y2="36204"/>
                        <a14:foregroundMark x1="14593" y1="42663" x2="14593" y2="42663"/>
                        <a14:foregroundMark x1="17703" y1="44976" x2="17703" y2="44976"/>
                        <a14:foregroundMark x1="19936" y1="50797" x2="19936" y2="50797"/>
                        <a14:foregroundMark x1="19936" y1="48724" x2="19936" y2="48724"/>
                        <a14:foregroundMark x1="14593" y1="48724" x2="14593" y2="48724"/>
                        <a14:foregroundMark x1="15231" y1="52791" x2="15231" y2="52791"/>
                        <a14:foregroundMark x1="12600" y1="49841" x2="12600" y2="49841"/>
                        <a14:foregroundMark x1="19298" y1="51435" x2="19298" y2="51435"/>
                        <a14:foregroundMark x1="21770" y1="50319" x2="21770" y2="50319"/>
                        <a14:foregroundMark x1="21770" y1="51435" x2="15710" y2="55263"/>
                        <a14:foregroundMark x1="22408" y1="41388" x2="22408" y2="41388"/>
                        <a14:foregroundMark x1="22887" y1="45375" x2="22887" y2="45375"/>
                        <a14:foregroundMark x1="12360" y1="63317" x2="12360" y2="63317"/>
                        <a14:foregroundMark x1="12600" y1="57257" x2="85646" y2="91148"/>
                        <a14:foregroundMark x1="98724" y1="67145" x2="2233" y2="79904"/>
                        <a14:foregroundMark x1="4944" y1="64912" x2="65949" y2="91148"/>
                        <a14:foregroundMark x1="2951" y1="68740" x2="49123" y2="90670"/>
                        <a14:foregroundMark x1="46890" y1="10207" x2="46890" y2="10207"/>
                        <a14:foregroundMark x1="41069" y1="31499" x2="41069" y2="31499"/>
                        <a14:foregroundMark x1="33014" y1="59330" x2="33014" y2="59330"/>
                        <a14:foregroundMark x1="35247" y1="56619" x2="35247" y2="56619"/>
                        <a14:foregroundMark x1="38118" y1="57974" x2="38118" y2="57974"/>
                        <a14:foregroundMark x1="73365" y1="77671" x2="73365" y2="77671"/>
                        <a14:foregroundMark x1="50239" y1="8373" x2="50239" y2="8373"/>
                        <a14:foregroundMark x1="44418" y1="11324" x2="44418" y2="11324"/>
                      </a14:backgroundRemoval>
                    </a14:imgEffect>
                  </a14:imgLayer>
                </a14:imgProps>
              </a:ext>
              <a:ext uri="{28A0092B-C50C-407E-A947-70E740481C1C}">
                <a14:useLocalDpi xmlns:a14="http://schemas.microsoft.com/office/drawing/2010/main" val="0"/>
              </a:ext>
            </a:extLst>
          </a:blip>
          <a:stretch>
            <a:fillRect/>
          </a:stretch>
        </p:blipFill>
        <p:spPr>
          <a:xfrm>
            <a:off x="7033691" y="1512168"/>
            <a:ext cx="4077072" cy="4077072"/>
          </a:xfrm>
          <a:prstGeom prst="rect">
            <a:avLst/>
          </a:prstGeom>
        </p:spPr>
      </p:pic>
    </p:spTree>
    <p:extLst>
      <p:ext uri="{BB962C8B-B14F-4D97-AF65-F5344CB8AC3E}">
        <p14:creationId xmlns:p14="http://schemas.microsoft.com/office/powerpoint/2010/main" val="4284839871"/>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A1A3A18-F067-D4B2-BFFE-AB1189E7D87D}"/>
              </a:ext>
            </a:extLst>
          </p:cNvPr>
          <p:cNvSpPr>
            <a:spLocks noGrp="1"/>
          </p:cNvSpPr>
          <p:nvPr>
            <p:ph type="title"/>
          </p:nvPr>
        </p:nvSpPr>
        <p:spPr/>
        <p:txBody>
          <a:bodyPr/>
          <a:lstStyle/>
          <a:p>
            <a:r>
              <a:rPr lang="zh-TW" altLang="en-US" dirty="0"/>
              <a:t>二、傳承規劃工具運用</a:t>
            </a:r>
          </a:p>
        </p:txBody>
      </p:sp>
      <p:sp>
        <p:nvSpPr>
          <p:cNvPr id="4" name="投影片編號版面配置區 3">
            <a:extLst>
              <a:ext uri="{FF2B5EF4-FFF2-40B4-BE49-F238E27FC236}">
                <a16:creationId xmlns:a16="http://schemas.microsoft.com/office/drawing/2014/main" id="{651CE3DB-E17F-CBA5-CCF1-01D376B193C1}"/>
              </a:ext>
            </a:extLst>
          </p:cNvPr>
          <p:cNvSpPr>
            <a:spLocks noGrp="1"/>
          </p:cNvSpPr>
          <p:nvPr>
            <p:ph type="sldNum" sz="quarter" idx="4294967295"/>
          </p:nvPr>
        </p:nvSpPr>
        <p:spPr>
          <a:xfrm>
            <a:off x="0" y="6356350"/>
            <a:ext cx="3860800" cy="365125"/>
          </a:xfrm>
        </p:spPr>
        <p:txBody>
          <a:bodyPr/>
          <a:lstStyle/>
          <a:p>
            <a:pPr>
              <a:defRPr/>
            </a:pPr>
            <a:fld id="{4B140375-4B74-4B69-865E-A3C1E700F007}" type="slidenum">
              <a:rPr lang="en-US" altLang="zh-TW" smtClean="0"/>
              <a:pPr>
                <a:defRPr/>
              </a:pPr>
              <a:t>7</a:t>
            </a:fld>
            <a:endParaRPr lang="en-US" altLang="zh-TW" dirty="0"/>
          </a:p>
        </p:txBody>
      </p:sp>
      <p:graphicFrame>
        <p:nvGraphicFramePr>
          <p:cNvPr id="6" name="內容版面配置區 4"/>
          <p:cNvGraphicFramePr>
            <a:graphicFrameLocks noGrp="1"/>
          </p:cNvGraphicFramePr>
          <p:nvPr>
            <p:ph idx="1"/>
            <p:extLst>
              <p:ext uri="{D42A27DB-BD31-4B8C-83A1-F6EECF244321}">
                <p14:modId xmlns:p14="http://schemas.microsoft.com/office/powerpoint/2010/main" val="772901936"/>
              </p:ext>
            </p:extLst>
          </p:nvPr>
        </p:nvGraphicFramePr>
        <p:xfrm>
          <a:off x="265113" y="981075"/>
          <a:ext cx="11664950" cy="52562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5762970"/>
      </p:ext>
    </p:extLst>
  </p:cSld>
  <p:clrMapOvr>
    <a:masterClrMapping/>
  </p:clrMapOvr>
  <p:transition spd="slow">
    <p:push dir="u"/>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E8A6722-B19E-CE67-701C-23B70201312E}"/>
              </a:ext>
            </a:extLst>
          </p:cNvPr>
          <p:cNvSpPr>
            <a:spLocks noGrp="1"/>
          </p:cNvSpPr>
          <p:nvPr>
            <p:ph type="title"/>
          </p:nvPr>
        </p:nvSpPr>
        <p:spPr/>
        <p:txBody>
          <a:bodyPr/>
          <a:lstStyle/>
          <a:p>
            <a:r>
              <a:rPr lang="zh-TW" altLang="en-US" dirty="0"/>
              <a:t>二、擬制遺產：死亡前兩年內的贈與</a:t>
            </a:r>
          </a:p>
        </p:txBody>
      </p:sp>
      <p:sp>
        <p:nvSpPr>
          <p:cNvPr id="5" name="投影片編號版面配置區 4"/>
          <p:cNvSpPr>
            <a:spLocks noGrp="1"/>
          </p:cNvSpPr>
          <p:nvPr>
            <p:ph type="sldNum" sz="quarter" idx="12"/>
          </p:nvPr>
        </p:nvSpPr>
        <p:spPr/>
        <p:txBody>
          <a:bodyPr/>
          <a:lstStyle/>
          <a:p>
            <a:fld id="{2E6F56F6-8A33-4603-90C0-ABB6D2C1DF7D}" type="slidenum">
              <a:rPr lang="zh-TW" altLang="en-US" smtClean="0">
                <a:latin typeface="標楷體" panose="03000509000000000000" pitchFamily="65" charset="-120"/>
                <a:ea typeface="標楷體" panose="03000509000000000000" pitchFamily="65" charset="-120"/>
              </a:rPr>
              <a:pPr/>
              <a:t>70</a:t>
            </a:fld>
            <a:endParaRPr lang="zh-TW" altLang="en-US" dirty="0">
              <a:latin typeface="標楷體" panose="03000509000000000000" pitchFamily="65" charset="-120"/>
              <a:ea typeface="標楷體" panose="03000509000000000000" pitchFamily="65" charset="-120"/>
            </a:endParaRPr>
          </a:p>
        </p:txBody>
      </p:sp>
      <p:sp>
        <p:nvSpPr>
          <p:cNvPr id="11" name="Text 1"/>
          <p:cNvSpPr/>
          <p:nvPr/>
        </p:nvSpPr>
        <p:spPr>
          <a:xfrm>
            <a:off x="985019" y="1124744"/>
            <a:ext cx="10009112" cy="562967"/>
          </a:xfrm>
          <a:prstGeom prst="rect">
            <a:avLst/>
          </a:prstGeom>
          <a:noFill/>
          <a:ln/>
        </p:spPr>
        <p:txBody>
          <a:bodyPr wrap="square" lIns="0" tIns="0" rIns="0" bIns="0" rtlCol="0" anchor="t"/>
          <a:lstStyle/>
          <a:p>
            <a:pPr>
              <a:lnSpc>
                <a:spcPts val="3000"/>
              </a:lnSpc>
            </a:pPr>
            <a:r>
              <a:rPr lang="en-US" sz="2400" dirty="0">
                <a:solidFill>
                  <a:srgbClr val="1E3063"/>
                </a:solidFill>
                <a:latin typeface="標楷體" panose="03000509000000000000" pitchFamily="65" charset="-120"/>
                <a:ea typeface="標楷體" panose="03000509000000000000" pitchFamily="65" charset="-120"/>
                <a:cs typeface="Instrument Sans Medium" pitchFamily="34" charset="-120"/>
              </a:rPr>
              <a:t>為防止生前移轉財產規避遺產稅，《遺產及贈與稅法》第15條規定，被繼承人死亡前</a:t>
            </a:r>
            <a:r>
              <a:rPr lang="en-US" sz="2400" b="1" dirty="0">
                <a:solidFill>
                  <a:srgbClr val="1E3063"/>
                </a:solidFill>
                <a:latin typeface="標楷體" panose="03000509000000000000" pitchFamily="65" charset="-120"/>
                <a:ea typeface="標楷體" panose="03000509000000000000" pitchFamily="65" charset="-120"/>
                <a:cs typeface="Instrument Sans Medium" pitchFamily="34" charset="-120"/>
              </a:rPr>
              <a:t>兩年內</a:t>
            </a:r>
            <a:r>
              <a:rPr lang="en-US" sz="2400" dirty="0">
                <a:solidFill>
                  <a:srgbClr val="1E3063"/>
                </a:solidFill>
                <a:latin typeface="標楷體" panose="03000509000000000000" pitchFamily="65" charset="-120"/>
                <a:ea typeface="標楷體" panose="03000509000000000000" pitchFamily="65" charset="-120"/>
                <a:cs typeface="Instrument Sans Medium" pitchFamily="34" charset="-120"/>
              </a:rPr>
              <a:t>贈與下列人士之財產，視為遺產併入申報：</a:t>
            </a:r>
            <a:endParaRPr lang="en-US" sz="2400" dirty="0">
              <a:latin typeface="標楷體" panose="03000509000000000000" pitchFamily="65" charset="-120"/>
              <a:ea typeface="標楷體" panose="03000509000000000000" pitchFamily="65" charset="-120"/>
            </a:endParaRPr>
          </a:p>
        </p:txBody>
      </p:sp>
      <p:sp>
        <p:nvSpPr>
          <p:cNvPr id="12" name="Shape 2"/>
          <p:cNvSpPr/>
          <p:nvPr/>
        </p:nvSpPr>
        <p:spPr>
          <a:xfrm>
            <a:off x="1105153" y="2168922"/>
            <a:ext cx="2880000" cy="1307604"/>
          </a:xfrm>
          <a:prstGeom prst="roundRect">
            <a:avLst>
              <a:gd name="adj" fmla="val 12400"/>
            </a:avLst>
          </a:prstGeom>
          <a:solidFill>
            <a:srgbClr val="CEE6FD"/>
          </a:solidFill>
          <a:ln/>
        </p:spPr>
      </p:sp>
      <p:sp>
        <p:nvSpPr>
          <p:cNvPr id="15" name="Text 3"/>
          <p:cNvSpPr/>
          <p:nvPr/>
        </p:nvSpPr>
        <p:spPr>
          <a:xfrm>
            <a:off x="1285283" y="2349004"/>
            <a:ext cx="2252554" cy="281484"/>
          </a:xfrm>
          <a:prstGeom prst="rect">
            <a:avLst/>
          </a:prstGeom>
          <a:noFill/>
          <a:ln/>
        </p:spPr>
        <p:txBody>
          <a:bodyPr wrap="none" lIns="0" tIns="0" rIns="0" bIns="0" rtlCol="0" anchor="t"/>
          <a:lstStyle/>
          <a:p>
            <a:pPr>
              <a:lnSpc>
                <a:spcPts val="2200"/>
              </a:lnSpc>
            </a:pPr>
            <a:r>
              <a:rPr lang="en-US" sz="2400" b="1" dirty="0">
                <a:solidFill>
                  <a:srgbClr val="C00000"/>
                </a:solidFill>
                <a:latin typeface="標楷體" panose="03000509000000000000" pitchFamily="65" charset="-120"/>
                <a:ea typeface="標楷體" panose="03000509000000000000" pitchFamily="65" charset="-120"/>
                <a:cs typeface="Instrument Sans Semi Bold" pitchFamily="34" charset="-120"/>
              </a:rPr>
              <a:t>配偶</a:t>
            </a:r>
            <a:endParaRPr lang="en-US" sz="2400" b="1" dirty="0">
              <a:solidFill>
                <a:srgbClr val="C00000"/>
              </a:solidFill>
              <a:latin typeface="標楷體" panose="03000509000000000000" pitchFamily="65" charset="-120"/>
              <a:ea typeface="標楷體" panose="03000509000000000000" pitchFamily="65" charset="-120"/>
            </a:endParaRPr>
          </a:p>
        </p:txBody>
      </p:sp>
      <p:sp>
        <p:nvSpPr>
          <p:cNvPr id="16" name="Text 4"/>
          <p:cNvSpPr/>
          <p:nvPr/>
        </p:nvSpPr>
        <p:spPr>
          <a:xfrm>
            <a:off x="1285284" y="2733476"/>
            <a:ext cx="2734188" cy="281484"/>
          </a:xfrm>
          <a:prstGeom prst="rect">
            <a:avLst/>
          </a:prstGeom>
          <a:noFill/>
          <a:ln/>
        </p:spPr>
        <p:txBody>
          <a:bodyPr wrap="none" lIns="0" tIns="0" rIns="0" bIns="0" rtlCol="0" anchor="t"/>
          <a:lstStyle/>
          <a:p>
            <a:pPr>
              <a:lnSpc>
                <a:spcPts val="2200"/>
              </a:lnSpc>
            </a:pPr>
            <a:r>
              <a:rPr lang="en-US" sz="2000" dirty="0">
                <a:solidFill>
                  <a:srgbClr val="1E3063"/>
                </a:solidFill>
                <a:latin typeface="標楷體" panose="03000509000000000000" pitchFamily="65" charset="-120"/>
                <a:ea typeface="標楷體" panose="03000509000000000000" pitchFamily="65" charset="-120"/>
                <a:cs typeface="Instrument Sans Medium" pitchFamily="34" charset="-120"/>
              </a:rPr>
              <a:t>被繼承人之配偶</a:t>
            </a:r>
            <a:endParaRPr lang="en-US" sz="2000" dirty="0">
              <a:latin typeface="標楷體" panose="03000509000000000000" pitchFamily="65" charset="-120"/>
              <a:ea typeface="標楷體" panose="03000509000000000000" pitchFamily="65" charset="-120"/>
            </a:endParaRPr>
          </a:p>
        </p:txBody>
      </p:sp>
      <p:sp>
        <p:nvSpPr>
          <p:cNvPr id="17" name="Shape 5"/>
          <p:cNvSpPr/>
          <p:nvPr/>
        </p:nvSpPr>
        <p:spPr>
          <a:xfrm>
            <a:off x="4225699" y="2168922"/>
            <a:ext cx="2880000" cy="1307604"/>
          </a:xfrm>
          <a:prstGeom prst="roundRect">
            <a:avLst>
              <a:gd name="adj" fmla="val 12400"/>
            </a:avLst>
          </a:prstGeom>
          <a:solidFill>
            <a:srgbClr val="CEE6FD"/>
          </a:solidFill>
          <a:ln/>
        </p:spPr>
      </p:sp>
      <p:sp>
        <p:nvSpPr>
          <p:cNvPr id="18" name="Text 6"/>
          <p:cNvSpPr/>
          <p:nvPr/>
        </p:nvSpPr>
        <p:spPr>
          <a:xfrm>
            <a:off x="4371511" y="2349004"/>
            <a:ext cx="2252554" cy="281484"/>
          </a:xfrm>
          <a:prstGeom prst="rect">
            <a:avLst/>
          </a:prstGeom>
          <a:noFill/>
          <a:ln/>
        </p:spPr>
        <p:txBody>
          <a:bodyPr wrap="none" lIns="0" tIns="0" rIns="0" bIns="0" rtlCol="0" anchor="t"/>
          <a:lstStyle/>
          <a:p>
            <a:pPr>
              <a:lnSpc>
                <a:spcPts val="2200"/>
              </a:lnSpc>
            </a:pPr>
            <a:r>
              <a:rPr lang="en-US" sz="2400" b="1" dirty="0">
                <a:solidFill>
                  <a:srgbClr val="C00000"/>
                </a:solidFill>
                <a:latin typeface="標楷體" panose="03000509000000000000" pitchFamily="65" charset="-120"/>
                <a:ea typeface="標楷體" panose="03000509000000000000" pitchFamily="65" charset="-120"/>
                <a:cs typeface="Instrument Sans Semi Bold" pitchFamily="34" charset="-120"/>
              </a:rPr>
              <a:t>各順序繼承人</a:t>
            </a:r>
            <a:endParaRPr lang="en-US" sz="2400" b="1" dirty="0">
              <a:solidFill>
                <a:srgbClr val="C00000"/>
              </a:solidFill>
              <a:latin typeface="標楷體" panose="03000509000000000000" pitchFamily="65" charset="-120"/>
              <a:ea typeface="標楷體" panose="03000509000000000000" pitchFamily="65" charset="-120"/>
            </a:endParaRPr>
          </a:p>
        </p:txBody>
      </p:sp>
      <p:sp>
        <p:nvSpPr>
          <p:cNvPr id="19" name="Text 7"/>
          <p:cNvSpPr/>
          <p:nvPr/>
        </p:nvSpPr>
        <p:spPr>
          <a:xfrm>
            <a:off x="4371511" y="2733476"/>
            <a:ext cx="2734188" cy="562967"/>
          </a:xfrm>
          <a:prstGeom prst="rect">
            <a:avLst/>
          </a:prstGeom>
          <a:noFill/>
          <a:ln/>
        </p:spPr>
        <p:txBody>
          <a:bodyPr wrap="square" lIns="0" tIns="0" rIns="0" bIns="0" rtlCol="0" anchor="t"/>
          <a:lstStyle/>
          <a:p>
            <a:pPr>
              <a:lnSpc>
                <a:spcPts val="2200"/>
              </a:lnSpc>
            </a:pPr>
            <a:r>
              <a:rPr lang="en-US" sz="2000" dirty="0">
                <a:solidFill>
                  <a:srgbClr val="1E3063"/>
                </a:solidFill>
                <a:latin typeface="標楷體" panose="03000509000000000000" pitchFamily="65" charset="-120"/>
                <a:ea typeface="標楷體" panose="03000509000000000000" pitchFamily="65" charset="-120"/>
                <a:cs typeface="Instrument Sans Medium" pitchFamily="34" charset="-120"/>
              </a:rPr>
              <a:t>依</a:t>
            </a:r>
            <a:r>
              <a:rPr lang="en-US" altLang="zh-TW" sz="2000" dirty="0">
                <a:solidFill>
                  <a:srgbClr val="1E3063"/>
                </a:solidFill>
                <a:latin typeface="標楷體" panose="03000509000000000000" pitchFamily="65" charset="-120"/>
                <a:ea typeface="標楷體" panose="03000509000000000000" pitchFamily="65" charset="-120"/>
                <a:cs typeface="Instrument Sans Medium" pitchFamily="34" charset="-120"/>
              </a:rPr>
              <a:t>《</a:t>
            </a:r>
            <a:r>
              <a:rPr lang="en-US" sz="2000" dirty="0">
                <a:solidFill>
                  <a:srgbClr val="1E3063"/>
                </a:solidFill>
                <a:latin typeface="標楷體" panose="03000509000000000000" pitchFamily="65" charset="-120"/>
                <a:ea typeface="標楷體" panose="03000509000000000000" pitchFamily="65" charset="-120"/>
                <a:cs typeface="Instrument Sans Medium" pitchFamily="34" charset="-120"/>
              </a:rPr>
              <a:t>民法</a:t>
            </a:r>
            <a:r>
              <a:rPr lang="en-US" altLang="zh-TW" sz="2000" dirty="0">
                <a:solidFill>
                  <a:srgbClr val="1E3063"/>
                </a:solidFill>
                <a:latin typeface="標楷體" panose="03000509000000000000" pitchFamily="65" charset="-120"/>
                <a:ea typeface="標楷體" panose="03000509000000000000" pitchFamily="65" charset="-120"/>
                <a:cs typeface="Instrument Sans Medium" pitchFamily="34" charset="-120"/>
              </a:rPr>
              <a:t>》</a:t>
            </a:r>
            <a:r>
              <a:rPr lang="en-US" sz="2000" dirty="0">
                <a:solidFill>
                  <a:srgbClr val="1E3063"/>
                </a:solidFill>
                <a:latin typeface="標楷體" panose="03000509000000000000" pitchFamily="65" charset="-120"/>
                <a:ea typeface="標楷體" panose="03000509000000000000" pitchFamily="65" charset="-120"/>
                <a:cs typeface="Instrument Sans Medium" pitchFamily="34" charset="-120"/>
              </a:rPr>
              <a:t>第1138條、第1140條規定之繼承人</a:t>
            </a:r>
            <a:endParaRPr lang="en-US" sz="2000" dirty="0">
              <a:latin typeface="標楷體" panose="03000509000000000000" pitchFamily="65" charset="-120"/>
              <a:ea typeface="標楷體" panose="03000509000000000000" pitchFamily="65" charset="-120"/>
            </a:endParaRPr>
          </a:p>
        </p:txBody>
      </p:sp>
      <p:sp>
        <p:nvSpPr>
          <p:cNvPr id="20" name="Shape 8"/>
          <p:cNvSpPr/>
          <p:nvPr/>
        </p:nvSpPr>
        <p:spPr>
          <a:xfrm>
            <a:off x="1105154" y="3648174"/>
            <a:ext cx="6000545" cy="1026120"/>
          </a:xfrm>
          <a:prstGeom prst="roundRect">
            <a:avLst>
              <a:gd name="adj" fmla="val 15802"/>
            </a:avLst>
          </a:prstGeom>
          <a:solidFill>
            <a:srgbClr val="CEE6FD"/>
          </a:solidFill>
          <a:ln/>
        </p:spPr>
      </p:sp>
      <p:sp>
        <p:nvSpPr>
          <p:cNvPr id="21" name="Text 9"/>
          <p:cNvSpPr/>
          <p:nvPr/>
        </p:nvSpPr>
        <p:spPr>
          <a:xfrm>
            <a:off x="1285283" y="3828256"/>
            <a:ext cx="2252554" cy="281484"/>
          </a:xfrm>
          <a:prstGeom prst="rect">
            <a:avLst/>
          </a:prstGeom>
          <a:noFill/>
          <a:ln/>
        </p:spPr>
        <p:txBody>
          <a:bodyPr wrap="none" lIns="0" tIns="0" rIns="0" bIns="0" rtlCol="0" anchor="t"/>
          <a:lstStyle/>
          <a:p>
            <a:pPr>
              <a:lnSpc>
                <a:spcPts val="2200"/>
              </a:lnSpc>
            </a:pPr>
            <a:r>
              <a:rPr lang="en-US" sz="2400" b="1" dirty="0">
                <a:solidFill>
                  <a:srgbClr val="C00000"/>
                </a:solidFill>
                <a:latin typeface="標楷體" panose="03000509000000000000" pitchFamily="65" charset="-120"/>
                <a:ea typeface="標楷體" panose="03000509000000000000" pitchFamily="65" charset="-120"/>
                <a:cs typeface="Instrument Sans Semi Bold" pitchFamily="34" charset="-120"/>
              </a:rPr>
              <a:t>繼承人之配偶</a:t>
            </a:r>
            <a:endParaRPr lang="en-US" sz="2400" b="1" dirty="0">
              <a:solidFill>
                <a:srgbClr val="C00000"/>
              </a:solidFill>
              <a:latin typeface="標楷體" panose="03000509000000000000" pitchFamily="65" charset="-120"/>
              <a:ea typeface="標楷體" panose="03000509000000000000" pitchFamily="65" charset="-120"/>
            </a:endParaRPr>
          </a:p>
        </p:txBody>
      </p:sp>
      <p:sp>
        <p:nvSpPr>
          <p:cNvPr id="22" name="Text 10"/>
          <p:cNvSpPr/>
          <p:nvPr/>
        </p:nvSpPr>
        <p:spPr>
          <a:xfrm>
            <a:off x="1285283" y="4212730"/>
            <a:ext cx="6000328" cy="281484"/>
          </a:xfrm>
          <a:prstGeom prst="rect">
            <a:avLst/>
          </a:prstGeom>
          <a:noFill/>
          <a:ln/>
        </p:spPr>
        <p:txBody>
          <a:bodyPr wrap="none" lIns="0" tIns="0" rIns="0" bIns="0" rtlCol="0" anchor="t"/>
          <a:lstStyle/>
          <a:p>
            <a:pPr>
              <a:lnSpc>
                <a:spcPts val="2200"/>
              </a:lnSpc>
            </a:pPr>
            <a:r>
              <a:rPr lang="en-US" sz="2000" dirty="0">
                <a:solidFill>
                  <a:srgbClr val="1E3063"/>
                </a:solidFill>
                <a:latin typeface="標楷體" panose="03000509000000000000" pitchFamily="65" charset="-120"/>
                <a:ea typeface="標楷體" panose="03000509000000000000" pitchFamily="65" charset="-120"/>
                <a:cs typeface="Instrument Sans Medium" pitchFamily="34" charset="-120"/>
              </a:rPr>
              <a:t>各順序繼承人的配偶</a:t>
            </a:r>
            <a:endParaRPr lang="en-US" sz="2000" dirty="0">
              <a:latin typeface="標楷體" panose="03000509000000000000" pitchFamily="65" charset="-120"/>
              <a:ea typeface="標楷體" panose="03000509000000000000" pitchFamily="65" charset="-120"/>
            </a:endParaRPr>
          </a:p>
        </p:txBody>
      </p:sp>
      <p:sp>
        <p:nvSpPr>
          <p:cNvPr id="23" name="Shape 11"/>
          <p:cNvSpPr/>
          <p:nvPr/>
        </p:nvSpPr>
        <p:spPr>
          <a:xfrm>
            <a:off x="1105154" y="4867473"/>
            <a:ext cx="6000545" cy="1297831"/>
          </a:xfrm>
          <a:prstGeom prst="roundRect">
            <a:avLst>
              <a:gd name="adj" fmla="val 15834"/>
            </a:avLst>
          </a:prstGeom>
          <a:solidFill>
            <a:srgbClr val="B6D6FC"/>
          </a:solidFill>
          <a:ln/>
        </p:spPr>
      </p:sp>
      <p:pic>
        <p:nvPicPr>
          <p:cNvPr id="24" name="Image 1" descr="preencoded.png"/>
          <p:cNvPicPr>
            <a:picLocks noChangeAspect="1"/>
          </p:cNvPicPr>
          <p:nvPr/>
        </p:nvPicPr>
        <p:blipFill>
          <a:blip r:embed="rId2"/>
          <a:stretch>
            <a:fillRect/>
          </a:stretch>
        </p:blipFill>
        <p:spPr>
          <a:xfrm>
            <a:off x="1285283" y="5138042"/>
            <a:ext cx="225187" cy="180083"/>
          </a:xfrm>
          <a:prstGeom prst="rect">
            <a:avLst/>
          </a:prstGeom>
        </p:spPr>
      </p:pic>
      <p:sp>
        <p:nvSpPr>
          <p:cNvPr id="25" name="Text 12"/>
          <p:cNvSpPr/>
          <p:nvPr/>
        </p:nvSpPr>
        <p:spPr>
          <a:xfrm>
            <a:off x="1690598" y="5084068"/>
            <a:ext cx="5343093" cy="562967"/>
          </a:xfrm>
          <a:prstGeom prst="rect">
            <a:avLst/>
          </a:prstGeom>
          <a:noFill/>
          <a:ln/>
        </p:spPr>
        <p:txBody>
          <a:bodyPr wrap="square" lIns="0" tIns="0" rIns="0" bIns="0" rtlCol="0" anchor="t"/>
          <a:lstStyle/>
          <a:p>
            <a:pPr>
              <a:lnSpc>
                <a:spcPts val="2200"/>
              </a:lnSpc>
            </a:pPr>
            <a:r>
              <a:rPr lang="en-US" sz="2000" dirty="0">
                <a:solidFill>
                  <a:srgbClr val="000000"/>
                </a:solidFill>
                <a:latin typeface="標楷體" panose="03000509000000000000" pitchFamily="65" charset="-120"/>
                <a:ea typeface="標楷體" panose="03000509000000000000" pitchFamily="65" charset="-120"/>
                <a:cs typeface="Instrument Sans Medium" pitchFamily="34" charset="-120"/>
              </a:rPr>
              <a:t>已繳納之贈與稅可自應納遺產稅額內扣抵，但扣抵額不得超過因併入遺產後增加之應納稅額</a:t>
            </a:r>
            <a:r>
              <a:rPr lang="en-US" altLang="zh-TW" sz="2000" dirty="0">
                <a:solidFill>
                  <a:srgbClr val="000000"/>
                </a:solidFill>
                <a:latin typeface="標楷體" panose="03000509000000000000" pitchFamily="65" charset="-120"/>
                <a:ea typeface="標楷體" panose="03000509000000000000" pitchFamily="65" charset="-120"/>
                <a:cs typeface="Instrument Sans Medium" pitchFamily="34" charset="-120"/>
              </a:rPr>
              <a:t>《遺產及贈與稅法》第11條</a:t>
            </a:r>
            <a:r>
              <a:rPr lang="zh-TW" altLang="en-US" sz="2000" dirty="0">
                <a:solidFill>
                  <a:srgbClr val="000000"/>
                </a:solidFill>
                <a:latin typeface="標楷體" panose="03000509000000000000" pitchFamily="65" charset="-120"/>
                <a:ea typeface="標楷體" panose="03000509000000000000" pitchFamily="65" charset="-120"/>
                <a:cs typeface="Instrument Sans Medium" pitchFamily="34" charset="-120"/>
              </a:rPr>
              <a:t>第</a:t>
            </a:r>
            <a:r>
              <a:rPr lang="en-US" altLang="zh-TW" sz="2000" dirty="0">
                <a:solidFill>
                  <a:srgbClr val="000000"/>
                </a:solidFill>
                <a:latin typeface="標楷體" panose="03000509000000000000" pitchFamily="65" charset="-120"/>
                <a:ea typeface="標楷體" panose="03000509000000000000" pitchFamily="65" charset="-120"/>
                <a:cs typeface="Instrument Sans Medium" pitchFamily="34" charset="-120"/>
              </a:rPr>
              <a:t>2</a:t>
            </a:r>
            <a:r>
              <a:rPr lang="zh-TW" altLang="en-US" sz="2000" dirty="0">
                <a:solidFill>
                  <a:srgbClr val="000000"/>
                </a:solidFill>
                <a:latin typeface="標楷體" panose="03000509000000000000" pitchFamily="65" charset="-120"/>
                <a:ea typeface="標楷體" panose="03000509000000000000" pitchFamily="65" charset="-120"/>
                <a:cs typeface="Instrument Sans Medium" pitchFamily="34" charset="-120"/>
              </a:rPr>
              <a:t>項</a:t>
            </a:r>
            <a:r>
              <a:rPr lang="en-US" altLang="zh-TW" sz="2000" dirty="0" err="1">
                <a:solidFill>
                  <a:srgbClr val="000000"/>
                </a:solidFill>
                <a:latin typeface="標楷體" panose="03000509000000000000" pitchFamily="65" charset="-120"/>
                <a:ea typeface="標楷體" panose="03000509000000000000" pitchFamily="65" charset="-120"/>
                <a:cs typeface="Instrument Sans Medium" pitchFamily="34" charset="-120"/>
              </a:rPr>
              <a:t>規定</a:t>
            </a:r>
            <a:r>
              <a:rPr lang="zh-TW" altLang="en-US" sz="2000" dirty="0">
                <a:solidFill>
                  <a:srgbClr val="000000"/>
                </a:solidFill>
                <a:latin typeface="標楷體" panose="03000509000000000000" pitchFamily="65" charset="-120"/>
                <a:ea typeface="標楷體" panose="03000509000000000000" pitchFamily="65" charset="-120"/>
                <a:cs typeface="Instrument Sans Medium" pitchFamily="34" charset="-120"/>
              </a:rPr>
              <a:t>參照）</a:t>
            </a:r>
            <a:endParaRPr lang="en-US" sz="2000" dirty="0">
              <a:solidFill>
                <a:srgbClr val="000000"/>
              </a:solidFill>
              <a:latin typeface="標楷體" panose="03000509000000000000" pitchFamily="65" charset="-120"/>
              <a:ea typeface="標楷體" panose="03000509000000000000" pitchFamily="65" charset="-120"/>
              <a:cs typeface="Instrument Sans Medium" pitchFamily="34" charset="-120"/>
            </a:endParaRPr>
          </a:p>
        </p:txBody>
      </p:sp>
      <p:pic>
        <p:nvPicPr>
          <p:cNvPr id="6" name="圖片 5"/>
          <p:cNvPicPr>
            <a:picLocks noChangeAspect="1"/>
          </p:cNvPicPr>
          <p:nvPr/>
        </p:nvPicPr>
        <p:blipFill>
          <a:blip r:embed="rId3" cstate="print">
            <a:extLst>
              <a:ext uri="{BEBA8EAE-BF5A-486C-A8C5-ECC9F3942E4B}">
                <a14:imgProps xmlns:a14="http://schemas.microsoft.com/office/drawing/2010/main">
                  <a14:imgLayer r:embed="rId4">
                    <a14:imgEffect>
                      <a14:backgroundRemoval t="9804" b="98307" l="1926" r="99429">
                        <a14:foregroundMark x1="16476" y1="69786" x2="16476" y2="69786"/>
                        <a14:foregroundMark x1="4636" y1="65597" x2="4636" y2="65597"/>
                        <a14:foregroundMark x1="6491" y1="73440" x2="6491" y2="73440"/>
                        <a14:foregroundMark x1="6205" y1="70766" x2="6205" y2="70766"/>
                        <a14:foregroundMark x1="6205" y1="70766" x2="6205" y2="70766"/>
                        <a14:foregroundMark x1="6990" y1="73440" x2="6990" y2="73440"/>
                        <a14:foregroundMark x1="10414" y1="68182" x2="1997" y2="77718"/>
                        <a14:foregroundMark x1="29315" y1="41979" x2="29315" y2="41979"/>
                        <a14:foregroundMark x1="31954" y1="45544" x2="31954" y2="45544"/>
                        <a14:foregroundMark x1="29601" y1="38324" x2="27461" y2="82264"/>
                        <a14:foregroundMark x1="1997" y1="96078" x2="79173" y2="67825"/>
                        <a14:foregroundMark x1="77889" y1="27540" x2="85235" y2="90107"/>
                        <a14:foregroundMark x1="93866" y1="16043" x2="89158" y2="91444"/>
                        <a14:foregroundMark x1="51070" y1="56061" x2="51070" y2="56061"/>
                        <a14:foregroundMark x1="42439" y1="41979" x2="42439" y2="41979"/>
                        <a14:foregroundMark x1="45578" y1="41622" x2="45578" y2="41622"/>
                        <a14:foregroundMark x1="34807" y1="45187" x2="34807" y2="45187"/>
                        <a14:foregroundMark x1="32454" y1="42602" x2="32454" y2="42602"/>
                        <a14:foregroundMark x1="34593" y1="66578" x2="34593" y2="66578"/>
                        <a14:foregroundMark x1="28531" y1="61319" x2="61056" y2="74064"/>
                        <a14:foregroundMark x1="24037" y1="61319" x2="52140" y2="78342"/>
                        <a14:foregroundMark x1="63695" y1="64884" x2="18260" y2="82977"/>
                        <a14:foregroundMark x1="96790" y1="64884" x2="96790" y2="64884"/>
                        <a14:foregroundMark x1="42439" y1="44563" x2="42439" y2="44563"/>
                        <a14:foregroundMark x1="53994" y1="58378" x2="53994" y2="58378"/>
                        <a14:foregroundMark x1="42439" y1="68182" x2="42439" y2="68182"/>
                        <a14:foregroundMark x1="38516" y1="79679" x2="38516" y2="79679"/>
                        <a14:foregroundMark x1="57418" y1="82264" x2="57418" y2="82264"/>
                        <a14:foregroundMark x1="55064" y1="80303" x2="55064" y2="80303"/>
                        <a14:foregroundMark x1="46148" y1="90107" x2="46148" y2="90107"/>
                        <a14:foregroundMark x1="24822" y1="98307" x2="98074" y2="87166"/>
                        <a14:foregroundMark x1="92582" y1="15062" x2="96790" y2="74421"/>
                        <a14:foregroundMark x1="96006" y1="34403" x2="96006" y2="34403"/>
                        <a14:foregroundMark x1="96006" y1="34403" x2="96006" y2="34403"/>
                        <a14:foregroundMark x1="91797" y1="28520" x2="99429" y2="43939"/>
                        <a14:foregroundMark x1="64194" y1="81283" x2="64194" y2="81283"/>
                        <a14:foregroundMark x1="53994" y1="74777" x2="53994" y2="74777"/>
                        <a14:foregroundMark x1="78103" y1="69786" x2="25107" y2="95098"/>
                        <a14:foregroundMark x1="92297" y1="13725" x2="92297" y2="13725"/>
                        <a14:foregroundMark x1="94151" y1="15686" x2="94151" y2="15686"/>
                        <a14:foregroundMark x1="55064" y1="51783" x2="55064" y2="51783"/>
                        <a14:foregroundMark x1="61056" y1="47148" x2="33238" y2="68806"/>
                        <a14:foregroundMark x1="31384" y1="49465" x2="54280" y2="69162"/>
                        <a14:foregroundMark x1="49501" y1="52406" x2="49501" y2="52406"/>
                        <a14:foregroundMark x1="52924" y1="50802" x2="52924" y2="50802"/>
                        <a14:foregroundMark x1="33809" y1="19340" x2="33809" y2="19340"/>
                        <a14:foregroundMark x1="43509" y1="18004" x2="43509" y2="18004"/>
                        <a14:foregroundMark x1="39301" y1="17023" x2="39301" y2="17023"/>
                        <a14:foregroundMark x1="40371" y1="15419" x2="29315" y2="21569"/>
                        <a14:foregroundMark x1="56063" y1="48485" x2="38231" y2="52763"/>
                      </a14:backgroundRemoval>
                    </a14:imgEffect>
                  </a14:imgLayer>
                </a14:imgProps>
              </a:ext>
              <a:ext uri="{28A0092B-C50C-407E-A947-70E740481C1C}">
                <a14:useLocalDpi xmlns:a14="http://schemas.microsoft.com/office/drawing/2010/main" val="0"/>
              </a:ext>
            </a:extLst>
          </a:blip>
          <a:stretch>
            <a:fillRect/>
          </a:stretch>
        </p:blipFill>
        <p:spPr>
          <a:xfrm>
            <a:off x="7969795" y="2767165"/>
            <a:ext cx="3483929" cy="2788137"/>
          </a:xfrm>
          <a:prstGeom prst="rect">
            <a:avLst/>
          </a:prstGeom>
        </p:spPr>
      </p:pic>
    </p:spTree>
    <p:extLst>
      <p:ext uri="{BB962C8B-B14F-4D97-AF65-F5344CB8AC3E}">
        <p14:creationId xmlns:p14="http://schemas.microsoft.com/office/powerpoint/2010/main" val="2437631694"/>
      </p:ext>
    </p:extLst>
  </p:cSld>
  <p:clrMapOvr>
    <a:masterClrMapping/>
  </p:clrMapOvr>
  <p:transition spd="slow">
    <p:push dir="u"/>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zh-TW" altLang="en-US" dirty="0"/>
              <a:t>三</a:t>
            </a:r>
            <a:r>
              <a:rPr lang="zh-TW" altLang="en-US"/>
              <a:t>、</a:t>
            </a:r>
            <a:r>
              <a:rPr lang="zh-TW" altLang="en-US" dirty="0"/>
              <a:t>夫妻剩餘財產分配請求權與遺產稅</a:t>
            </a:r>
            <a:endParaRPr lang="zh-TW" altLang="en-US" dirty="0">
              <a:latin typeface="DFKai-SB" panose="03000509000000000000" pitchFamily="65" charset="-120"/>
              <a:ea typeface="DFKai-SB" panose="03000509000000000000" pitchFamily="65" charset="-120"/>
            </a:endParaRPr>
          </a:p>
        </p:txBody>
      </p:sp>
      <p:sp>
        <p:nvSpPr>
          <p:cNvPr id="6" name="內容版面配置區 5"/>
          <p:cNvSpPr>
            <a:spLocks noGrp="1"/>
          </p:cNvSpPr>
          <p:nvPr>
            <p:ph idx="1"/>
          </p:nvPr>
        </p:nvSpPr>
        <p:spPr/>
        <p:txBody>
          <a:bodyPr/>
          <a:lstStyle/>
          <a:p>
            <a:r>
              <a:rPr lang="zh-TW" altLang="en-US" b="1" dirty="0">
                <a:solidFill>
                  <a:schemeClr val="accent1">
                    <a:lumMod val="50000"/>
                  </a:schemeClr>
                </a:solidFill>
                <a:latin typeface="DFKai-SB" panose="03000509000000000000" pitchFamily="65" charset="-120"/>
                <a:ea typeface="DFKai-SB" panose="03000509000000000000" pitchFamily="65" charset="-120"/>
              </a:rPr>
              <a:t>（一）夫妻財產制種類：</a:t>
            </a:r>
          </a:p>
        </p:txBody>
      </p:sp>
      <p:sp>
        <p:nvSpPr>
          <p:cNvPr id="4" name="投影片編號版面配置區 3"/>
          <p:cNvSpPr>
            <a:spLocks noGrp="1"/>
          </p:cNvSpPr>
          <p:nvPr>
            <p:ph type="sldNum" sz="quarter" idx="12"/>
          </p:nvPr>
        </p:nvSpPr>
        <p:spPr/>
        <p:txBody>
          <a:bodyPr/>
          <a:lstStyle/>
          <a:p>
            <a:fld id="{2E6F56F6-8A33-4603-90C0-ABB6D2C1DF7D}" type="slidenum">
              <a:rPr lang="zh-TW" altLang="en-US" smtClean="0"/>
              <a:pPr/>
              <a:t>71</a:t>
            </a:fld>
            <a:endParaRPr lang="zh-TW" altLang="en-US" dirty="0"/>
          </a:p>
        </p:txBody>
      </p:sp>
      <p:graphicFrame>
        <p:nvGraphicFramePr>
          <p:cNvPr id="7" name="資料庫圖表 6"/>
          <p:cNvGraphicFramePr/>
          <p:nvPr>
            <p:extLst>
              <p:ext uri="{D42A27DB-BD31-4B8C-83A1-F6EECF244321}">
                <p14:modId xmlns:p14="http://schemas.microsoft.com/office/powerpoint/2010/main" val="3697505439"/>
              </p:ext>
            </p:extLst>
          </p:nvPr>
        </p:nvGraphicFramePr>
        <p:xfrm>
          <a:off x="552980" y="2241179"/>
          <a:ext cx="6297307" cy="3239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右大括弧 7"/>
          <p:cNvSpPr/>
          <p:nvPr/>
        </p:nvSpPr>
        <p:spPr>
          <a:xfrm>
            <a:off x="6169594" y="3698966"/>
            <a:ext cx="504057" cy="1511775"/>
          </a:xfrm>
          <a:prstGeom prst="rightBrace">
            <a:avLst/>
          </a:prstGeom>
          <a:ln w="254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lIns="91374" tIns="45687" rIns="91374" bIns="45687" rtlCol="0" anchor="ctr"/>
          <a:lstStyle/>
          <a:p>
            <a:pPr algn="ctr"/>
            <a:endParaRPr lang="zh-TW" altLang="en-US" sz="1300"/>
          </a:p>
        </p:txBody>
      </p:sp>
      <p:sp>
        <p:nvSpPr>
          <p:cNvPr id="9" name="文字方塊 8"/>
          <p:cNvSpPr txBox="1"/>
          <p:nvPr/>
        </p:nvSpPr>
        <p:spPr>
          <a:xfrm>
            <a:off x="6745661" y="3593689"/>
            <a:ext cx="3960440" cy="1733784"/>
          </a:xfrm>
          <a:prstGeom prst="rect">
            <a:avLst/>
          </a:prstGeom>
          <a:solidFill>
            <a:schemeClr val="bg2">
              <a:lumMod val="50000"/>
            </a:schemeClr>
          </a:solidFill>
        </p:spPr>
        <p:txBody>
          <a:bodyPr wrap="square" lIns="91374" tIns="45687" rIns="91374" bIns="45687" rtlCol="0">
            <a:spAutoFit/>
          </a:bodyPr>
          <a:lstStyle/>
          <a:p>
            <a:pPr algn="just" hangingPunct="0"/>
            <a:r>
              <a:rPr lang="zh-TW" altLang="zh-TW" sz="2100" dirty="0">
                <a:solidFill>
                  <a:schemeClr val="bg1"/>
                </a:solidFill>
                <a:latin typeface="DFKai-SB" panose="03000509000000000000" pitchFamily="65" charset="-120"/>
                <a:ea typeface="DFKai-SB" panose="03000509000000000000" pitchFamily="65" charset="-120"/>
              </a:rPr>
              <a:t>屬於「約定財產制」，須由夫妻雙方以「書面」訂立契約，且須經「登記」，才得以對抗「第三人」</a:t>
            </a:r>
            <a:r>
              <a:rPr lang="zh-TW" altLang="en-US" sz="2100" dirty="0">
                <a:solidFill>
                  <a:schemeClr val="bg1"/>
                </a:solidFill>
                <a:latin typeface="DFKai-SB" panose="03000509000000000000" pitchFamily="65" charset="-120"/>
                <a:ea typeface="DFKai-SB" panose="03000509000000000000" pitchFamily="65" charset="-120"/>
              </a:rPr>
              <a:t>（</a:t>
            </a:r>
            <a:r>
              <a:rPr lang="en-US" altLang="zh-TW" sz="2100" dirty="0">
                <a:solidFill>
                  <a:schemeClr val="bg1"/>
                </a:solidFill>
                <a:latin typeface="DFKai-SB" panose="03000509000000000000" pitchFamily="65" charset="-120"/>
                <a:ea typeface="DFKai-SB" panose="03000509000000000000" pitchFamily="65" charset="-120"/>
              </a:rPr>
              <a:t>《</a:t>
            </a:r>
            <a:r>
              <a:rPr lang="zh-TW" altLang="en-US" sz="2100" dirty="0">
                <a:solidFill>
                  <a:schemeClr val="bg1"/>
                </a:solidFill>
                <a:latin typeface="DFKai-SB" panose="03000509000000000000" pitchFamily="65" charset="-120"/>
                <a:ea typeface="DFKai-SB" panose="03000509000000000000" pitchFamily="65" charset="-120"/>
              </a:rPr>
              <a:t>民法</a:t>
            </a:r>
            <a:r>
              <a:rPr lang="en-US" altLang="zh-TW" sz="2100" dirty="0">
                <a:solidFill>
                  <a:schemeClr val="bg1"/>
                </a:solidFill>
                <a:latin typeface="DFKai-SB" panose="03000509000000000000" pitchFamily="65" charset="-120"/>
                <a:ea typeface="DFKai-SB" panose="03000509000000000000" pitchFamily="65" charset="-120"/>
              </a:rPr>
              <a:t>》</a:t>
            </a:r>
            <a:r>
              <a:rPr lang="zh-TW" altLang="en-US" sz="2100" dirty="0">
                <a:solidFill>
                  <a:schemeClr val="bg1"/>
                </a:solidFill>
                <a:latin typeface="DFKai-SB" panose="03000509000000000000" pitchFamily="65" charset="-120"/>
                <a:ea typeface="DFKai-SB" panose="03000509000000000000" pitchFamily="65" charset="-120"/>
              </a:rPr>
              <a:t>第</a:t>
            </a:r>
            <a:r>
              <a:rPr lang="en-US" altLang="zh-TW" sz="2100" dirty="0">
                <a:solidFill>
                  <a:schemeClr val="bg1"/>
                </a:solidFill>
                <a:latin typeface="DFKai-SB" panose="03000509000000000000" pitchFamily="65" charset="-120"/>
                <a:ea typeface="DFKai-SB" panose="03000509000000000000" pitchFamily="65" charset="-120"/>
              </a:rPr>
              <a:t>1008</a:t>
            </a:r>
            <a:r>
              <a:rPr lang="zh-TW" altLang="en-US" sz="2100" dirty="0">
                <a:solidFill>
                  <a:schemeClr val="bg1"/>
                </a:solidFill>
                <a:latin typeface="DFKai-SB" panose="03000509000000000000" pitchFamily="65" charset="-120"/>
                <a:ea typeface="DFKai-SB" panose="03000509000000000000" pitchFamily="65" charset="-120"/>
              </a:rPr>
              <a:t>條第</a:t>
            </a:r>
            <a:r>
              <a:rPr lang="en-US" altLang="zh-TW" sz="2100" dirty="0">
                <a:solidFill>
                  <a:schemeClr val="bg1"/>
                </a:solidFill>
                <a:latin typeface="DFKai-SB" panose="03000509000000000000" pitchFamily="65" charset="-120"/>
                <a:ea typeface="DFKai-SB" panose="03000509000000000000" pitchFamily="65" charset="-120"/>
              </a:rPr>
              <a:t>1</a:t>
            </a:r>
            <a:r>
              <a:rPr lang="zh-TW" altLang="en-US" sz="2100" dirty="0">
                <a:solidFill>
                  <a:schemeClr val="bg1"/>
                </a:solidFill>
                <a:latin typeface="DFKai-SB" panose="03000509000000000000" pitchFamily="65" charset="-120"/>
                <a:ea typeface="DFKai-SB" panose="03000509000000000000" pitchFamily="65" charset="-120"/>
              </a:rPr>
              <a:t>項）。</a:t>
            </a:r>
          </a:p>
        </p:txBody>
      </p:sp>
      <p:cxnSp>
        <p:nvCxnSpPr>
          <p:cNvPr id="12" name="直線接點 11"/>
          <p:cNvCxnSpPr/>
          <p:nvPr/>
        </p:nvCxnSpPr>
        <p:spPr>
          <a:xfrm>
            <a:off x="6097586" y="2727105"/>
            <a:ext cx="576065"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文字方塊 12"/>
          <p:cNvSpPr txBox="1"/>
          <p:nvPr/>
        </p:nvSpPr>
        <p:spPr>
          <a:xfrm>
            <a:off x="6745661" y="2204870"/>
            <a:ext cx="3960440" cy="1077193"/>
          </a:xfrm>
          <a:prstGeom prst="rect">
            <a:avLst/>
          </a:prstGeom>
          <a:solidFill>
            <a:schemeClr val="accent6"/>
          </a:solidFill>
        </p:spPr>
        <p:txBody>
          <a:bodyPr wrap="square" lIns="91374" tIns="45687" rIns="91374" bIns="45687" rtlCol="0">
            <a:spAutoFit/>
          </a:bodyPr>
          <a:lstStyle/>
          <a:p>
            <a:pPr algn="just"/>
            <a:r>
              <a:rPr lang="zh-TW" altLang="en-US" sz="2100" dirty="0">
                <a:solidFill>
                  <a:schemeClr val="bg1"/>
                </a:solidFill>
                <a:latin typeface="DFKai-SB" panose="03000509000000000000" pitchFamily="65" charset="-120"/>
                <a:ea typeface="DFKai-SB" panose="03000509000000000000" pitchFamily="65" charset="-120"/>
              </a:rPr>
              <a:t>結婚時或結婚後未以契約約定者，則以「法定財產制」為其夫妻財產制。</a:t>
            </a:r>
          </a:p>
        </p:txBody>
      </p:sp>
    </p:spTree>
    <p:extLst>
      <p:ext uri="{BB962C8B-B14F-4D97-AF65-F5344CB8AC3E}">
        <p14:creationId xmlns:p14="http://schemas.microsoft.com/office/powerpoint/2010/main" val="3119784484"/>
      </p:ext>
    </p:extLst>
  </p:cSld>
  <p:clrMapOvr>
    <a:masterClrMapping/>
  </p:clrMapOvr>
  <p:transition spd="slow">
    <p:push dir="u"/>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E6F56F6-8A33-4603-90C0-ABB6D2C1DF7D}" type="slidenum">
              <a:rPr lang="zh-TW" altLang="en-US" smtClean="0"/>
              <a:pPr/>
              <a:t>72</a:t>
            </a:fld>
            <a:endParaRPr lang="zh-TW" altLang="en-US" dirty="0"/>
          </a:p>
        </p:txBody>
      </p:sp>
      <p:graphicFrame>
        <p:nvGraphicFramePr>
          <p:cNvPr id="14" name="表格 13"/>
          <p:cNvGraphicFramePr>
            <a:graphicFrameLocks noGrp="1"/>
          </p:cNvGraphicFramePr>
          <p:nvPr>
            <p:extLst>
              <p:ext uri="{D42A27DB-BD31-4B8C-83A1-F6EECF244321}">
                <p14:modId xmlns:p14="http://schemas.microsoft.com/office/powerpoint/2010/main" val="1602684005"/>
              </p:ext>
            </p:extLst>
          </p:nvPr>
        </p:nvGraphicFramePr>
        <p:xfrm>
          <a:off x="623554" y="1052736"/>
          <a:ext cx="11140138" cy="5120019"/>
        </p:xfrm>
        <a:graphic>
          <a:graphicData uri="http://schemas.openxmlformats.org/drawingml/2006/table">
            <a:tbl>
              <a:tblPr bandRow="1">
                <a:tableStyleId>{7DF18680-E054-41AD-8BC1-D1AEF772440D}</a:tableStyleId>
              </a:tblPr>
              <a:tblGrid>
                <a:gridCol w="11140138">
                  <a:extLst>
                    <a:ext uri="{9D8B030D-6E8A-4147-A177-3AD203B41FA5}">
                      <a16:colId xmlns:a16="http://schemas.microsoft.com/office/drawing/2014/main" val="1445779070"/>
                    </a:ext>
                  </a:extLst>
                </a:gridCol>
              </a:tblGrid>
              <a:tr h="720080">
                <a:tc>
                  <a:txBody>
                    <a:bodyPr/>
                    <a:lstStyle/>
                    <a:p>
                      <a:pPr marL="898525" marR="0" indent="-898525" algn="l" defTabSz="685617" rtl="0" eaLnBrk="1" fontAlgn="auto" latinLnBrk="0" hangingPunct="1">
                        <a:lnSpc>
                          <a:spcPct val="100000"/>
                        </a:lnSpc>
                        <a:spcBef>
                          <a:spcPts val="0"/>
                        </a:spcBef>
                        <a:spcAft>
                          <a:spcPts val="0"/>
                        </a:spcAft>
                        <a:buClrTx/>
                        <a:buSzTx/>
                        <a:buFontTx/>
                        <a:buNone/>
                        <a:tabLst/>
                        <a:defRPr/>
                      </a:pPr>
                      <a:r>
                        <a:rPr lang="zh-TW" altLang="en-US" sz="2400" dirty="0">
                          <a:latin typeface="標楷體" panose="03000509000000000000" pitchFamily="65" charset="-120"/>
                          <a:ea typeface="標楷體" panose="03000509000000000000" pitchFamily="65" charset="-120"/>
                        </a:rPr>
                        <a:t>１、夫妻於採用「</a:t>
                      </a:r>
                      <a:r>
                        <a:rPr lang="zh-TW" altLang="en-US" sz="2400" b="1" dirty="0">
                          <a:solidFill>
                            <a:srgbClr val="FF0000"/>
                          </a:solidFill>
                          <a:latin typeface="標楷體" panose="03000509000000000000" pitchFamily="65" charset="-120"/>
                          <a:ea typeface="標楷體" panose="03000509000000000000" pitchFamily="65" charset="-120"/>
                        </a:rPr>
                        <a:t>法定財產制</a:t>
                      </a:r>
                      <a:r>
                        <a:rPr lang="zh-TW" altLang="en-US" sz="2400" dirty="0">
                          <a:latin typeface="標楷體" panose="03000509000000000000" pitchFamily="65" charset="-120"/>
                          <a:ea typeface="標楷體" panose="03000509000000000000" pitchFamily="65" charset="-120"/>
                        </a:rPr>
                        <a:t>」時，始有剩餘財產分配請求權之適用。</a:t>
                      </a:r>
                      <a:endParaRPr lang="en-US" sz="2400" dirty="0">
                        <a:latin typeface="標楷體" panose="03000509000000000000" pitchFamily="65" charset="-120"/>
                        <a:ea typeface="標楷體" panose="03000509000000000000" pitchFamily="65" charset="-120"/>
                      </a:endParaRPr>
                    </a:p>
                  </a:txBody>
                  <a:tcPr marL="121952" marR="121952"/>
                </a:tc>
                <a:extLst>
                  <a:ext uri="{0D108BD9-81ED-4DB2-BD59-A6C34878D82A}">
                    <a16:rowId xmlns:a16="http://schemas.microsoft.com/office/drawing/2014/main" val="2476420061"/>
                  </a:ext>
                </a:extLst>
              </a:tr>
              <a:tr h="1278761">
                <a:tc>
                  <a:txBody>
                    <a:bodyPr/>
                    <a:lstStyle/>
                    <a:p>
                      <a:pPr marL="628650" marR="0" indent="-628650" algn="l" defTabSz="685617" rtl="0" eaLnBrk="1" fontAlgn="auto" latinLnBrk="0" hangingPunct="1">
                        <a:lnSpc>
                          <a:spcPct val="100000"/>
                        </a:lnSpc>
                        <a:spcBef>
                          <a:spcPts val="0"/>
                        </a:spcBef>
                        <a:spcAft>
                          <a:spcPts val="0"/>
                        </a:spcAft>
                        <a:buClrTx/>
                        <a:buSzTx/>
                        <a:buFontTx/>
                        <a:buNone/>
                        <a:tabLst/>
                        <a:defRPr/>
                      </a:pPr>
                      <a:r>
                        <a:rPr lang="zh-TW" altLang="en-US" sz="2400" dirty="0">
                          <a:latin typeface="標楷體" panose="03000509000000000000" pitchFamily="65" charset="-120"/>
                          <a:ea typeface="標楷體" panose="03000509000000000000" pitchFamily="65" charset="-120"/>
                        </a:rPr>
                        <a:t>２、</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民法</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第</a:t>
                      </a:r>
                      <a:r>
                        <a:rPr lang="en-US" altLang="zh-TW" sz="2400" dirty="0">
                          <a:latin typeface="標楷體" panose="03000509000000000000" pitchFamily="65" charset="-120"/>
                          <a:ea typeface="標楷體" panose="03000509000000000000" pitchFamily="65" charset="-120"/>
                        </a:rPr>
                        <a:t>1030</a:t>
                      </a:r>
                      <a:r>
                        <a:rPr lang="zh-TW" altLang="en-US" sz="2400" dirty="0">
                          <a:latin typeface="標楷體" panose="03000509000000000000" pitchFamily="65" charset="-120"/>
                          <a:ea typeface="標楷體" panose="03000509000000000000" pitchFamily="65" charset="-120"/>
                        </a:rPr>
                        <a:t>條之</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第</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項前段規定：「法定財產制關係消滅時，夫或妻現存之婚後財產，扣除婚姻關係存續所負債務後，如有剩餘，其雙方剩餘財產之差額，應平均分配。」</a:t>
                      </a:r>
                      <a:endParaRPr lang="en-US" altLang="zh-TW" sz="2400" dirty="0">
                        <a:latin typeface="標楷體" panose="03000509000000000000" pitchFamily="65" charset="-120"/>
                        <a:ea typeface="標楷體" panose="03000509000000000000" pitchFamily="65" charset="-120"/>
                      </a:endParaRPr>
                    </a:p>
                  </a:txBody>
                  <a:tcPr marL="121952" marR="121952"/>
                </a:tc>
                <a:extLst>
                  <a:ext uri="{0D108BD9-81ED-4DB2-BD59-A6C34878D82A}">
                    <a16:rowId xmlns:a16="http://schemas.microsoft.com/office/drawing/2014/main" val="260124266"/>
                  </a:ext>
                </a:extLst>
              </a:tr>
              <a:tr h="1889591">
                <a:tc>
                  <a:txBody>
                    <a:bodyPr/>
                    <a:lstStyle/>
                    <a:p>
                      <a:pPr marL="720725" indent="-720725" hangingPunct="0"/>
                      <a:r>
                        <a:rPr lang="zh-TW" altLang="en-US" sz="2400" dirty="0">
                          <a:latin typeface="標楷體" panose="03000509000000000000" pitchFamily="65" charset="-120"/>
                          <a:ea typeface="標楷體" panose="03000509000000000000" pitchFamily="65" charset="-120"/>
                        </a:rPr>
                        <a:t>３、例外不適用的財產：</a:t>
                      </a:r>
                      <a:endParaRPr lang="en-US" altLang="zh-TW" sz="2400" dirty="0">
                        <a:latin typeface="標楷體" panose="03000509000000000000" pitchFamily="65" charset="-120"/>
                        <a:ea typeface="標楷體" panose="03000509000000000000" pitchFamily="65" charset="-120"/>
                      </a:endParaRPr>
                    </a:p>
                    <a:p>
                      <a:pPr marL="720725" indent="-361950" hangingPunct="0"/>
                      <a:r>
                        <a:rPr lang="zh-TW" altLang="en-US" sz="2400" dirty="0">
                          <a:latin typeface="標楷體" panose="03000509000000000000" pitchFamily="65" charset="-120"/>
                          <a:ea typeface="標楷體" panose="03000509000000000000" pitchFamily="65" charset="-120"/>
                        </a:rPr>
                        <a:t>⑴、</a:t>
                      </a:r>
                      <a:r>
                        <a:rPr lang="zh-TW" altLang="en-US" sz="2400" b="1" dirty="0">
                          <a:solidFill>
                            <a:srgbClr val="FF0000"/>
                          </a:solidFill>
                          <a:latin typeface="標楷體" panose="03000509000000000000" pitchFamily="65" charset="-120"/>
                          <a:ea typeface="標楷體" panose="03000509000000000000" pitchFamily="65" charset="-120"/>
                        </a:rPr>
                        <a:t>因繼承或其他無償取得之財產</a:t>
                      </a:r>
                      <a:r>
                        <a:rPr lang="zh-TW" altLang="en-US" sz="2400" dirty="0">
                          <a:latin typeface="標楷體" panose="03000509000000000000" pitchFamily="65" charset="-120"/>
                          <a:ea typeface="標楷體" panose="03000509000000000000" pitchFamily="65" charset="-120"/>
                        </a:rPr>
                        <a:t>。</a:t>
                      </a:r>
                      <a:endParaRPr lang="en-US" altLang="zh-TW" sz="2400" dirty="0">
                        <a:latin typeface="標楷體" panose="03000509000000000000" pitchFamily="65" charset="-120"/>
                        <a:ea typeface="標楷體" panose="03000509000000000000" pitchFamily="65" charset="-120"/>
                      </a:endParaRPr>
                    </a:p>
                    <a:p>
                      <a:pPr marL="1165225" indent="-806450" hangingPunct="0"/>
                      <a:r>
                        <a:rPr lang="zh-TW" altLang="en-US" sz="2400" dirty="0">
                          <a:latin typeface="標楷體" panose="03000509000000000000" pitchFamily="65" charset="-120"/>
                          <a:ea typeface="標楷體" panose="03000509000000000000" pitchFamily="65" charset="-120"/>
                        </a:rPr>
                        <a:t>　　</a:t>
                      </a:r>
                      <a:r>
                        <a:rPr lang="en-US" altLang="zh-TW" sz="1800" dirty="0">
                          <a:latin typeface="標楷體" panose="03000509000000000000" pitchFamily="65" charset="-120"/>
                          <a:ea typeface="標楷體" panose="03000509000000000000" pitchFamily="65" charset="-120"/>
                        </a:rPr>
                        <a:t>※</a:t>
                      </a:r>
                      <a:r>
                        <a:rPr lang="zh-TW" altLang="en-US" sz="1800" kern="1200" dirty="0">
                          <a:latin typeface="標楷體" panose="03000509000000000000" pitchFamily="65" charset="-120"/>
                          <a:ea typeface="標楷體" panose="03000509000000000000" pitchFamily="65" charset="-120"/>
                        </a:rPr>
                        <a:t>最高法院</a:t>
                      </a:r>
                      <a:r>
                        <a:rPr lang="en-US" altLang="zh-TW" sz="1800" kern="1200" dirty="0">
                          <a:latin typeface="標楷體" panose="03000509000000000000" pitchFamily="65" charset="-120"/>
                          <a:ea typeface="標楷體" panose="03000509000000000000" pitchFamily="65" charset="-120"/>
                        </a:rPr>
                        <a:t>110</a:t>
                      </a:r>
                      <a:r>
                        <a:rPr lang="zh-TW" altLang="en-US" sz="1800" kern="1200" dirty="0">
                          <a:latin typeface="標楷體" panose="03000509000000000000" pitchFamily="65" charset="-120"/>
                          <a:ea typeface="標楷體" panose="03000509000000000000" pitchFamily="65" charset="-120"/>
                        </a:rPr>
                        <a:t>年度台上字第</a:t>
                      </a:r>
                      <a:r>
                        <a:rPr lang="en-US" altLang="zh-TW" sz="1800" kern="1200" dirty="0">
                          <a:latin typeface="標楷體" panose="03000509000000000000" pitchFamily="65" charset="-120"/>
                          <a:ea typeface="標楷體" panose="03000509000000000000" pitchFamily="65" charset="-120"/>
                        </a:rPr>
                        <a:t>2067</a:t>
                      </a:r>
                      <a:r>
                        <a:rPr lang="zh-TW" altLang="en-US" sz="1800" kern="1200" dirty="0">
                          <a:latin typeface="標楷體" panose="03000509000000000000" pitchFamily="65" charset="-120"/>
                          <a:ea typeface="標楷體" panose="03000509000000000000" pitchFamily="65" charset="-120"/>
                        </a:rPr>
                        <a:t>號民事判決</a:t>
                      </a:r>
                      <a:r>
                        <a:rPr lang="zh-TW" altLang="en-US" sz="1800" dirty="0">
                          <a:latin typeface="標楷體" panose="03000509000000000000" pitchFamily="65" charset="-120"/>
                          <a:ea typeface="標楷體" panose="03000509000000000000" pitchFamily="65" charset="-120"/>
                        </a:rPr>
                        <a:t>：「所稱</a:t>
                      </a:r>
                      <a:r>
                        <a:rPr lang="en-US" altLang="zh-TW" sz="1800" dirty="0">
                          <a:latin typeface="標楷體" panose="03000509000000000000" pitchFamily="65" charset="-120"/>
                          <a:ea typeface="標楷體" panose="03000509000000000000" pitchFamily="65" charset="-120"/>
                        </a:rPr>
                        <a:t>『</a:t>
                      </a:r>
                      <a:r>
                        <a:rPr lang="zh-TW" altLang="en-US" sz="1800" dirty="0">
                          <a:latin typeface="標楷體" panose="03000509000000000000" pitchFamily="65" charset="-120"/>
                          <a:ea typeface="標楷體" panose="03000509000000000000" pitchFamily="65" charset="-120"/>
                        </a:rPr>
                        <a:t>其他無償取得之財產</a:t>
                      </a:r>
                      <a:r>
                        <a:rPr lang="en-US" altLang="zh-TW" sz="1800" dirty="0">
                          <a:latin typeface="標楷體" panose="03000509000000000000" pitchFamily="65" charset="-120"/>
                          <a:ea typeface="標楷體" panose="03000509000000000000" pitchFamily="65" charset="-120"/>
                        </a:rPr>
                        <a:t>』</a:t>
                      </a:r>
                      <a:r>
                        <a:rPr lang="zh-TW" altLang="en-US" sz="1800" dirty="0">
                          <a:latin typeface="標楷體" panose="03000509000000000000" pitchFamily="65" charset="-120"/>
                          <a:ea typeface="標楷體" panose="03000509000000000000" pitchFamily="65" charset="-120"/>
                        </a:rPr>
                        <a:t>自應包含夫或妻受妻或夫贈與之財產在內」。</a:t>
                      </a:r>
                      <a:endParaRPr lang="en-US" altLang="zh-TW" sz="2400" dirty="0">
                        <a:latin typeface="標楷體" panose="03000509000000000000" pitchFamily="65" charset="-120"/>
                        <a:ea typeface="標楷體" panose="03000509000000000000" pitchFamily="65" charset="-120"/>
                      </a:endParaRPr>
                    </a:p>
                    <a:p>
                      <a:pPr marL="720725" indent="-361950" hangingPunct="0"/>
                      <a:r>
                        <a:rPr lang="zh-TW" altLang="en-US" sz="2400" dirty="0">
                          <a:latin typeface="標楷體" panose="03000509000000000000" pitchFamily="65" charset="-120"/>
                          <a:ea typeface="標楷體" panose="03000509000000000000" pitchFamily="65" charset="-120"/>
                        </a:rPr>
                        <a:t>⑵、</a:t>
                      </a:r>
                      <a:r>
                        <a:rPr lang="zh-TW" altLang="en-US" sz="2400" b="1" dirty="0">
                          <a:solidFill>
                            <a:srgbClr val="FF0000"/>
                          </a:solidFill>
                          <a:latin typeface="標楷體" panose="03000509000000000000" pitchFamily="65" charset="-120"/>
                          <a:ea typeface="標楷體" panose="03000509000000000000" pitchFamily="65" charset="-120"/>
                        </a:rPr>
                        <a:t>慰撫金</a:t>
                      </a:r>
                      <a:r>
                        <a:rPr lang="zh-TW" altLang="en-US" sz="2400" dirty="0">
                          <a:latin typeface="標楷體" panose="03000509000000000000" pitchFamily="65" charset="-120"/>
                          <a:ea typeface="標楷體" panose="03000509000000000000" pitchFamily="65" charset="-120"/>
                        </a:rPr>
                        <a:t>。</a:t>
                      </a:r>
                      <a:endParaRPr lang="en-US" sz="2400" dirty="0">
                        <a:latin typeface="標楷體" panose="03000509000000000000" pitchFamily="65" charset="-120"/>
                        <a:ea typeface="標楷體" panose="03000509000000000000" pitchFamily="65" charset="-120"/>
                      </a:endParaRPr>
                    </a:p>
                  </a:txBody>
                  <a:tcPr marL="121952" marR="121952"/>
                </a:tc>
                <a:extLst>
                  <a:ext uri="{0D108BD9-81ED-4DB2-BD59-A6C34878D82A}">
                    <a16:rowId xmlns:a16="http://schemas.microsoft.com/office/drawing/2014/main" val="3007918167"/>
                  </a:ext>
                </a:extLst>
              </a:tr>
              <a:tr h="1231587">
                <a:tc>
                  <a:txBody>
                    <a:bodyPr/>
                    <a:lstStyle/>
                    <a:p>
                      <a:pPr marL="631825" indent="-631825" algn="just"/>
                      <a:r>
                        <a:rPr lang="zh-TW" altLang="en-US" sz="2400" dirty="0">
                          <a:effectLst/>
                          <a:latin typeface="標楷體" panose="03000509000000000000" pitchFamily="65" charset="-120"/>
                          <a:ea typeface="標楷體" panose="03000509000000000000" pitchFamily="65" charset="-120"/>
                        </a:rPr>
                        <a:t>　</a:t>
                      </a:r>
                      <a:r>
                        <a:rPr lang="en-US" altLang="zh-TW" sz="2400" dirty="0">
                          <a:effectLst/>
                          <a:latin typeface="標楷體" panose="03000509000000000000" pitchFamily="65" charset="-120"/>
                          <a:ea typeface="標楷體" panose="03000509000000000000" pitchFamily="65" charset="-120"/>
                        </a:rPr>
                        <a:t>※</a:t>
                      </a:r>
                      <a:r>
                        <a:rPr lang="zh-TW" altLang="en-US" sz="2400" dirty="0">
                          <a:effectLst/>
                          <a:latin typeface="標楷體" panose="03000509000000000000" pitchFamily="65" charset="-120"/>
                          <a:ea typeface="標楷體" panose="03000509000000000000" pitchFamily="65" charset="-120"/>
                        </a:rPr>
                        <a:t>結婚前的財產為「婚前財產」；至於「婚後財產」指結婚後之所得，夫妻於婚姻關保存續中所得的財產，不分財產種類與財產性質，均屬之。又依</a:t>
                      </a:r>
                      <a:r>
                        <a:rPr lang="en-US" altLang="zh-TW" sz="2400" dirty="0">
                          <a:effectLst/>
                          <a:latin typeface="標楷體" panose="03000509000000000000" pitchFamily="65" charset="-120"/>
                          <a:ea typeface="標楷體" panose="03000509000000000000" pitchFamily="65" charset="-120"/>
                        </a:rPr>
                        <a:t>《</a:t>
                      </a:r>
                      <a:r>
                        <a:rPr lang="zh-TW" altLang="en-US" sz="2400" dirty="0">
                          <a:effectLst/>
                          <a:latin typeface="標楷體" panose="03000509000000000000" pitchFamily="65" charset="-120"/>
                          <a:ea typeface="標楷體" panose="03000509000000000000" pitchFamily="65" charset="-120"/>
                        </a:rPr>
                        <a:t>民法</a:t>
                      </a:r>
                      <a:r>
                        <a:rPr lang="en-US" altLang="zh-TW" sz="2400" dirty="0">
                          <a:effectLst/>
                          <a:latin typeface="標楷體" panose="03000509000000000000" pitchFamily="65" charset="-120"/>
                          <a:ea typeface="標楷體" panose="03000509000000000000" pitchFamily="65" charset="-120"/>
                        </a:rPr>
                        <a:t>》</a:t>
                      </a:r>
                      <a:r>
                        <a:rPr lang="zh-TW" altLang="en-US" sz="2400" dirty="0">
                          <a:effectLst/>
                          <a:latin typeface="標楷體" panose="03000509000000000000" pitchFamily="65" charset="-120"/>
                          <a:ea typeface="標楷體" panose="03000509000000000000" pitchFamily="65" charset="-120"/>
                        </a:rPr>
                        <a:t>第</a:t>
                      </a:r>
                      <a:r>
                        <a:rPr lang="en-US" altLang="zh-TW" sz="2400" dirty="0">
                          <a:effectLst/>
                          <a:latin typeface="標楷體" panose="03000509000000000000" pitchFamily="65" charset="-120"/>
                          <a:ea typeface="標楷體" panose="03000509000000000000" pitchFamily="65" charset="-120"/>
                        </a:rPr>
                        <a:t>1017</a:t>
                      </a:r>
                      <a:r>
                        <a:rPr lang="zh-TW" altLang="en-US" sz="2400" dirty="0">
                          <a:effectLst/>
                          <a:latin typeface="標楷體" panose="03000509000000000000" pitchFamily="65" charset="-120"/>
                          <a:ea typeface="標楷體" panose="03000509000000000000" pitchFamily="65" charset="-120"/>
                        </a:rPr>
                        <a:t>條第</a:t>
                      </a:r>
                      <a:r>
                        <a:rPr lang="en-US" altLang="zh-TW" sz="2400" dirty="0">
                          <a:effectLst/>
                          <a:latin typeface="標楷體" panose="03000509000000000000" pitchFamily="65" charset="-120"/>
                          <a:ea typeface="標楷體" panose="03000509000000000000" pitchFamily="65" charset="-120"/>
                        </a:rPr>
                        <a:t>1</a:t>
                      </a:r>
                      <a:r>
                        <a:rPr lang="zh-TW" altLang="en-US" sz="2400" dirty="0">
                          <a:effectLst/>
                          <a:latin typeface="標楷體" panose="03000509000000000000" pitchFamily="65" charset="-120"/>
                          <a:ea typeface="標楷體" panose="03000509000000000000" pitchFamily="65" charset="-120"/>
                        </a:rPr>
                        <a:t>項後段，不能證明為婚前或婚後財產者，則推定為婚後財產。</a:t>
                      </a:r>
                      <a:endParaRPr lang="en-US" sz="2400" dirty="0">
                        <a:latin typeface="標楷體" panose="03000509000000000000" pitchFamily="65" charset="-120"/>
                        <a:ea typeface="標楷體" panose="03000509000000000000" pitchFamily="65" charset="-120"/>
                      </a:endParaRPr>
                    </a:p>
                  </a:txBody>
                  <a:tcPr marL="121952" marR="121952"/>
                </a:tc>
                <a:extLst>
                  <a:ext uri="{0D108BD9-81ED-4DB2-BD59-A6C34878D82A}">
                    <a16:rowId xmlns:a16="http://schemas.microsoft.com/office/drawing/2014/main" val="10003"/>
                  </a:ext>
                </a:extLst>
              </a:tr>
            </a:tbl>
          </a:graphicData>
        </a:graphic>
      </p:graphicFrame>
      <p:sp>
        <p:nvSpPr>
          <p:cNvPr id="7" name="矩形 6"/>
          <p:cNvSpPr/>
          <p:nvPr/>
        </p:nvSpPr>
        <p:spPr>
          <a:xfrm>
            <a:off x="480963" y="188640"/>
            <a:ext cx="5929828" cy="584775"/>
          </a:xfrm>
          <a:prstGeom prst="rect">
            <a:avLst/>
          </a:prstGeom>
        </p:spPr>
        <p:txBody>
          <a:bodyPr wrap="none">
            <a:spAutoFit/>
          </a:bodyPr>
          <a:lstStyle/>
          <a:p>
            <a:r>
              <a:rPr lang="zh-TW" altLang="en-US" sz="3200" b="1" dirty="0">
                <a:solidFill>
                  <a:schemeClr val="accent1">
                    <a:lumMod val="50000"/>
                  </a:schemeClr>
                </a:solidFill>
                <a:latin typeface="DFKai-SB" panose="03000509000000000000" pitchFamily="65" charset="-120"/>
                <a:ea typeface="DFKai-SB" panose="03000509000000000000" pitchFamily="65" charset="-120"/>
              </a:rPr>
              <a:t>（二）夫妻剩餘財產分配請求：</a:t>
            </a:r>
          </a:p>
        </p:txBody>
      </p:sp>
    </p:spTree>
    <p:extLst>
      <p:ext uri="{BB962C8B-B14F-4D97-AF65-F5344CB8AC3E}">
        <p14:creationId xmlns:p14="http://schemas.microsoft.com/office/powerpoint/2010/main" val="1308133839"/>
      </p:ext>
    </p:extLst>
  </p:cSld>
  <p:clrMapOvr>
    <a:masterClrMapping/>
  </p:clrMapOvr>
  <p:transition spd="slow">
    <p:push dir="u"/>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E6F56F6-8A33-4603-90C0-ABB6D2C1DF7D}" type="slidenum">
              <a:rPr lang="zh-TW" altLang="en-US" smtClean="0"/>
              <a:pPr/>
              <a:t>73</a:t>
            </a:fld>
            <a:endParaRPr lang="zh-TW" altLang="en-US" dirty="0"/>
          </a:p>
        </p:txBody>
      </p:sp>
      <p:grpSp>
        <p:nvGrpSpPr>
          <p:cNvPr id="8" name="群組 7"/>
          <p:cNvGrpSpPr/>
          <p:nvPr/>
        </p:nvGrpSpPr>
        <p:grpSpPr>
          <a:xfrm>
            <a:off x="841003" y="2204864"/>
            <a:ext cx="10534071" cy="2762269"/>
            <a:chOff x="48818" y="2853520"/>
            <a:chExt cx="9020570" cy="2762270"/>
          </a:xfrm>
        </p:grpSpPr>
        <p:sp>
          <p:nvSpPr>
            <p:cNvPr id="10" name="矩形: 圓角 2">
              <a:extLst>
                <a:ext uri="{FF2B5EF4-FFF2-40B4-BE49-F238E27FC236}">
                  <a16:creationId xmlns:a16="http://schemas.microsoft.com/office/drawing/2014/main" id="{C3C0FE97-D8BF-BAF6-6737-B3000EBB482F}"/>
                </a:ext>
              </a:extLst>
            </p:cNvPr>
            <p:cNvSpPr/>
            <p:nvPr/>
          </p:nvSpPr>
          <p:spPr>
            <a:xfrm>
              <a:off x="48818" y="2862573"/>
              <a:ext cx="1622323" cy="144697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sz="2000" dirty="0">
                  <a:latin typeface="DFKai-SB" panose="03000509000000000000" pitchFamily="65" charset="-120"/>
                  <a:ea typeface="DFKai-SB" panose="03000509000000000000" pitchFamily="65" charset="-120"/>
                </a:rPr>
                <a:t>夫（或妻）</a:t>
              </a:r>
              <a:endParaRPr lang="en-US" altLang="zh-TW" sz="2000" dirty="0">
                <a:latin typeface="DFKai-SB" panose="03000509000000000000" pitchFamily="65" charset="-120"/>
                <a:ea typeface="DFKai-SB" panose="03000509000000000000" pitchFamily="65" charset="-120"/>
              </a:endParaRPr>
            </a:p>
            <a:p>
              <a:pPr algn="ctr"/>
              <a:r>
                <a:rPr lang="zh-TW" altLang="en-US" sz="2000" dirty="0">
                  <a:latin typeface="DFKai-SB" panose="03000509000000000000" pitchFamily="65" charset="-120"/>
                  <a:ea typeface="DFKai-SB" panose="03000509000000000000" pitchFamily="65" charset="-120"/>
                </a:rPr>
                <a:t>現存之財產</a:t>
              </a:r>
            </a:p>
          </p:txBody>
        </p:sp>
        <p:cxnSp>
          <p:nvCxnSpPr>
            <p:cNvPr id="11" name="直線接點 10">
              <a:extLst>
                <a:ext uri="{FF2B5EF4-FFF2-40B4-BE49-F238E27FC236}">
                  <a16:creationId xmlns:a16="http://schemas.microsoft.com/office/drawing/2014/main" id="{8E876912-3001-BD6A-4736-DC4C05B39F81}"/>
                </a:ext>
              </a:extLst>
            </p:cNvPr>
            <p:cNvCxnSpPr>
              <a:cxnSpLocks/>
            </p:cNvCxnSpPr>
            <p:nvPr/>
          </p:nvCxnSpPr>
          <p:spPr>
            <a:xfrm flipV="1">
              <a:off x="1701079" y="3593302"/>
              <a:ext cx="193728"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內容版面配置區 8">
              <a:extLst>
                <a:ext uri="{FF2B5EF4-FFF2-40B4-BE49-F238E27FC236}">
                  <a16:creationId xmlns:a16="http://schemas.microsoft.com/office/drawing/2014/main" id="{865287F0-3CDA-DB7F-5669-A3E9DB8CE92B}"/>
                </a:ext>
              </a:extLst>
            </p:cNvPr>
            <p:cNvSpPr txBox="1">
              <a:spLocks/>
            </p:cNvSpPr>
            <p:nvPr/>
          </p:nvSpPr>
          <p:spPr>
            <a:xfrm>
              <a:off x="1944234" y="2853520"/>
              <a:ext cx="1598715" cy="146109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0" indent="0" algn="l" defTabSz="685617" rtl="0" eaLnBrk="1" latinLnBrk="0" hangingPunct="1">
                <a:spcBef>
                  <a:spcPct val="20000"/>
                </a:spcBef>
                <a:buFont typeface="Arial" panose="020B0604020202020204" pitchFamily="34" charset="0"/>
                <a:buNone/>
                <a:defRPr sz="2699" kern="1200">
                  <a:solidFill>
                    <a:schemeClr val="lt1"/>
                  </a:solidFill>
                  <a:latin typeface="微軟正黑體" panose="020B0604030504040204" pitchFamily="34" charset="-120"/>
                  <a:ea typeface="微軟正黑體" panose="020B0604030504040204" pitchFamily="34" charset="-120"/>
                  <a:cs typeface="+mn-cs"/>
                </a:defRPr>
              </a:lvl1pPr>
              <a:lvl2pPr marL="342809" indent="0" algn="l" defTabSz="685617" rtl="0" eaLnBrk="1" latinLnBrk="0" hangingPunct="1">
                <a:spcBef>
                  <a:spcPct val="20000"/>
                </a:spcBef>
                <a:buFont typeface="Arial" panose="020B0604020202020204" pitchFamily="34" charset="0"/>
                <a:buNone/>
                <a:defRPr sz="2099" kern="1200">
                  <a:solidFill>
                    <a:schemeClr val="lt1"/>
                  </a:solidFill>
                  <a:latin typeface="微軟正黑體" panose="020B0604030504040204" pitchFamily="34" charset="-120"/>
                  <a:ea typeface="微軟正黑體" panose="020B0604030504040204" pitchFamily="34" charset="-120"/>
                  <a:cs typeface="+mn-cs"/>
                </a:defRPr>
              </a:lvl2pPr>
              <a:lvl3pPr marL="685617" indent="0" algn="l" defTabSz="685617" rtl="0" eaLnBrk="1" latinLnBrk="0" hangingPunct="1">
                <a:spcBef>
                  <a:spcPct val="20000"/>
                </a:spcBef>
                <a:buFont typeface="Arial" panose="020B0604020202020204" pitchFamily="34" charset="0"/>
                <a:buNone/>
                <a:defRPr sz="1800" kern="1200">
                  <a:solidFill>
                    <a:schemeClr val="lt1"/>
                  </a:solidFill>
                  <a:latin typeface="微軟正黑體" panose="020B0604030504040204" pitchFamily="34" charset="-120"/>
                  <a:ea typeface="微軟正黑體" panose="020B0604030504040204" pitchFamily="34" charset="-120"/>
                  <a:cs typeface="+mn-cs"/>
                </a:defRPr>
              </a:lvl3pPr>
              <a:lvl4pPr marL="1028426" indent="0" algn="l" defTabSz="685617" rtl="0" eaLnBrk="1" latinLnBrk="0" hangingPunct="1">
                <a:spcBef>
                  <a:spcPct val="20000"/>
                </a:spcBef>
                <a:buFont typeface="Arial" panose="020B0604020202020204" pitchFamily="34" charset="0"/>
                <a:buNone/>
                <a:defRPr sz="1500" kern="1200">
                  <a:solidFill>
                    <a:schemeClr val="lt1"/>
                  </a:solidFill>
                  <a:latin typeface="微軟正黑體" panose="020B0604030504040204" pitchFamily="34" charset="-120"/>
                  <a:ea typeface="微軟正黑體" panose="020B0604030504040204" pitchFamily="34" charset="-120"/>
                  <a:cs typeface="+mn-cs"/>
                </a:defRPr>
              </a:lvl4pPr>
              <a:lvl5pPr marL="1542639" indent="-171404" algn="l" defTabSz="685617" rtl="0" eaLnBrk="1" latinLnBrk="0" hangingPunct="1">
                <a:spcBef>
                  <a:spcPct val="20000"/>
                </a:spcBef>
                <a:buFont typeface="Arial" panose="020B0604020202020204" pitchFamily="34" charset="0"/>
                <a:buChar char="»"/>
                <a:defRPr sz="1500" kern="1200">
                  <a:solidFill>
                    <a:schemeClr val="lt1"/>
                  </a:solidFill>
                  <a:latin typeface="+mn-lt"/>
                  <a:ea typeface="+mn-ea"/>
                  <a:cs typeface="+mn-cs"/>
                </a:defRPr>
              </a:lvl5pPr>
              <a:lvl6pPr marL="1885447" indent="-171404" algn="l" defTabSz="685617" rtl="0" eaLnBrk="1" latinLnBrk="0" hangingPunct="1">
                <a:spcBef>
                  <a:spcPct val="20000"/>
                </a:spcBef>
                <a:buFont typeface="Arial" panose="020B0604020202020204" pitchFamily="34" charset="0"/>
                <a:buChar char="•"/>
                <a:defRPr sz="1500" kern="1200">
                  <a:solidFill>
                    <a:schemeClr val="lt1"/>
                  </a:solidFill>
                  <a:latin typeface="+mn-lt"/>
                  <a:ea typeface="+mn-ea"/>
                  <a:cs typeface="+mn-cs"/>
                </a:defRPr>
              </a:lvl6pPr>
              <a:lvl7pPr marL="2228256" indent="-171404" algn="l" defTabSz="685617" rtl="0" eaLnBrk="1" latinLnBrk="0" hangingPunct="1">
                <a:spcBef>
                  <a:spcPct val="20000"/>
                </a:spcBef>
                <a:buFont typeface="Arial" panose="020B0604020202020204" pitchFamily="34" charset="0"/>
                <a:buChar char="•"/>
                <a:defRPr sz="1500" kern="1200">
                  <a:solidFill>
                    <a:schemeClr val="lt1"/>
                  </a:solidFill>
                  <a:latin typeface="+mn-lt"/>
                  <a:ea typeface="+mn-ea"/>
                  <a:cs typeface="+mn-cs"/>
                </a:defRPr>
              </a:lvl7pPr>
              <a:lvl8pPr marL="2571064" indent="-171404" algn="l" defTabSz="685617" rtl="0" eaLnBrk="1" latinLnBrk="0" hangingPunct="1">
                <a:spcBef>
                  <a:spcPct val="20000"/>
                </a:spcBef>
                <a:buFont typeface="Arial" panose="020B0604020202020204" pitchFamily="34" charset="0"/>
                <a:buChar char="•"/>
                <a:defRPr sz="1500" kern="1200">
                  <a:solidFill>
                    <a:schemeClr val="lt1"/>
                  </a:solidFill>
                  <a:latin typeface="+mn-lt"/>
                  <a:ea typeface="+mn-ea"/>
                  <a:cs typeface="+mn-cs"/>
                </a:defRPr>
              </a:lvl8pPr>
              <a:lvl9pPr marL="2913873" indent="-171404" algn="l" defTabSz="685617" rtl="0" eaLnBrk="1" latinLnBrk="0" hangingPunct="1">
                <a:spcBef>
                  <a:spcPct val="20000"/>
                </a:spcBef>
                <a:buFont typeface="Arial" panose="020B0604020202020204" pitchFamily="34" charset="0"/>
                <a:buChar char="•"/>
                <a:defRPr sz="1500" kern="1200">
                  <a:solidFill>
                    <a:schemeClr val="lt1"/>
                  </a:solidFill>
                  <a:latin typeface="+mn-lt"/>
                  <a:ea typeface="+mn-ea"/>
                  <a:cs typeface="+mn-cs"/>
                </a:defRPr>
              </a:lvl9pPr>
            </a:lstStyle>
            <a:p>
              <a:pPr algn="ctr"/>
              <a:r>
                <a:rPr lang="zh-TW" altLang="en-US" sz="2000" dirty="0">
                  <a:latin typeface="DFKai-SB" panose="03000509000000000000" pitchFamily="65" charset="-120"/>
                  <a:ea typeface="DFKai-SB" panose="03000509000000000000" pitchFamily="65" charset="-120"/>
                </a:rPr>
                <a:t>夫（或妻）</a:t>
              </a:r>
              <a:endParaRPr lang="en-US" altLang="zh-TW" sz="2000" dirty="0">
                <a:latin typeface="DFKai-SB" panose="03000509000000000000" pitchFamily="65" charset="-120"/>
                <a:ea typeface="DFKai-SB" panose="03000509000000000000" pitchFamily="65" charset="-120"/>
              </a:endParaRPr>
            </a:p>
            <a:p>
              <a:pPr algn="ctr"/>
              <a:r>
                <a:rPr lang="zh-TW" altLang="en-US" sz="2000" dirty="0">
                  <a:latin typeface="DFKai-SB" panose="03000509000000000000" pitchFamily="65" charset="-120"/>
                  <a:ea typeface="DFKai-SB" panose="03000509000000000000" pitchFamily="65" charset="-120"/>
                </a:rPr>
                <a:t>婚前之財產</a:t>
              </a:r>
            </a:p>
          </p:txBody>
        </p:sp>
        <p:cxnSp>
          <p:nvCxnSpPr>
            <p:cNvPr id="13" name="直線接點 12">
              <a:extLst>
                <a:ext uri="{FF2B5EF4-FFF2-40B4-BE49-F238E27FC236}">
                  <a16:creationId xmlns:a16="http://schemas.microsoft.com/office/drawing/2014/main" id="{583358FE-51B3-6796-E96C-21DA18CCDB06}"/>
                </a:ext>
              </a:extLst>
            </p:cNvPr>
            <p:cNvCxnSpPr>
              <a:cxnSpLocks/>
            </p:cNvCxnSpPr>
            <p:nvPr/>
          </p:nvCxnSpPr>
          <p:spPr>
            <a:xfrm>
              <a:off x="3590697" y="3580887"/>
              <a:ext cx="17376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內容版面配置區 8">
              <a:extLst>
                <a:ext uri="{FF2B5EF4-FFF2-40B4-BE49-F238E27FC236}">
                  <a16:creationId xmlns:a16="http://schemas.microsoft.com/office/drawing/2014/main" id="{D8F63A77-B756-1C08-01BF-3D5D5DB5A5EF}"/>
                </a:ext>
              </a:extLst>
            </p:cNvPr>
            <p:cNvSpPr txBox="1">
              <a:spLocks/>
            </p:cNvSpPr>
            <p:nvPr/>
          </p:nvSpPr>
          <p:spPr bwMode="auto">
            <a:xfrm>
              <a:off x="3839023" y="2862753"/>
              <a:ext cx="1385258" cy="1461097"/>
            </a:xfrm>
            <a:prstGeom prst="roundRect">
              <a:avLst/>
            </a:prstGeom>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rtl="0" eaLnBrk="1" fontAlgn="base" hangingPunct="1">
                <a:spcBef>
                  <a:spcPct val="20000"/>
                </a:spcBef>
                <a:spcAft>
                  <a:spcPct val="0"/>
                </a:spcAft>
                <a:buNone/>
                <a:defRPr kumimoji="1" sz="3000">
                  <a:solidFill>
                    <a:schemeClr val="lt1"/>
                  </a:solidFill>
                  <a:latin typeface="+mn-lt"/>
                  <a:ea typeface="+mn-ea"/>
                  <a:cs typeface="+mn-cs"/>
                </a:defRPr>
              </a:lvl1pPr>
              <a:lvl2pPr marL="457200" indent="0" algn="l" rtl="0" eaLnBrk="1" fontAlgn="base" hangingPunct="1">
                <a:spcBef>
                  <a:spcPct val="20000"/>
                </a:spcBef>
                <a:spcAft>
                  <a:spcPct val="0"/>
                </a:spcAft>
                <a:buNone/>
                <a:defRPr kumimoji="1" sz="2800">
                  <a:solidFill>
                    <a:schemeClr val="lt1"/>
                  </a:solidFill>
                  <a:latin typeface="+mn-lt"/>
                  <a:ea typeface="+mn-ea"/>
                  <a:cs typeface="+mn-cs"/>
                </a:defRPr>
              </a:lvl2pPr>
              <a:lvl3pPr marL="914400" indent="0" algn="l" rtl="0" eaLnBrk="1" fontAlgn="base" hangingPunct="1">
                <a:spcBef>
                  <a:spcPct val="20000"/>
                </a:spcBef>
                <a:spcAft>
                  <a:spcPct val="0"/>
                </a:spcAft>
                <a:buNone/>
                <a:defRPr kumimoji="1" sz="2400">
                  <a:solidFill>
                    <a:schemeClr val="lt1"/>
                  </a:solidFill>
                  <a:latin typeface="+mn-lt"/>
                  <a:ea typeface="+mn-ea"/>
                  <a:cs typeface="+mn-cs"/>
                </a:defRPr>
              </a:lvl3pPr>
              <a:lvl4pPr marL="1600200" indent="-228600" algn="l" rtl="0" eaLnBrk="1" fontAlgn="base" hangingPunct="1">
                <a:spcBef>
                  <a:spcPct val="20000"/>
                </a:spcBef>
                <a:spcAft>
                  <a:spcPct val="0"/>
                </a:spcAft>
                <a:buChar char="–"/>
                <a:defRPr kumimoji="1" sz="2000">
                  <a:solidFill>
                    <a:schemeClr val="lt1"/>
                  </a:solidFill>
                  <a:latin typeface="+mn-lt"/>
                  <a:ea typeface="+mn-ea"/>
                  <a:cs typeface="+mn-cs"/>
                </a:defRPr>
              </a:lvl4pPr>
              <a:lvl5pPr marL="2057400" indent="-228600" algn="l" rtl="0" eaLnBrk="1" fontAlgn="base" hangingPunct="1">
                <a:spcBef>
                  <a:spcPct val="20000"/>
                </a:spcBef>
                <a:spcAft>
                  <a:spcPct val="0"/>
                </a:spcAft>
                <a:buChar char="»"/>
                <a:defRPr kumimoji="1" sz="2000">
                  <a:solidFill>
                    <a:schemeClr val="lt1"/>
                  </a:solidFill>
                  <a:latin typeface="+mn-lt"/>
                  <a:ea typeface="+mn-ea"/>
                  <a:cs typeface="+mn-cs"/>
                </a:defRPr>
              </a:lvl5pPr>
              <a:lvl6pPr marL="2514600" indent="-228600" algn="l" rtl="0" eaLnBrk="1" fontAlgn="base" hangingPunct="1">
                <a:spcBef>
                  <a:spcPct val="20000"/>
                </a:spcBef>
                <a:spcAft>
                  <a:spcPct val="0"/>
                </a:spcAft>
                <a:buChar char="»"/>
                <a:defRPr kumimoji="1" sz="2000">
                  <a:solidFill>
                    <a:schemeClr val="lt1"/>
                  </a:solidFill>
                  <a:latin typeface="+mn-lt"/>
                  <a:ea typeface="+mn-ea"/>
                  <a:cs typeface="+mn-cs"/>
                </a:defRPr>
              </a:lvl6pPr>
              <a:lvl7pPr marL="2971800" indent="-228600" algn="l" rtl="0" eaLnBrk="1" fontAlgn="base" hangingPunct="1">
                <a:spcBef>
                  <a:spcPct val="20000"/>
                </a:spcBef>
                <a:spcAft>
                  <a:spcPct val="0"/>
                </a:spcAft>
                <a:buChar char="»"/>
                <a:defRPr kumimoji="1" sz="2000">
                  <a:solidFill>
                    <a:schemeClr val="lt1"/>
                  </a:solidFill>
                  <a:latin typeface="+mn-lt"/>
                  <a:ea typeface="+mn-ea"/>
                  <a:cs typeface="+mn-cs"/>
                </a:defRPr>
              </a:lvl7pPr>
              <a:lvl8pPr marL="3429000" indent="-228600" algn="l" rtl="0" eaLnBrk="1" fontAlgn="base" hangingPunct="1">
                <a:spcBef>
                  <a:spcPct val="20000"/>
                </a:spcBef>
                <a:spcAft>
                  <a:spcPct val="0"/>
                </a:spcAft>
                <a:buChar char="»"/>
                <a:defRPr kumimoji="1" sz="2000">
                  <a:solidFill>
                    <a:schemeClr val="lt1"/>
                  </a:solidFill>
                  <a:latin typeface="+mn-lt"/>
                  <a:ea typeface="+mn-ea"/>
                  <a:cs typeface="+mn-cs"/>
                </a:defRPr>
              </a:lvl8pPr>
              <a:lvl9pPr marL="3886200" indent="-228600" algn="l" rtl="0" eaLnBrk="1" fontAlgn="base" hangingPunct="1">
                <a:spcBef>
                  <a:spcPct val="20000"/>
                </a:spcBef>
                <a:spcAft>
                  <a:spcPct val="0"/>
                </a:spcAft>
                <a:buChar char="»"/>
                <a:defRPr kumimoji="1" sz="2000">
                  <a:solidFill>
                    <a:schemeClr val="lt1"/>
                  </a:solidFill>
                  <a:latin typeface="+mn-lt"/>
                  <a:ea typeface="+mn-ea"/>
                  <a:cs typeface="+mn-cs"/>
                </a:defRPr>
              </a:lvl9pPr>
            </a:lstStyle>
            <a:p>
              <a:pPr algn="ctr"/>
              <a:r>
                <a:rPr lang="zh-TW" altLang="en-US" sz="2000" kern="0" dirty="0">
                  <a:latin typeface="DFKai-SB" panose="03000509000000000000" pitchFamily="65" charset="-120"/>
                  <a:ea typeface="DFKai-SB" panose="03000509000000000000" pitchFamily="65" charset="-120"/>
                </a:rPr>
                <a:t>婚姻關係存續所負債務</a:t>
              </a:r>
            </a:p>
          </p:txBody>
        </p:sp>
        <p:cxnSp>
          <p:nvCxnSpPr>
            <p:cNvPr id="16" name="直線接點 15">
              <a:extLst>
                <a:ext uri="{FF2B5EF4-FFF2-40B4-BE49-F238E27FC236}">
                  <a16:creationId xmlns:a16="http://schemas.microsoft.com/office/drawing/2014/main" id="{289E3BE0-E78F-635C-9A05-E956E1777919}"/>
                </a:ext>
              </a:extLst>
            </p:cNvPr>
            <p:cNvCxnSpPr>
              <a:cxnSpLocks/>
            </p:cNvCxnSpPr>
            <p:nvPr/>
          </p:nvCxnSpPr>
          <p:spPr>
            <a:xfrm>
              <a:off x="5256803" y="3597805"/>
              <a:ext cx="17823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矩形: 圓角 12">
              <a:extLst>
                <a:ext uri="{FF2B5EF4-FFF2-40B4-BE49-F238E27FC236}">
                  <a16:creationId xmlns:a16="http://schemas.microsoft.com/office/drawing/2014/main" id="{9FB35EF1-2B5C-49E6-5984-D0D6E8D7B74F}"/>
                </a:ext>
              </a:extLst>
            </p:cNvPr>
            <p:cNvSpPr/>
            <p:nvPr/>
          </p:nvSpPr>
          <p:spPr>
            <a:xfrm>
              <a:off x="7200479" y="2879150"/>
              <a:ext cx="517947" cy="146110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latin typeface="DFKai-SB" panose="03000509000000000000" pitchFamily="65" charset="-120"/>
                  <a:ea typeface="DFKai-SB" panose="03000509000000000000" pitchFamily="65" charset="-120"/>
                </a:rPr>
                <a:t>慰撫金</a:t>
              </a:r>
            </a:p>
          </p:txBody>
        </p:sp>
        <p:sp>
          <p:nvSpPr>
            <p:cNvPr id="18" name="內容版面配置區 8">
              <a:extLst>
                <a:ext uri="{FF2B5EF4-FFF2-40B4-BE49-F238E27FC236}">
                  <a16:creationId xmlns:a16="http://schemas.microsoft.com/office/drawing/2014/main" id="{E4913CC8-1AD7-A174-019D-2792EF84DC20}"/>
                </a:ext>
              </a:extLst>
            </p:cNvPr>
            <p:cNvSpPr txBox="1">
              <a:spLocks/>
            </p:cNvSpPr>
            <p:nvPr/>
          </p:nvSpPr>
          <p:spPr bwMode="auto">
            <a:xfrm>
              <a:off x="5513312" y="2888181"/>
              <a:ext cx="1331668" cy="1461096"/>
            </a:xfrm>
            <a:prstGeom prst="roundRect">
              <a:avLst/>
            </a:prstGeom>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rtl="0" eaLnBrk="1" fontAlgn="base" hangingPunct="1">
                <a:spcBef>
                  <a:spcPct val="20000"/>
                </a:spcBef>
                <a:spcAft>
                  <a:spcPct val="0"/>
                </a:spcAft>
                <a:buNone/>
                <a:defRPr kumimoji="1" sz="3000">
                  <a:solidFill>
                    <a:schemeClr val="lt1"/>
                  </a:solidFill>
                  <a:latin typeface="+mn-lt"/>
                  <a:ea typeface="+mn-ea"/>
                  <a:cs typeface="+mn-cs"/>
                </a:defRPr>
              </a:lvl1pPr>
              <a:lvl2pPr marL="457200" indent="0" algn="l" rtl="0" eaLnBrk="1" fontAlgn="base" hangingPunct="1">
                <a:spcBef>
                  <a:spcPct val="20000"/>
                </a:spcBef>
                <a:spcAft>
                  <a:spcPct val="0"/>
                </a:spcAft>
                <a:buNone/>
                <a:defRPr kumimoji="1" sz="2800">
                  <a:solidFill>
                    <a:schemeClr val="lt1"/>
                  </a:solidFill>
                  <a:latin typeface="+mn-lt"/>
                  <a:ea typeface="+mn-ea"/>
                  <a:cs typeface="+mn-cs"/>
                </a:defRPr>
              </a:lvl2pPr>
              <a:lvl3pPr marL="914400" indent="0" algn="l" rtl="0" eaLnBrk="1" fontAlgn="base" hangingPunct="1">
                <a:spcBef>
                  <a:spcPct val="20000"/>
                </a:spcBef>
                <a:spcAft>
                  <a:spcPct val="0"/>
                </a:spcAft>
                <a:buNone/>
                <a:defRPr kumimoji="1" sz="2400">
                  <a:solidFill>
                    <a:schemeClr val="lt1"/>
                  </a:solidFill>
                  <a:latin typeface="+mn-lt"/>
                  <a:ea typeface="+mn-ea"/>
                  <a:cs typeface="+mn-cs"/>
                </a:defRPr>
              </a:lvl3pPr>
              <a:lvl4pPr marL="1600200" indent="-228600" algn="l" rtl="0" eaLnBrk="1" fontAlgn="base" hangingPunct="1">
                <a:spcBef>
                  <a:spcPct val="20000"/>
                </a:spcBef>
                <a:spcAft>
                  <a:spcPct val="0"/>
                </a:spcAft>
                <a:buChar char="–"/>
                <a:defRPr kumimoji="1" sz="2000">
                  <a:solidFill>
                    <a:schemeClr val="lt1"/>
                  </a:solidFill>
                  <a:latin typeface="+mn-lt"/>
                  <a:ea typeface="+mn-ea"/>
                  <a:cs typeface="+mn-cs"/>
                </a:defRPr>
              </a:lvl4pPr>
              <a:lvl5pPr marL="2057400" indent="-228600" algn="l" rtl="0" eaLnBrk="1" fontAlgn="base" hangingPunct="1">
                <a:spcBef>
                  <a:spcPct val="20000"/>
                </a:spcBef>
                <a:spcAft>
                  <a:spcPct val="0"/>
                </a:spcAft>
                <a:buChar char="»"/>
                <a:defRPr kumimoji="1" sz="2000">
                  <a:solidFill>
                    <a:schemeClr val="lt1"/>
                  </a:solidFill>
                  <a:latin typeface="+mn-lt"/>
                  <a:ea typeface="+mn-ea"/>
                  <a:cs typeface="+mn-cs"/>
                </a:defRPr>
              </a:lvl5pPr>
              <a:lvl6pPr marL="2514600" indent="-228600" algn="l" rtl="0" eaLnBrk="1" fontAlgn="base" hangingPunct="1">
                <a:spcBef>
                  <a:spcPct val="20000"/>
                </a:spcBef>
                <a:spcAft>
                  <a:spcPct val="0"/>
                </a:spcAft>
                <a:buChar char="»"/>
                <a:defRPr kumimoji="1" sz="2000">
                  <a:solidFill>
                    <a:schemeClr val="lt1"/>
                  </a:solidFill>
                  <a:latin typeface="+mn-lt"/>
                  <a:ea typeface="+mn-ea"/>
                  <a:cs typeface="+mn-cs"/>
                </a:defRPr>
              </a:lvl6pPr>
              <a:lvl7pPr marL="2971800" indent="-228600" algn="l" rtl="0" eaLnBrk="1" fontAlgn="base" hangingPunct="1">
                <a:spcBef>
                  <a:spcPct val="20000"/>
                </a:spcBef>
                <a:spcAft>
                  <a:spcPct val="0"/>
                </a:spcAft>
                <a:buChar char="»"/>
                <a:defRPr kumimoji="1" sz="2000">
                  <a:solidFill>
                    <a:schemeClr val="lt1"/>
                  </a:solidFill>
                  <a:latin typeface="+mn-lt"/>
                  <a:ea typeface="+mn-ea"/>
                  <a:cs typeface="+mn-cs"/>
                </a:defRPr>
              </a:lvl7pPr>
              <a:lvl8pPr marL="3429000" indent="-228600" algn="l" rtl="0" eaLnBrk="1" fontAlgn="base" hangingPunct="1">
                <a:spcBef>
                  <a:spcPct val="20000"/>
                </a:spcBef>
                <a:spcAft>
                  <a:spcPct val="0"/>
                </a:spcAft>
                <a:buChar char="»"/>
                <a:defRPr kumimoji="1" sz="2000">
                  <a:solidFill>
                    <a:schemeClr val="lt1"/>
                  </a:solidFill>
                  <a:latin typeface="+mn-lt"/>
                  <a:ea typeface="+mn-ea"/>
                  <a:cs typeface="+mn-cs"/>
                </a:defRPr>
              </a:lvl8pPr>
              <a:lvl9pPr marL="3886200" indent="-228600" algn="l" rtl="0" eaLnBrk="1" fontAlgn="base" hangingPunct="1">
                <a:spcBef>
                  <a:spcPct val="20000"/>
                </a:spcBef>
                <a:spcAft>
                  <a:spcPct val="0"/>
                </a:spcAft>
                <a:buChar char="»"/>
                <a:defRPr kumimoji="1" sz="2000">
                  <a:solidFill>
                    <a:schemeClr val="lt1"/>
                  </a:solidFill>
                  <a:latin typeface="+mn-lt"/>
                  <a:ea typeface="+mn-ea"/>
                  <a:cs typeface="+mn-cs"/>
                </a:defRPr>
              </a:lvl9pPr>
            </a:lstStyle>
            <a:p>
              <a:r>
                <a:rPr lang="zh-TW" altLang="en-US" sz="2000" kern="0" dirty="0">
                  <a:latin typeface="DFKai-SB" panose="03000509000000000000" pitchFamily="65" charset="-120"/>
                  <a:ea typeface="DFKai-SB" panose="03000509000000000000" pitchFamily="65" charset="-120"/>
                </a:rPr>
                <a:t>繼承或其他無償取得財產</a:t>
              </a:r>
            </a:p>
          </p:txBody>
        </p:sp>
        <p:cxnSp>
          <p:nvCxnSpPr>
            <p:cNvPr id="19" name="直線接點 18">
              <a:extLst>
                <a:ext uri="{FF2B5EF4-FFF2-40B4-BE49-F238E27FC236}">
                  <a16:creationId xmlns:a16="http://schemas.microsoft.com/office/drawing/2014/main" id="{7BA28A8E-A3C8-FED2-1BD7-F1B6760344BA}"/>
                </a:ext>
              </a:extLst>
            </p:cNvPr>
            <p:cNvCxnSpPr>
              <a:cxnSpLocks/>
            </p:cNvCxnSpPr>
            <p:nvPr/>
          </p:nvCxnSpPr>
          <p:spPr>
            <a:xfrm flipH="1" flipV="1">
              <a:off x="6883182" y="3618729"/>
              <a:ext cx="216977" cy="387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內容版面配置區 8">
              <a:extLst>
                <a:ext uri="{FF2B5EF4-FFF2-40B4-BE49-F238E27FC236}">
                  <a16:creationId xmlns:a16="http://schemas.microsoft.com/office/drawing/2014/main" id="{606CA580-1D77-C6CD-CDC3-297EE2CF0F90}"/>
                </a:ext>
              </a:extLst>
            </p:cNvPr>
            <p:cNvSpPr txBox="1">
              <a:spLocks/>
            </p:cNvSpPr>
            <p:nvPr/>
          </p:nvSpPr>
          <p:spPr bwMode="auto">
            <a:xfrm>
              <a:off x="7996918" y="2904786"/>
              <a:ext cx="1072470" cy="1409830"/>
            </a:xfrm>
            <a:prstGeom prst="roundRect">
              <a:avLst/>
            </a:prstGeom>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rtl="0" eaLnBrk="1" fontAlgn="base" hangingPunct="1">
                <a:spcBef>
                  <a:spcPct val="20000"/>
                </a:spcBef>
                <a:spcAft>
                  <a:spcPct val="0"/>
                </a:spcAft>
                <a:buNone/>
                <a:defRPr kumimoji="1" sz="3000">
                  <a:solidFill>
                    <a:schemeClr val="lt1"/>
                  </a:solidFill>
                  <a:latin typeface="+mn-lt"/>
                  <a:ea typeface="+mn-ea"/>
                  <a:cs typeface="+mn-cs"/>
                </a:defRPr>
              </a:lvl1pPr>
              <a:lvl2pPr marL="457200" indent="0" algn="l" rtl="0" eaLnBrk="1" fontAlgn="base" hangingPunct="1">
                <a:spcBef>
                  <a:spcPct val="20000"/>
                </a:spcBef>
                <a:spcAft>
                  <a:spcPct val="0"/>
                </a:spcAft>
                <a:buNone/>
                <a:defRPr kumimoji="1" sz="2800">
                  <a:solidFill>
                    <a:schemeClr val="lt1"/>
                  </a:solidFill>
                  <a:latin typeface="+mn-lt"/>
                  <a:ea typeface="+mn-ea"/>
                  <a:cs typeface="+mn-cs"/>
                </a:defRPr>
              </a:lvl2pPr>
              <a:lvl3pPr marL="914400" indent="0" algn="l" rtl="0" eaLnBrk="1" fontAlgn="base" hangingPunct="1">
                <a:spcBef>
                  <a:spcPct val="20000"/>
                </a:spcBef>
                <a:spcAft>
                  <a:spcPct val="0"/>
                </a:spcAft>
                <a:buNone/>
                <a:defRPr kumimoji="1" sz="2400">
                  <a:solidFill>
                    <a:schemeClr val="lt1"/>
                  </a:solidFill>
                  <a:latin typeface="+mn-lt"/>
                  <a:ea typeface="+mn-ea"/>
                  <a:cs typeface="+mn-cs"/>
                </a:defRPr>
              </a:lvl3pPr>
              <a:lvl4pPr marL="1600200" indent="-228600" algn="l" rtl="0" eaLnBrk="1" fontAlgn="base" hangingPunct="1">
                <a:spcBef>
                  <a:spcPct val="20000"/>
                </a:spcBef>
                <a:spcAft>
                  <a:spcPct val="0"/>
                </a:spcAft>
                <a:buChar char="–"/>
                <a:defRPr kumimoji="1" sz="2000">
                  <a:solidFill>
                    <a:schemeClr val="lt1"/>
                  </a:solidFill>
                  <a:latin typeface="+mn-lt"/>
                  <a:ea typeface="+mn-ea"/>
                  <a:cs typeface="+mn-cs"/>
                </a:defRPr>
              </a:lvl4pPr>
              <a:lvl5pPr marL="2057400" indent="-228600" algn="l" rtl="0" eaLnBrk="1" fontAlgn="base" hangingPunct="1">
                <a:spcBef>
                  <a:spcPct val="20000"/>
                </a:spcBef>
                <a:spcAft>
                  <a:spcPct val="0"/>
                </a:spcAft>
                <a:buChar char="»"/>
                <a:defRPr kumimoji="1" sz="2000">
                  <a:solidFill>
                    <a:schemeClr val="lt1"/>
                  </a:solidFill>
                  <a:latin typeface="+mn-lt"/>
                  <a:ea typeface="+mn-ea"/>
                  <a:cs typeface="+mn-cs"/>
                </a:defRPr>
              </a:lvl5pPr>
              <a:lvl6pPr marL="2514600" indent="-228600" algn="l" rtl="0" eaLnBrk="1" fontAlgn="base" hangingPunct="1">
                <a:spcBef>
                  <a:spcPct val="20000"/>
                </a:spcBef>
                <a:spcAft>
                  <a:spcPct val="0"/>
                </a:spcAft>
                <a:buChar char="»"/>
                <a:defRPr kumimoji="1" sz="2000">
                  <a:solidFill>
                    <a:schemeClr val="lt1"/>
                  </a:solidFill>
                  <a:latin typeface="+mn-lt"/>
                  <a:ea typeface="+mn-ea"/>
                  <a:cs typeface="+mn-cs"/>
                </a:defRPr>
              </a:lvl6pPr>
              <a:lvl7pPr marL="2971800" indent="-228600" algn="l" rtl="0" eaLnBrk="1" fontAlgn="base" hangingPunct="1">
                <a:spcBef>
                  <a:spcPct val="20000"/>
                </a:spcBef>
                <a:spcAft>
                  <a:spcPct val="0"/>
                </a:spcAft>
                <a:buChar char="»"/>
                <a:defRPr kumimoji="1" sz="2000">
                  <a:solidFill>
                    <a:schemeClr val="lt1"/>
                  </a:solidFill>
                  <a:latin typeface="+mn-lt"/>
                  <a:ea typeface="+mn-ea"/>
                  <a:cs typeface="+mn-cs"/>
                </a:defRPr>
              </a:lvl7pPr>
              <a:lvl8pPr marL="3429000" indent="-228600" algn="l" rtl="0" eaLnBrk="1" fontAlgn="base" hangingPunct="1">
                <a:spcBef>
                  <a:spcPct val="20000"/>
                </a:spcBef>
                <a:spcAft>
                  <a:spcPct val="0"/>
                </a:spcAft>
                <a:buChar char="»"/>
                <a:defRPr kumimoji="1" sz="2000">
                  <a:solidFill>
                    <a:schemeClr val="lt1"/>
                  </a:solidFill>
                  <a:latin typeface="+mn-lt"/>
                  <a:ea typeface="+mn-ea"/>
                  <a:cs typeface="+mn-cs"/>
                </a:defRPr>
              </a:lvl8pPr>
              <a:lvl9pPr marL="3886200" indent="-228600" algn="l" rtl="0" eaLnBrk="1" fontAlgn="base" hangingPunct="1">
                <a:spcBef>
                  <a:spcPct val="20000"/>
                </a:spcBef>
                <a:spcAft>
                  <a:spcPct val="0"/>
                </a:spcAft>
                <a:buChar char="»"/>
                <a:defRPr kumimoji="1" sz="2000">
                  <a:solidFill>
                    <a:schemeClr val="lt1"/>
                  </a:solidFill>
                  <a:latin typeface="+mn-lt"/>
                  <a:ea typeface="+mn-ea"/>
                  <a:cs typeface="+mn-cs"/>
                </a:defRPr>
              </a:lvl9pPr>
            </a:lstStyle>
            <a:p>
              <a:pPr algn="ctr"/>
              <a:r>
                <a:rPr lang="zh-TW" altLang="en-US" sz="2000" kern="0" dirty="0">
                  <a:latin typeface="DFKai-SB" panose="03000509000000000000" pitchFamily="65" charset="-120"/>
                  <a:ea typeface="DFKai-SB" panose="03000509000000000000" pitchFamily="65" charset="-120"/>
                </a:rPr>
                <a:t>剩餘</a:t>
              </a:r>
              <a:endParaRPr lang="en-US" altLang="zh-TW" sz="2000" kern="0" dirty="0">
                <a:latin typeface="DFKai-SB" panose="03000509000000000000" pitchFamily="65" charset="-120"/>
                <a:ea typeface="DFKai-SB" panose="03000509000000000000" pitchFamily="65" charset="-120"/>
              </a:endParaRPr>
            </a:p>
            <a:p>
              <a:pPr algn="ctr"/>
              <a:r>
                <a:rPr lang="zh-TW" altLang="en-US" sz="2000" kern="0" dirty="0">
                  <a:latin typeface="DFKai-SB" panose="03000509000000000000" pitchFamily="65" charset="-120"/>
                  <a:ea typeface="DFKai-SB" panose="03000509000000000000" pitchFamily="65" charset="-120"/>
                </a:rPr>
                <a:t>財產</a:t>
              </a:r>
            </a:p>
          </p:txBody>
        </p:sp>
        <p:sp>
          <p:nvSpPr>
            <p:cNvPr id="21" name="文字方塊 20">
              <a:extLst>
                <a:ext uri="{FF2B5EF4-FFF2-40B4-BE49-F238E27FC236}">
                  <a16:creationId xmlns:a16="http://schemas.microsoft.com/office/drawing/2014/main" id="{4C5D288E-A905-C2A8-C753-4F994CFDB2BA}"/>
                </a:ext>
              </a:extLst>
            </p:cNvPr>
            <p:cNvSpPr txBox="1"/>
            <p:nvPr/>
          </p:nvSpPr>
          <p:spPr>
            <a:xfrm>
              <a:off x="7655447" y="3339748"/>
              <a:ext cx="439417" cy="538609"/>
            </a:xfrm>
            <a:prstGeom prst="rect">
              <a:avLst/>
            </a:prstGeom>
            <a:noFill/>
          </p:spPr>
          <p:txBody>
            <a:bodyPr wrap="square" rtlCol="0">
              <a:spAutoFit/>
            </a:bodyPr>
            <a:lstStyle/>
            <a:p>
              <a:r>
                <a:rPr lang="en-US" altLang="zh-TW" sz="2900" b="1" dirty="0"/>
                <a:t>=</a:t>
              </a:r>
              <a:endParaRPr lang="zh-TW" altLang="en-US" sz="2900" b="1" dirty="0"/>
            </a:p>
          </p:txBody>
        </p:sp>
        <p:sp>
          <p:nvSpPr>
            <p:cNvPr id="22" name="文字方塊 21">
              <a:extLst>
                <a:ext uri="{FF2B5EF4-FFF2-40B4-BE49-F238E27FC236}">
                  <a16:creationId xmlns:a16="http://schemas.microsoft.com/office/drawing/2014/main" id="{BD3B0369-5A8B-05C5-23EA-8130118CAC12}"/>
                </a:ext>
              </a:extLst>
            </p:cNvPr>
            <p:cNvSpPr txBox="1"/>
            <p:nvPr/>
          </p:nvSpPr>
          <p:spPr>
            <a:xfrm>
              <a:off x="3028932" y="5246458"/>
              <a:ext cx="6033111" cy="369332"/>
            </a:xfrm>
            <a:prstGeom prst="rect">
              <a:avLst/>
            </a:prstGeom>
            <a:noFill/>
            <a:ln w="19050">
              <a:solidFill>
                <a:schemeClr val="tx1"/>
              </a:solidFill>
            </a:ln>
          </p:spPr>
          <p:txBody>
            <a:bodyPr wrap="square" rtlCol="0">
              <a:spAutoFit/>
            </a:bodyPr>
            <a:lstStyle/>
            <a:p>
              <a:pPr algn="just"/>
              <a:r>
                <a:rPr lang="zh-TW" altLang="en-US" dirty="0">
                  <a:solidFill>
                    <a:srgbClr val="FF0000"/>
                  </a:solidFill>
                  <a:latin typeface="標楷體" panose="03000509000000000000" pitchFamily="65" charset="-120"/>
                  <a:ea typeface="標楷體" panose="03000509000000000000" pitchFamily="65" charset="-120"/>
                </a:rPr>
                <a:t>夫（或妻）雙方剩餘財產的差額應平均分配</a:t>
              </a:r>
            </a:p>
          </p:txBody>
        </p:sp>
        <p:sp>
          <p:nvSpPr>
            <p:cNvPr id="23" name="箭號: 向下 31">
              <a:extLst>
                <a:ext uri="{FF2B5EF4-FFF2-40B4-BE49-F238E27FC236}">
                  <a16:creationId xmlns:a16="http://schemas.microsoft.com/office/drawing/2014/main" id="{19A25066-8E93-2B98-0F37-078FB9A9B652}"/>
                </a:ext>
              </a:extLst>
            </p:cNvPr>
            <p:cNvSpPr/>
            <p:nvPr/>
          </p:nvSpPr>
          <p:spPr>
            <a:xfrm>
              <a:off x="8321814" y="4436872"/>
              <a:ext cx="422678" cy="75333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4" name="矩形 23"/>
          <p:cNvSpPr/>
          <p:nvPr/>
        </p:nvSpPr>
        <p:spPr>
          <a:xfrm>
            <a:off x="480963" y="755993"/>
            <a:ext cx="7571303" cy="584775"/>
          </a:xfrm>
          <a:prstGeom prst="rect">
            <a:avLst/>
          </a:prstGeom>
        </p:spPr>
        <p:txBody>
          <a:bodyPr wrap="none">
            <a:spAutoFit/>
          </a:bodyPr>
          <a:lstStyle/>
          <a:p>
            <a:r>
              <a:rPr lang="zh-TW" altLang="en-US" sz="3200" b="1" dirty="0">
                <a:solidFill>
                  <a:schemeClr val="accent1">
                    <a:lumMod val="50000"/>
                  </a:schemeClr>
                </a:solidFill>
                <a:latin typeface="DFKai-SB" panose="03000509000000000000" pitchFamily="65" charset="-120"/>
                <a:ea typeface="DFKai-SB" panose="03000509000000000000" pitchFamily="65" charset="-120"/>
              </a:rPr>
              <a:t>（三）夫妻剩餘財產分配請求權之計算：</a:t>
            </a:r>
          </a:p>
        </p:txBody>
      </p:sp>
    </p:spTree>
    <p:extLst>
      <p:ext uri="{BB962C8B-B14F-4D97-AF65-F5344CB8AC3E}">
        <p14:creationId xmlns:p14="http://schemas.microsoft.com/office/powerpoint/2010/main" val="1292497013"/>
      </p:ext>
    </p:extLst>
  </p:cSld>
  <p:clrMapOvr>
    <a:masterClrMapping/>
  </p:clrMapOvr>
  <p:transition spd="slow">
    <p:push dir="u"/>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Shape 3"/>
          <p:cNvSpPr/>
          <p:nvPr/>
        </p:nvSpPr>
        <p:spPr>
          <a:xfrm>
            <a:off x="6385619" y="4491807"/>
            <a:ext cx="5367314" cy="1457473"/>
          </a:xfrm>
          <a:prstGeom prst="roundRect">
            <a:avLst>
              <a:gd name="adj" fmla="val 17519"/>
            </a:avLst>
          </a:prstGeom>
          <a:solidFill>
            <a:schemeClr val="accent3">
              <a:lumMod val="40000"/>
              <a:lumOff val="60000"/>
            </a:schemeClr>
          </a:solidFill>
          <a:ln/>
        </p:spPr>
      </p:sp>
      <p:sp>
        <p:nvSpPr>
          <p:cNvPr id="70" name="Shape 3"/>
          <p:cNvSpPr/>
          <p:nvPr/>
        </p:nvSpPr>
        <p:spPr>
          <a:xfrm>
            <a:off x="6385619" y="2881247"/>
            <a:ext cx="5367314" cy="1457473"/>
          </a:xfrm>
          <a:prstGeom prst="roundRect">
            <a:avLst>
              <a:gd name="adj" fmla="val 17519"/>
            </a:avLst>
          </a:prstGeom>
          <a:solidFill>
            <a:schemeClr val="accent1">
              <a:lumMod val="20000"/>
              <a:lumOff val="80000"/>
            </a:schemeClr>
          </a:solidFill>
          <a:ln/>
        </p:spPr>
      </p:sp>
      <p:sp>
        <p:nvSpPr>
          <p:cNvPr id="76" name="Shape 3"/>
          <p:cNvSpPr/>
          <p:nvPr/>
        </p:nvSpPr>
        <p:spPr>
          <a:xfrm>
            <a:off x="6385619" y="1270686"/>
            <a:ext cx="5367314" cy="1457473"/>
          </a:xfrm>
          <a:prstGeom prst="roundRect">
            <a:avLst>
              <a:gd name="adj" fmla="val 17519"/>
            </a:avLst>
          </a:prstGeom>
          <a:solidFill>
            <a:schemeClr val="accent2">
              <a:lumMod val="20000"/>
              <a:lumOff val="80000"/>
            </a:schemeClr>
          </a:solidFill>
          <a:ln/>
        </p:spPr>
      </p:sp>
      <p:sp>
        <p:nvSpPr>
          <p:cNvPr id="4" name="投影片編號版面配置區 3"/>
          <p:cNvSpPr>
            <a:spLocks noGrp="1"/>
          </p:cNvSpPr>
          <p:nvPr>
            <p:ph type="sldNum" sz="quarter" idx="12"/>
          </p:nvPr>
        </p:nvSpPr>
        <p:spPr/>
        <p:txBody>
          <a:bodyPr/>
          <a:lstStyle/>
          <a:p>
            <a:fld id="{2E6F56F6-8A33-4603-90C0-ABB6D2C1DF7D}" type="slidenum">
              <a:rPr lang="zh-TW" altLang="en-US" smtClean="0"/>
              <a:pPr/>
              <a:t>74</a:t>
            </a:fld>
            <a:endParaRPr lang="zh-TW" altLang="en-US" dirty="0"/>
          </a:p>
        </p:txBody>
      </p:sp>
      <p:sp>
        <p:nvSpPr>
          <p:cNvPr id="68" name="Text 1"/>
          <p:cNvSpPr/>
          <p:nvPr/>
        </p:nvSpPr>
        <p:spPr>
          <a:xfrm>
            <a:off x="624979" y="660202"/>
            <a:ext cx="2117527" cy="176510"/>
          </a:xfrm>
          <a:prstGeom prst="rect">
            <a:avLst/>
          </a:prstGeom>
          <a:noFill/>
          <a:ln/>
        </p:spPr>
        <p:txBody>
          <a:bodyPr wrap="none" lIns="0" tIns="0" rIns="0" bIns="0" rtlCol="0" anchor="t"/>
          <a:lstStyle/>
          <a:p>
            <a:pPr marL="0" indent="0" algn="l">
              <a:lnSpc>
                <a:spcPts val="1350"/>
              </a:lnSpc>
              <a:buNone/>
            </a:pPr>
            <a:r>
              <a:rPr lang="zh-TW" altLang="en-US" sz="2800" b="1" dirty="0">
                <a:solidFill>
                  <a:schemeClr val="accent1">
                    <a:lumMod val="50000"/>
                  </a:schemeClr>
                </a:solidFill>
                <a:latin typeface="標楷體" panose="03000509000000000000" pitchFamily="65" charset="-120"/>
                <a:ea typeface="標楷體" panose="03000509000000000000" pitchFamily="65" charset="-120"/>
                <a:cs typeface="Instrument Sans Semi Bold" pitchFamily="34" charset="-120"/>
              </a:rPr>
              <a:t>（四）</a:t>
            </a:r>
            <a:r>
              <a:rPr lang="en-US" sz="2800" b="1" dirty="0" err="1">
                <a:solidFill>
                  <a:schemeClr val="accent1">
                    <a:lumMod val="50000"/>
                  </a:schemeClr>
                </a:solidFill>
                <a:latin typeface="標楷體" panose="03000509000000000000" pitchFamily="65" charset="-120"/>
                <a:ea typeface="標楷體" panose="03000509000000000000" pitchFamily="65" charset="-120"/>
                <a:cs typeface="Instrument Sans Semi Bold" pitchFamily="34" charset="-120"/>
              </a:rPr>
              <a:t>剩餘財產差額分配請求權節稅原理</a:t>
            </a:r>
            <a:endParaRPr lang="en-US" sz="2800" b="1" dirty="0">
              <a:solidFill>
                <a:schemeClr val="accent1">
                  <a:lumMod val="50000"/>
                </a:schemeClr>
              </a:solidFill>
              <a:latin typeface="標楷體" panose="03000509000000000000" pitchFamily="65" charset="-120"/>
              <a:ea typeface="標楷體" panose="03000509000000000000" pitchFamily="65" charset="-120"/>
            </a:endParaRPr>
          </a:p>
        </p:txBody>
      </p:sp>
      <p:sp>
        <p:nvSpPr>
          <p:cNvPr id="69" name="Text 2"/>
          <p:cNvSpPr/>
          <p:nvPr/>
        </p:nvSpPr>
        <p:spPr>
          <a:xfrm>
            <a:off x="6522374" y="1484784"/>
            <a:ext cx="5256584" cy="936104"/>
          </a:xfrm>
          <a:prstGeom prst="rect">
            <a:avLst/>
          </a:prstGeom>
          <a:noFill/>
          <a:ln/>
        </p:spPr>
        <p:txBody>
          <a:bodyPr wrap="square" lIns="0" tIns="0" rIns="0" bIns="0" rtlCol="0" anchor="t"/>
          <a:lstStyle/>
          <a:p>
            <a:pPr algn="just"/>
            <a:r>
              <a:rPr lang="en-US" dirty="0">
                <a:solidFill>
                  <a:srgbClr val="1E3063"/>
                </a:solidFill>
                <a:latin typeface="標楷體" panose="03000509000000000000" pitchFamily="65" charset="-120"/>
                <a:ea typeface="標楷體" panose="03000509000000000000" pitchFamily="65" charset="-120"/>
                <a:cs typeface="Instrument Sans Medium" pitchFamily="34" charset="-120"/>
              </a:rPr>
              <a:t>採</a:t>
            </a:r>
            <a:r>
              <a:rPr lang="en-US" b="1" dirty="0">
                <a:solidFill>
                  <a:srgbClr val="1E3063"/>
                </a:solidFill>
                <a:latin typeface="標楷體" panose="03000509000000000000" pitchFamily="65" charset="-120"/>
                <a:ea typeface="標楷體" panose="03000509000000000000" pitchFamily="65" charset="-120"/>
                <a:cs typeface="Instrument Sans Medium" pitchFamily="34" charset="-120"/>
              </a:rPr>
              <a:t>法定財產制</a:t>
            </a:r>
            <a:r>
              <a:rPr lang="en-US" dirty="0">
                <a:solidFill>
                  <a:srgbClr val="1E3063"/>
                </a:solidFill>
                <a:latin typeface="標楷體" panose="03000509000000000000" pitchFamily="65" charset="-120"/>
                <a:ea typeface="標楷體" panose="03000509000000000000" pitchFamily="65" charset="-120"/>
                <a:cs typeface="Instrument Sans Medium" pitchFamily="34" charset="-120"/>
              </a:rPr>
              <a:t>且財產較多的一方先過世時，生存配偶可依《民法》第1030條之1主張剩餘財產差額分配，</a:t>
            </a:r>
            <a:r>
              <a:rPr lang="zh-TW" altLang="en-US" dirty="0">
                <a:solidFill>
                  <a:srgbClr val="1E3063"/>
                </a:solidFill>
                <a:latin typeface="標楷體" panose="03000509000000000000" pitchFamily="65" charset="-120"/>
                <a:ea typeface="標楷體" panose="03000509000000000000" pitchFamily="65" charset="-120"/>
                <a:cs typeface="Instrument Sans Medium" pitchFamily="34" charset="-120"/>
              </a:rPr>
              <a:t>並依</a:t>
            </a:r>
            <a:r>
              <a:rPr lang="en-US" altLang="zh-TW" dirty="0">
                <a:solidFill>
                  <a:srgbClr val="1E3063"/>
                </a:solidFill>
                <a:latin typeface="標楷體" panose="03000509000000000000" pitchFamily="65" charset="-120"/>
                <a:ea typeface="標楷體" panose="03000509000000000000" pitchFamily="65" charset="-120"/>
                <a:cs typeface="Instrument Sans Medium" pitchFamily="34" charset="-120"/>
              </a:rPr>
              <a:t>《</a:t>
            </a:r>
            <a:r>
              <a:rPr lang="zh-TW" altLang="en-US" dirty="0">
                <a:solidFill>
                  <a:srgbClr val="1E3063"/>
                </a:solidFill>
                <a:latin typeface="標楷體" panose="03000509000000000000" pitchFamily="65" charset="-120"/>
                <a:ea typeface="標楷體" panose="03000509000000000000" pitchFamily="65" charset="-120"/>
                <a:cs typeface="Instrument Sans Medium" pitchFamily="34" charset="-120"/>
              </a:rPr>
              <a:t>遺產及贈與稅法</a:t>
            </a:r>
            <a:r>
              <a:rPr lang="en-US" altLang="zh-TW" dirty="0">
                <a:solidFill>
                  <a:srgbClr val="1E3063"/>
                </a:solidFill>
                <a:latin typeface="標楷體" panose="03000509000000000000" pitchFamily="65" charset="-120"/>
                <a:ea typeface="標楷體" panose="03000509000000000000" pitchFamily="65" charset="-120"/>
                <a:cs typeface="Instrument Sans Medium" pitchFamily="34" charset="-120"/>
              </a:rPr>
              <a:t>》</a:t>
            </a:r>
            <a:r>
              <a:rPr lang="zh-TW" altLang="en-US" dirty="0">
                <a:solidFill>
                  <a:srgbClr val="1E3063"/>
                </a:solidFill>
                <a:latin typeface="標楷體" panose="03000509000000000000" pitchFamily="65" charset="-120"/>
                <a:ea typeface="標楷體" panose="03000509000000000000" pitchFamily="65" charset="-120"/>
                <a:cs typeface="Instrument Sans Medium" pitchFamily="34" charset="-120"/>
              </a:rPr>
              <a:t>第</a:t>
            </a:r>
            <a:r>
              <a:rPr lang="en-US" altLang="zh-TW" dirty="0">
                <a:solidFill>
                  <a:srgbClr val="1E3063"/>
                </a:solidFill>
                <a:latin typeface="標楷體" panose="03000509000000000000" pitchFamily="65" charset="-120"/>
                <a:ea typeface="標楷體" panose="03000509000000000000" pitchFamily="65" charset="-120"/>
                <a:cs typeface="Instrument Sans Medium" pitchFamily="34" charset="-120"/>
              </a:rPr>
              <a:t>17</a:t>
            </a:r>
            <a:r>
              <a:rPr lang="zh-TW" altLang="en-US" dirty="0">
                <a:solidFill>
                  <a:srgbClr val="1E3063"/>
                </a:solidFill>
                <a:latin typeface="標楷體" panose="03000509000000000000" pitchFamily="65" charset="-120"/>
                <a:ea typeface="標楷體" panose="03000509000000000000" pitchFamily="65" charset="-120"/>
                <a:cs typeface="Instrument Sans Medium" pitchFamily="34" charset="-120"/>
              </a:rPr>
              <a:t>條之</a:t>
            </a:r>
            <a:r>
              <a:rPr lang="en-US" altLang="zh-TW" dirty="0">
                <a:solidFill>
                  <a:srgbClr val="1E3063"/>
                </a:solidFill>
                <a:latin typeface="標楷體" panose="03000509000000000000" pitchFamily="65" charset="-120"/>
                <a:ea typeface="標楷體" panose="03000509000000000000" pitchFamily="65" charset="-120"/>
                <a:cs typeface="Instrument Sans Medium" pitchFamily="34" charset="-120"/>
              </a:rPr>
              <a:t>1</a:t>
            </a:r>
            <a:r>
              <a:rPr lang="zh-TW" altLang="en-US" dirty="0">
                <a:solidFill>
                  <a:srgbClr val="1E3063"/>
                </a:solidFill>
                <a:latin typeface="標楷體" panose="03000509000000000000" pitchFamily="65" charset="-120"/>
                <a:ea typeface="標楷體" panose="03000509000000000000" pitchFamily="65" charset="-120"/>
                <a:cs typeface="Instrument Sans Medium" pitchFamily="34" charset="-120"/>
              </a:rPr>
              <a:t>第</a:t>
            </a:r>
            <a:r>
              <a:rPr lang="en-US" altLang="zh-TW" dirty="0">
                <a:solidFill>
                  <a:srgbClr val="1E3063"/>
                </a:solidFill>
                <a:latin typeface="標楷體" panose="03000509000000000000" pitchFamily="65" charset="-120"/>
                <a:ea typeface="標楷體" panose="03000509000000000000" pitchFamily="65" charset="-120"/>
                <a:cs typeface="Instrument Sans Medium" pitchFamily="34" charset="-120"/>
              </a:rPr>
              <a:t>1</a:t>
            </a:r>
            <a:r>
              <a:rPr lang="zh-TW" altLang="en-US" dirty="0">
                <a:solidFill>
                  <a:srgbClr val="1E3063"/>
                </a:solidFill>
                <a:latin typeface="標楷體" panose="03000509000000000000" pitchFamily="65" charset="-120"/>
                <a:ea typeface="標楷體" panose="03000509000000000000" pitchFamily="65" charset="-120"/>
                <a:cs typeface="Instrument Sans Medium" pitchFamily="34" charset="-120"/>
              </a:rPr>
              <a:t>項規定主張自遺產總額扣除。</a:t>
            </a:r>
            <a:endParaRPr lang="en-US" dirty="0">
              <a:solidFill>
                <a:srgbClr val="1E3063"/>
              </a:solidFill>
              <a:latin typeface="標楷體" panose="03000509000000000000" pitchFamily="65" charset="-120"/>
              <a:ea typeface="標楷體" panose="03000509000000000000" pitchFamily="65" charset="-120"/>
              <a:cs typeface="Instrument Sans Medium" pitchFamily="34" charset="-120"/>
            </a:endParaRPr>
          </a:p>
        </p:txBody>
      </p:sp>
      <p:pic>
        <p:nvPicPr>
          <p:cNvPr id="71" name="Image 2" descr="preencoded.png"/>
          <p:cNvPicPr>
            <a:picLocks noChangeAspect="1"/>
          </p:cNvPicPr>
          <p:nvPr/>
        </p:nvPicPr>
        <p:blipFill>
          <a:blip r:embed="rId2"/>
          <a:stretch>
            <a:fillRect/>
          </a:stretch>
        </p:blipFill>
        <p:spPr>
          <a:xfrm>
            <a:off x="6522374" y="2868399"/>
            <a:ext cx="438481" cy="350880"/>
          </a:xfrm>
          <a:prstGeom prst="rect">
            <a:avLst/>
          </a:prstGeom>
        </p:spPr>
      </p:pic>
      <p:sp>
        <p:nvSpPr>
          <p:cNvPr id="72" name="Text 4"/>
          <p:cNvSpPr/>
          <p:nvPr/>
        </p:nvSpPr>
        <p:spPr>
          <a:xfrm>
            <a:off x="6522373" y="3314969"/>
            <a:ext cx="5185549" cy="930899"/>
          </a:xfrm>
          <a:prstGeom prst="rect">
            <a:avLst/>
          </a:prstGeom>
          <a:noFill/>
          <a:ln/>
        </p:spPr>
        <p:txBody>
          <a:bodyPr wrap="square" lIns="0" tIns="0" rIns="0" bIns="0" rtlCol="0" anchor="t"/>
          <a:lstStyle/>
          <a:p>
            <a:pPr algn="just"/>
            <a:r>
              <a:rPr lang="zh-TW" altLang="en-US" dirty="0">
                <a:latin typeface="標楷體" panose="03000509000000000000" pitchFamily="65" charset="-120"/>
                <a:ea typeface="標楷體" panose="03000509000000000000" pitchFamily="65" charset="-120"/>
                <a:cs typeface="Instrument Sans Medium" pitchFamily="34" charset="-120"/>
              </a:rPr>
              <a:t>納稅義務人</a:t>
            </a:r>
            <a:r>
              <a:rPr lang="en-US" dirty="0">
                <a:latin typeface="標楷體" panose="03000509000000000000" pitchFamily="65" charset="-120"/>
                <a:ea typeface="標楷體" panose="03000509000000000000" pitchFamily="65" charset="-120"/>
                <a:cs typeface="Instrument Sans Medium" pitchFamily="34" charset="-120"/>
              </a:rPr>
              <a:t>須於稽徵機關核發證明書起</a:t>
            </a:r>
            <a:r>
              <a:rPr lang="en-US" b="1" dirty="0">
                <a:solidFill>
                  <a:srgbClr val="FF0000"/>
                </a:solidFill>
                <a:latin typeface="標楷體" panose="03000509000000000000" pitchFamily="65" charset="-120"/>
                <a:ea typeface="標楷體" panose="03000509000000000000" pitchFamily="65" charset="-120"/>
                <a:cs typeface="Instrument Sans Medium" pitchFamily="34" charset="-120"/>
              </a:rPr>
              <a:t>1年內</a:t>
            </a:r>
            <a:r>
              <a:rPr lang="en-US" dirty="0">
                <a:latin typeface="標楷體" panose="03000509000000000000" pitchFamily="65" charset="-120"/>
                <a:ea typeface="標楷體" panose="03000509000000000000" pitchFamily="65" charset="-120"/>
                <a:cs typeface="Instrument Sans Medium" pitchFamily="34" charset="-120"/>
              </a:rPr>
              <a:t>實際給付</a:t>
            </a:r>
            <a:r>
              <a:rPr lang="zh-TW" altLang="en-US" dirty="0">
                <a:latin typeface="標楷體" panose="03000509000000000000" pitchFamily="65" charset="-120"/>
                <a:ea typeface="標楷體" panose="03000509000000000000" pitchFamily="65" charset="-120"/>
                <a:cs typeface="Instrument Sans Medium" pitchFamily="34" charset="-120"/>
              </a:rPr>
              <a:t>請求權金額之財產予被繼承人之配偶</a:t>
            </a:r>
            <a:r>
              <a:rPr lang="en-US" dirty="0">
                <a:latin typeface="標楷體" panose="03000509000000000000" pitchFamily="65" charset="-120"/>
                <a:ea typeface="標楷體" panose="03000509000000000000" pitchFamily="65" charset="-120"/>
                <a:cs typeface="Instrument Sans Medium" pitchFamily="34" charset="-120"/>
              </a:rPr>
              <a:t>；</a:t>
            </a:r>
            <a:r>
              <a:rPr lang="en-US" dirty="0" err="1">
                <a:latin typeface="標楷體" panose="03000509000000000000" pitchFamily="65" charset="-120"/>
                <a:ea typeface="標楷體" panose="03000509000000000000" pitchFamily="65" charset="-120"/>
                <a:cs typeface="Instrument Sans Medium" pitchFamily="34" charset="-120"/>
              </a:rPr>
              <a:t>逾期未給付，稽徵機關將追繳應納稅額並加計利息</a:t>
            </a:r>
            <a:r>
              <a:rPr lang="en-US" dirty="0">
                <a:latin typeface="標楷體" panose="03000509000000000000" pitchFamily="65" charset="-120"/>
                <a:ea typeface="標楷體" panose="03000509000000000000" pitchFamily="65" charset="-120"/>
                <a:cs typeface="Instrument Sans Medium" pitchFamily="34" charset="-120"/>
              </a:rPr>
              <a:t>。</a:t>
            </a:r>
            <a:endParaRPr lang="en-US" dirty="0">
              <a:latin typeface="標楷體" panose="03000509000000000000" pitchFamily="65" charset="-120"/>
              <a:ea typeface="標楷體" panose="03000509000000000000" pitchFamily="65" charset="-120"/>
            </a:endParaRPr>
          </a:p>
        </p:txBody>
      </p:sp>
      <p:sp>
        <p:nvSpPr>
          <p:cNvPr id="73" name="Text 5"/>
          <p:cNvSpPr/>
          <p:nvPr/>
        </p:nvSpPr>
        <p:spPr>
          <a:xfrm>
            <a:off x="6522374" y="4694163"/>
            <a:ext cx="1412081" cy="176510"/>
          </a:xfrm>
          <a:prstGeom prst="rect">
            <a:avLst/>
          </a:prstGeom>
          <a:noFill/>
          <a:ln/>
        </p:spPr>
        <p:txBody>
          <a:bodyPr wrap="none" lIns="0" tIns="0" rIns="0" bIns="0" rtlCol="0" anchor="t"/>
          <a:lstStyle/>
          <a:p>
            <a:pPr marL="0" indent="0" algn="l">
              <a:lnSpc>
                <a:spcPts val="1350"/>
              </a:lnSpc>
              <a:buNone/>
            </a:pPr>
            <a:r>
              <a:rPr lang="en-US" b="1" dirty="0" err="1">
                <a:solidFill>
                  <a:srgbClr val="FF0000"/>
                </a:solidFill>
                <a:latin typeface="標楷體" panose="03000509000000000000" pitchFamily="65" charset="-120"/>
                <a:ea typeface="標楷體" panose="03000509000000000000" pitchFamily="65" charset="-120"/>
                <a:cs typeface="Instrument Sans Semi Bold" pitchFamily="34" charset="-120"/>
              </a:rPr>
              <a:t>特別注意</a:t>
            </a:r>
            <a:endParaRPr lang="en-US" b="1" dirty="0">
              <a:solidFill>
                <a:srgbClr val="FF0000"/>
              </a:solidFill>
              <a:latin typeface="標楷體" panose="03000509000000000000" pitchFamily="65" charset="-120"/>
              <a:ea typeface="標楷體" panose="03000509000000000000" pitchFamily="65" charset="-120"/>
            </a:endParaRPr>
          </a:p>
        </p:txBody>
      </p:sp>
      <p:sp>
        <p:nvSpPr>
          <p:cNvPr id="74" name="Text 6"/>
          <p:cNvSpPr/>
          <p:nvPr/>
        </p:nvSpPr>
        <p:spPr>
          <a:xfrm>
            <a:off x="6522374" y="4936303"/>
            <a:ext cx="5256584" cy="821733"/>
          </a:xfrm>
          <a:prstGeom prst="rect">
            <a:avLst/>
          </a:prstGeom>
          <a:noFill/>
          <a:ln/>
        </p:spPr>
        <p:txBody>
          <a:bodyPr wrap="square" lIns="0" tIns="0" rIns="0" bIns="0" rtlCol="0" anchor="t"/>
          <a:lstStyle/>
          <a:p>
            <a:pPr marL="0" indent="0" algn="just">
              <a:buNone/>
            </a:pPr>
            <a:r>
              <a:rPr lang="en-US" dirty="0">
                <a:latin typeface="標楷體" panose="03000509000000000000" pitchFamily="65" charset="-120"/>
                <a:ea typeface="標楷體" panose="03000509000000000000" pitchFamily="65" charset="-120"/>
                <a:cs typeface="Instrument Sans Medium" pitchFamily="34" charset="-120"/>
              </a:rPr>
              <a:t>死亡前</a:t>
            </a:r>
            <a:r>
              <a:rPr lang="en-US" b="1" dirty="0">
                <a:latin typeface="標楷體" panose="03000509000000000000" pitchFamily="65" charset="-120"/>
                <a:ea typeface="標楷體" panose="03000509000000000000" pitchFamily="65" charset="-120"/>
                <a:cs typeface="Instrument Sans Medium" pitchFamily="34" charset="-120"/>
              </a:rPr>
              <a:t>兩年內</a:t>
            </a:r>
            <a:r>
              <a:rPr lang="en-US" dirty="0">
                <a:latin typeface="標楷體" panose="03000509000000000000" pitchFamily="65" charset="-120"/>
                <a:ea typeface="標楷體" panose="03000509000000000000" pitchFamily="65" charset="-120"/>
                <a:cs typeface="Instrument Sans Medium" pitchFamily="34" charset="-120"/>
              </a:rPr>
              <a:t>以夫妻贈與方式移轉之財產，雖無剩餘財產差額分配請求權，仍須納入遺產總額計算遺產稅。</a:t>
            </a:r>
            <a:endParaRPr lang="en-US" dirty="0">
              <a:latin typeface="標楷體" panose="03000509000000000000" pitchFamily="65" charset="-120"/>
              <a:ea typeface="標楷體" panose="03000509000000000000" pitchFamily="65" charset="-120"/>
            </a:endParaRPr>
          </a:p>
        </p:txBody>
      </p:sp>
      <p:pic>
        <p:nvPicPr>
          <p:cNvPr id="35" name="Image 0" descr="preencoded.png"/>
          <p:cNvPicPr>
            <a:picLocks noChangeAspect="1"/>
          </p:cNvPicPr>
          <p:nvPr/>
        </p:nvPicPr>
        <p:blipFill>
          <a:blip r:embed="rId3"/>
          <a:stretch>
            <a:fillRect/>
          </a:stretch>
        </p:blipFill>
        <p:spPr>
          <a:xfrm>
            <a:off x="768995" y="1254826"/>
            <a:ext cx="4694454" cy="4694454"/>
          </a:xfrm>
          <a:prstGeom prst="rect">
            <a:avLst/>
          </a:prstGeom>
        </p:spPr>
      </p:pic>
    </p:spTree>
    <p:extLst>
      <p:ext uri="{BB962C8B-B14F-4D97-AF65-F5344CB8AC3E}">
        <p14:creationId xmlns:p14="http://schemas.microsoft.com/office/powerpoint/2010/main" val="1370970164"/>
      </p:ext>
    </p:extLst>
  </p:cSld>
  <p:clrMapOvr>
    <a:masterClrMapping/>
  </p:clrMapOvr>
  <p:transition spd="slow">
    <p:push dir="u"/>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893F9-E791-EDC1-C117-2B1C51F8A25B}"/>
            </a:ext>
          </a:extLst>
        </p:cNvPr>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D5B8ACE8-B27C-AC88-87F0-242C04E3A8F4}"/>
              </a:ext>
            </a:extLst>
          </p:cNvPr>
          <p:cNvSpPr>
            <a:spLocks noGrp="1"/>
          </p:cNvSpPr>
          <p:nvPr>
            <p:ph type="sldNum" sz="quarter" idx="12"/>
          </p:nvPr>
        </p:nvSpPr>
        <p:spPr/>
        <p:txBody>
          <a:bodyPr/>
          <a:lstStyle/>
          <a:p>
            <a:fld id="{2E6F56F6-8A33-4603-90C0-ABB6D2C1DF7D}" type="slidenum">
              <a:rPr lang="zh-TW" altLang="en-US" smtClean="0">
                <a:solidFill>
                  <a:prstClr val="black">
                    <a:tint val="75000"/>
                  </a:prstClr>
                </a:solidFill>
              </a:rPr>
              <a:pPr/>
              <a:t>75</a:t>
            </a:fld>
            <a:endParaRPr lang="zh-TW" altLang="en-US" dirty="0">
              <a:solidFill>
                <a:prstClr val="black">
                  <a:tint val="75000"/>
                </a:prstClr>
              </a:solidFill>
            </a:endParaRPr>
          </a:p>
        </p:txBody>
      </p:sp>
      <p:graphicFrame>
        <p:nvGraphicFramePr>
          <p:cNvPr id="3" name="表格 2">
            <a:extLst>
              <a:ext uri="{FF2B5EF4-FFF2-40B4-BE49-F238E27FC236}">
                <a16:creationId xmlns:a16="http://schemas.microsoft.com/office/drawing/2014/main" id="{6CE0E9B7-36EE-9D99-39D3-EC338A17B617}"/>
              </a:ext>
            </a:extLst>
          </p:cNvPr>
          <p:cNvGraphicFramePr>
            <a:graphicFrameLocks noGrp="1"/>
          </p:cNvGraphicFramePr>
          <p:nvPr>
            <p:extLst>
              <p:ext uri="{D42A27DB-BD31-4B8C-83A1-F6EECF244321}">
                <p14:modId xmlns:p14="http://schemas.microsoft.com/office/powerpoint/2010/main" val="4083164126"/>
              </p:ext>
            </p:extLst>
          </p:nvPr>
        </p:nvGraphicFramePr>
        <p:xfrm>
          <a:off x="1103765" y="764704"/>
          <a:ext cx="9962374" cy="4968552"/>
        </p:xfrm>
        <a:graphic>
          <a:graphicData uri="http://schemas.openxmlformats.org/drawingml/2006/table">
            <a:tbl>
              <a:tblPr firstRow="1" firstCol="1" lastRow="1" lastCol="1" bandRow="1" bandCol="1">
                <a:tableStyleId>{22838BEF-8BB2-4498-84A7-C5851F593DF1}</a:tableStyleId>
              </a:tblPr>
              <a:tblGrid>
                <a:gridCol w="2909803">
                  <a:extLst>
                    <a:ext uri="{9D8B030D-6E8A-4147-A177-3AD203B41FA5}">
                      <a16:colId xmlns:a16="http://schemas.microsoft.com/office/drawing/2014/main" val="3107840301"/>
                    </a:ext>
                  </a:extLst>
                </a:gridCol>
                <a:gridCol w="7052571">
                  <a:extLst>
                    <a:ext uri="{9D8B030D-6E8A-4147-A177-3AD203B41FA5}">
                      <a16:colId xmlns:a16="http://schemas.microsoft.com/office/drawing/2014/main" val="4024842884"/>
                    </a:ext>
                  </a:extLst>
                </a:gridCol>
              </a:tblGrid>
              <a:tr h="494147">
                <a:tc>
                  <a:txBody>
                    <a:bodyPr/>
                    <a:lstStyle/>
                    <a:p>
                      <a:pPr algn="ctr">
                        <a:lnSpc>
                          <a:spcPts val="2000"/>
                        </a:lnSpc>
                      </a:pPr>
                      <a:r>
                        <a:rPr lang="en-US" altLang="zh-TW" sz="2100" b="1" dirty="0">
                          <a:solidFill>
                            <a:schemeClr val="accent6">
                              <a:lumMod val="75000"/>
                            </a:schemeClr>
                          </a:solidFill>
                          <a:latin typeface="標楷體" panose="03000509000000000000" pitchFamily="65" charset="-120"/>
                          <a:ea typeface="標楷體" panose="03000509000000000000" pitchFamily="65" charset="-120"/>
                        </a:rPr>
                        <a:t>《</a:t>
                      </a:r>
                      <a:r>
                        <a:rPr lang="zh-TW" altLang="en-US" sz="2100" b="1" dirty="0">
                          <a:solidFill>
                            <a:schemeClr val="accent6">
                              <a:lumMod val="75000"/>
                            </a:schemeClr>
                          </a:solidFill>
                          <a:latin typeface="標楷體" panose="03000509000000000000" pitchFamily="65" charset="-120"/>
                          <a:ea typeface="標楷體" panose="03000509000000000000" pitchFamily="65" charset="-120"/>
                        </a:rPr>
                        <a:t>遺產及贈與稅法</a:t>
                      </a:r>
                      <a:r>
                        <a:rPr lang="en-US" altLang="zh-TW" sz="2100" b="1" dirty="0">
                          <a:solidFill>
                            <a:schemeClr val="accent6">
                              <a:lumMod val="75000"/>
                            </a:schemeClr>
                          </a:solidFill>
                          <a:latin typeface="標楷體" panose="03000509000000000000" pitchFamily="65" charset="-120"/>
                          <a:ea typeface="標楷體" panose="03000509000000000000" pitchFamily="65" charset="-120"/>
                        </a:rPr>
                        <a:t>》</a:t>
                      </a:r>
                      <a:endParaRPr lang="zh-TW" altLang="en-US" sz="2100" b="1" dirty="0">
                        <a:solidFill>
                          <a:schemeClr val="accent6">
                            <a:lumMod val="75000"/>
                          </a:schemeClr>
                        </a:solidFill>
                        <a:latin typeface="標楷體" panose="03000509000000000000" pitchFamily="65" charset="-120"/>
                        <a:ea typeface="標楷體" panose="03000509000000000000" pitchFamily="65" charset="-120"/>
                      </a:endParaRPr>
                    </a:p>
                  </a:txBody>
                  <a:tcPr marL="121952" marR="121952" marT="60960" marB="60960"/>
                </a:tc>
                <a:tc>
                  <a:txBody>
                    <a:bodyPr/>
                    <a:lstStyle/>
                    <a:p>
                      <a:pPr marL="0" algn="ctr" defTabSz="685617" rtl="0" eaLnBrk="1" latinLnBrk="0" hangingPunct="1">
                        <a:lnSpc>
                          <a:spcPts val="2000"/>
                        </a:lnSpc>
                      </a:pPr>
                      <a:r>
                        <a:rPr lang="zh-TW" altLang="en-US" sz="2100" b="1" kern="1200" dirty="0">
                          <a:solidFill>
                            <a:schemeClr val="accent4">
                              <a:lumMod val="75000"/>
                            </a:schemeClr>
                          </a:solidFill>
                          <a:latin typeface="標楷體" panose="03000509000000000000" pitchFamily="65" charset="-120"/>
                          <a:ea typeface="標楷體" panose="03000509000000000000" pitchFamily="65" charset="-120"/>
                          <a:cs typeface="+mn-cs"/>
                        </a:rPr>
                        <a:t>條文規定</a:t>
                      </a:r>
                    </a:p>
                  </a:txBody>
                  <a:tcPr marL="121952" marR="121952" marT="60960" marB="60960"/>
                </a:tc>
                <a:extLst>
                  <a:ext uri="{0D108BD9-81ED-4DB2-BD59-A6C34878D82A}">
                    <a16:rowId xmlns:a16="http://schemas.microsoft.com/office/drawing/2014/main" val="1519477075"/>
                  </a:ext>
                </a:extLst>
              </a:tr>
              <a:tr h="1391060">
                <a:tc>
                  <a:txBody>
                    <a:bodyPr/>
                    <a:lstStyle/>
                    <a:p>
                      <a:pPr marL="0" marR="0" indent="0" algn="l" defTabSz="685617" rtl="0" eaLnBrk="1" fontAlgn="auto" latinLnBrk="0" hangingPunct="1">
                        <a:lnSpc>
                          <a:spcPts val="2000"/>
                        </a:lnSpc>
                        <a:spcBef>
                          <a:spcPts val="0"/>
                        </a:spcBef>
                        <a:spcAft>
                          <a:spcPts val="0"/>
                        </a:spcAft>
                        <a:buClrTx/>
                        <a:buSzTx/>
                        <a:buFontTx/>
                        <a:buNone/>
                        <a:tabLst/>
                        <a:defRPr/>
                      </a:pPr>
                      <a:r>
                        <a:rPr lang="zh-TW" altLang="en-US" sz="2100" b="0" dirty="0">
                          <a:latin typeface="標楷體" panose="03000509000000000000" pitchFamily="65" charset="-120"/>
                          <a:ea typeface="標楷體" panose="03000509000000000000" pitchFamily="65" charset="-120"/>
                        </a:rPr>
                        <a:t>第</a:t>
                      </a:r>
                      <a:r>
                        <a:rPr lang="en-US" altLang="zh-TW" sz="2100" b="0" dirty="0">
                          <a:latin typeface="標楷體" panose="03000509000000000000" pitchFamily="65" charset="-120"/>
                          <a:ea typeface="標楷體" panose="03000509000000000000" pitchFamily="65" charset="-120"/>
                        </a:rPr>
                        <a:t>15</a:t>
                      </a:r>
                      <a:r>
                        <a:rPr lang="zh-TW" altLang="en-US" sz="2100" b="0" dirty="0">
                          <a:latin typeface="標楷體" panose="03000509000000000000" pitchFamily="65" charset="-120"/>
                          <a:ea typeface="標楷體" panose="03000509000000000000" pitchFamily="65" charset="-120"/>
                        </a:rPr>
                        <a:t>條第</a:t>
                      </a:r>
                      <a:r>
                        <a:rPr lang="en-US" altLang="zh-TW" sz="2100" b="0" dirty="0">
                          <a:latin typeface="標楷體" panose="03000509000000000000" pitchFamily="65" charset="-120"/>
                          <a:ea typeface="標楷體" panose="03000509000000000000" pitchFamily="65" charset="-120"/>
                        </a:rPr>
                        <a:t>1</a:t>
                      </a:r>
                      <a:r>
                        <a:rPr lang="zh-TW" altLang="en-US" sz="2100" b="0" dirty="0">
                          <a:latin typeface="標楷體" panose="03000509000000000000" pitchFamily="65" charset="-120"/>
                          <a:ea typeface="標楷體" panose="03000509000000000000" pitchFamily="65" charset="-120"/>
                        </a:rPr>
                        <a:t>項第</a:t>
                      </a:r>
                      <a:r>
                        <a:rPr lang="en-US" altLang="zh-TW" sz="2100" b="0" dirty="0">
                          <a:latin typeface="標楷體" panose="03000509000000000000" pitchFamily="65" charset="-120"/>
                          <a:ea typeface="標楷體" panose="03000509000000000000" pitchFamily="65" charset="-120"/>
                        </a:rPr>
                        <a:t>1</a:t>
                      </a:r>
                      <a:r>
                        <a:rPr lang="zh-TW" altLang="en-US" sz="2100" b="0" dirty="0">
                          <a:latin typeface="標楷體" panose="03000509000000000000" pitchFamily="65" charset="-120"/>
                          <a:ea typeface="標楷體" panose="03000509000000000000" pitchFamily="65" charset="-120"/>
                        </a:rPr>
                        <a:t>款</a:t>
                      </a:r>
                    </a:p>
                    <a:p>
                      <a:pPr>
                        <a:lnSpc>
                          <a:spcPts val="2000"/>
                        </a:lnSpc>
                      </a:pPr>
                      <a:endParaRPr lang="zh-TW" altLang="en-US" sz="2100" b="0" dirty="0">
                        <a:latin typeface="標楷體" panose="03000509000000000000" pitchFamily="65" charset="-120"/>
                        <a:ea typeface="標楷體" panose="03000509000000000000" pitchFamily="65" charset="-120"/>
                      </a:endParaRPr>
                    </a:p>
                  </a:txBody>
                  <a:tcPr marL="121952" marR="121952" marT="60960" marB="60960"/>
                </a:tc>
                <a:tc>
                  <a:txBody>
                    <a:bodyPr/>
                    <a:lstStyle/>
                    <a:p>
                      <a:pPr>
                        <a:lnSpc>
                          <a:spcPts val="3000"/>
                        </a:lnSpc>
                      </a:pPr>
                      <a:r>
                        <a:rPr lang="zh-TW" altLang="en-US" sz="2000" b="0" i="0" kern="1200" dirty="0">
                          <a:solidFill>
                            <a:schemeClr val="dk1"/>
                          </a:solidFill>
                          <a:effectLst/>
                          <a:latin typeface="標楷體" panose="03000509000000000000" pitchFamily="65" charset="-120"/>
                          <a:ea typeface="標楷體" panose="03000509000000000000" pitchFamily="65" charset="-120"/>
                          <a:cs typeface="+mn-cs"/>
                        </a:rPr>
                        <a:t>「被繼承人死亡前二年內贈與下列個人之財產，應於被繼承人死亡時，視為被繼承人之遺產，併入其遺產總額，依本法規定徵稅：一、被繼承人之配偶。」</a:t>
                      </a:r>
                      <a:endParaRPr lang="zh-TW" altLang="en-US" sz="2000" b="0" dirty="0">
                        <a:latin typeface="標楷體" panose="03000509000000000000" pitchFamily="65" charset="-120"/>
                        <a:ea typeface="標楷體" panose="03000509000000000000" pitchFamily="65" charset="-120"/>
                      </a:endParaRPr>
                    </a:p>
                  </a:txBody>
                  <a:tcPr marL="121952" marR="121952" marT="60960" marB="60960"/>
                </a:tc>
                <a:extLst>
                  <a:ext uri="{0D108BD9-81ED-4DB2-BD59-A6C34878D82A}">
                    <a16:rowId xmlns:a16="http://schemas.microsoft.com/office/drawing/2014/main" val="2809345915"/>
                  </a:ext>
                </a:extLst>
              </a:tr>
              <a:tr h="3083345">
                <a:tc>
                  <a:txBody>
                    <a:bodyPr/>
                    <a:lstStyle/>
                    <a:p>
                      <a:pPr marL="0" marR="0" indent="0" algn="l" defTabSz="685617" rtl="0" eaLnBrk="1" fontAlgn="auto" latinLnBrk="0" hangingPunct="1">
                        <a:lnSpc>
                          <a:spcPts val="2000"/>
                        </a:lnSpc>
                        <a:spcBef>
                          <a:spcPts val="0"/>
                        </a:spcBef>
                        <a:spcAft>
                          <a:spcPts val="0"/>
                        </a:spcAft>
                        <a:buClrTx/>
                        <a:buSzTx/>
                        <a:buFontTx/>
                        <a:buNone/>
                        <a:tabLst/>
                        <a:defRPr/>
                      </a:pPr>
                      <a:r>
                        <a:rPr lang="zh-TW" altLang="en-US" sz="2100" b="0" dirty="0">
                          <a:latin typeface="標楷體" panose="03000509000000000000" pitchFamily="65" charset="-120"/>
                          <a:ea typeface="標楷體" panose="03000509000000000000" pitchFamily="65" charset="-120"/>
                        </a:rPr>
                        <a:t>第</a:t>
                      </a:r>
                      <a:r>
                        <a:rPr lang="en-US" altLang="zh-TW" sz="2100" b="0" dirty="0">
                          <a:latin typeface="標楷體" panose="03000509000000000000" pitchFamily="65" charset="-120"/>
                          <a:ea typeface="標楷體" panose="03000509000000000000" pitchFamily="65" charset="-120"/>
                        </a:rPr>
                        <a:t>17</a:t>
                      </a:r>
                      <a:r>
                        <a:rPr lang="zh-TW" altLang="en-US" sz="2100" b="0" dirty="0">
                          <a:latin typeface="標楷體" panose="03000509000000000000" pitchFamily="65" charset="-120"/>
                          <a:ea typeface="標楷體" panose="03000509000000000000" pitchFamily="65" charset="-120"/>
                        </a:rPr>
                        <a:t>條之</a:t>
                      </a:r>
                      <a:r>
                        <a:rPr lang="en-US" altLang="zh-TW" sz="2100" b="0" dirty="0">
                          <a:latin typeface="標楷體" panose="03000509000000000000" pitchFamily="65" charset="-120"/>
                          <a:ea typeface="標楷體" panose="03000509000000000000" pitchFamily="65" charset="-120"/>
                        </a:rPr>
                        <a:t>1</a:t>
                      </a:r>
                      <a:r>
                        <a:rPr lang="zh-TW" altLang="en-US" sz="2100" b="0" dirty="0">
                          <a:latin typeface="標楷體" panose="03000509000000000000" pitchFamily="65" charset="-120"/>
                          <a:ea typeface="標楷體" panose="03000509000000000000" pitchFamily="65" charset="-120"/>
                        </a:rPr>
                        <a:t>第</a:t>
                      </a:r>
                      <a:r>
                        <a:rPr lang="en-US" altLang="zh-TW" sz="2100" b="0" dirty="0">
                          <a:latin typeface="標楷體" panose="03000509000000000000" pitchFamily="65" charset="-120"/>
                          <a:ea typeface="標楷體" panose="03000509000000000000" pitchFamily="65" charset="-120"/>
                        </a:rPr>
                        <a:t>1</a:t>
                      </a:r>
                      <a:r>
                        <a:rPr lang="zh-TW" altLang="en-US" sz="2100" b="0" dirty="0">
                          <a:latin typeface="標楷體" panose="03000509000000000000" pitchFamily="65" charset="-120"/>
                          <a:ea typeface="標楷體" panose="03000509000000000000" pitchFamily="65" charset="-120"/>
                        </a:rPr>
                        <a:t>項、第</a:t>
                      </a:r>
                      <a:r>
                        <a:rPr lang="en-US" altLang="zh-TW" sz="2100" b="0" dirty="0">
                          <a:latin typeface="標楷體" panose="03000509000000000000" pitchFamily="65" charset="-120"/>
                          <a:ea typeface="標楷體" panose="03000509000000000000" pitchFamily="65" charset="-120"/>
                        </a:rPr>
                        <a:t>2</a:t>
                      </a:r>
                      <a:r>
                        <a:rPr lang="zh-TW" altLang="en-US" sz="2100" b="0" dirty="0">
                          <a:latin typeface="標楷體" panose="03000509000000000000" pitchFamily="65" charset="-120"/>
                          <a:ea typeface="標楷體" panose="03000509000000000000" pitchFamily="65" charset="-120"/>
                        </a:rPr>
                        <a:t>項</a:t>
                      </a:r>
                    </a:p>
                  </a:txBody>
                  <a:tcPr marL="121952" marR="121952" marT="60960" marB="60960"/>
                </a:tc>
                <a:tc>
                  <a:txBody>
                    <a:bodyPr/>
                    <a:lstStyle/>
                    <a:p>
                      <a:pPr marL="266700" indent="-266700">
                        <a:lnSpc>
                          <a:spcPts val="3000"/>
                        </a:lnSpc>
                        <a:buFont typeface="+mj-lt"/>
                        <a:buAutoNum type="arabicPeriod"/>
                      </a:pPr>
                      <a:r>
                        <a:rPr lang="zh-TW" altLang="en-US" sz="2000" b="0" i="0" kern="1200" dirty="0">
                          <a:solidFill>
                            <a:schemeClr val="dk1"/>
                          </a:solidFill>
                          <a:effectLst/>
                          <a:latin typeface="標楷體" panose="03000509000000000000" pitchFamily="65" charset="-120"/>
                          <a:ea typeface="標楷體" panose="03000509000000000000" pitchFamily="65" charset="-120"/>
                          <a:cs typeface="+mn-cs"/>
                        </a:rPr>
                        <a:t>「被繼承人之配偶依民法第一千零三十條之一規定主張配偶剩餘財產差額分配請求權者，納稅義務人得向稽徵機關申報自遺產總額中扣除。」；</a:t>
                      </a:r>
                      <a:endParaRPr lang="en-US" altLang="zh-TW" sz="2000" b="0" i="0" kern="1200" dirty="0">
                        <a:solidFill>
                          <a:schemeClr val="dk1"/>
                        </a:solidFill>
                        <a:effectLst/>
                        <a:latin typeface="標楷體" panose="03000509000000000000" pitchFamily="65" charset="-120"/>
                        <a:ea typeface="標楷體" panose="03000509000000000000" pitchFamily="65" charset="-120"/>
                        <a:cs typeface="+mn-cs"/>
                      </a:endParaRPr>
                    </a:p>
                    <a:p>
                      <a:pPr marL="266700" indent="-266700" algn="just">
                        <a:lnSpc>
                          <a:spcPts val="3000"/>
                        </a:lnSpc>
                        <a:buFont typeface="+mj-lt"/>
                        <a:buAutoNum type="arabicPeriod"/>
                      </a:pPr>
                      <a:r>
                        <a:rPr lang="zh-TW" altLang="en-US" sz="2000" b="0" i="0" kern="1200" dirty="0">
                          <a:solidFill>
                            <a:schemeClr val="dk1"/>
                          </a:solidFill>
                          <a:effectLst/>
                          <a:latin typeface="標楷體" panose="03000509000000000000" pitchFamily="65" charset="-120"/>
                          <a:ea typeface="標楷體" panose="03000509000000000000" pitchFamily="65" charset="-120"/>
                          <a:cs typeface="+mn-cs"/>
                        </a:rPr>
                        <a:t>「納稅義務人未於稽徵機關核發稅款繳清證明書或免稅證明書之日起一年內，給付該請求權金額之財產予被繼承人之配偶者，稽徵機關應於前述期間屆滿之翌日起五年內，就未給付部分追繳應納稅賦。」</a:t>
                      </a:r>
                      <a:endParaRPr lang="zh-TW" altLang="en-US" sz="2000" b="0" dirty="0">
                        <a:latin typeface="標楷體" panose="03000509000000000000" pitchFamily="65" charset="-120"/>
                        <a:ea typeface="標楷體" panose="03000509000000000000" pitchFamily="65" charset="-120"/>
                      </a:endParaRPr>
                    </a:p>
                  </a:txBody>
                  <a:tcPr marL="121952" marR="121952" marT="60960" marB="60960"/>
                </a:tc>
                <a:extLst>
                  <a:ext uri="{0D108BD9-81ED-4DB2-BD59-A6C34878D82A}">
                    <a16:rowId xmlns:a16="http://schemas.microsoft.com/office/drawing/2014/main" val="2448354152"/>
                  </a:ext>
                </a:extLst>
              </a:tr>
            </a:tbl>
          </a:graphicData>
        </a:graphic>
      </p:graphicFrame>
    </p:spTree>
    <p:extLst>
      <p:ext uri="{BB962C8B-B14F-4D97-AF65-F5344CB8AC3E}">
        <p14:creationId xmlns:p14="http://schemas.microsoft.com/office/powerpoint/2010/main" val="2886233924"/>
      </p:ext>
    </p:extLst>
  </p:cSld>
  <p:clrMapOvr>
    <a:masterClrMapping/>
  </p:clrMapOvr>
  <p:transition spd="slow">
    <p:push dir="u"/>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ADDFB-D502-6557-785C-77A65250BBF3}"/>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FF83E8C5-8B4A-1634-57E7-5B7BB14BC0EA}"/>
              </a:ext>
            </a:extLst>
          </p:cNvPr>
          <p:cNvSpPr>
            <a:spLocks noGrp="1"/>
          </p:cNvSpPr>
          <p:nvPr>
            <p:ph type="title"/>
          </p:nvPr>
        </p:nvSpPr>
        <p:spPr/>
        <p:txBody>
          <a:bodyPr>
            <a:normAutofit/>
          </a:bodyPr>
          <a:lstStyle/>
          <a:p>
            <a:r>
              <a:rPr lang="zh-TW" altLang="en-US" sz="4500" dirty="0"/>
              <a:t>柒、</a:t>
            </a:r>
            <a:r>
              <a:rPr lang="zh-TW" altLang="en-US" sz="4800" kern="100" dirty="0">
                <a:latin typeface="Calibri" panose="020F0502020204030204" pitchFamily="34" charset="0"/>
                <a:cs typeface="Times New Roman" panose="02020603050405020304" pitchFamily="18" charset="0"/>
              </a:rPr>
              <a:t>善用意定監護制度避免糾紛</a:t>
            </a:r>
            <a:endParaRPr lang="zh-TW" altLang="en-US" sz="4500" dirty="0"/>
          </a:p>
        </p:txBody>
      </p:sp>
      <p:sp>
        <p:nvSpPr>
          <p:cNvPr id="4" name="投影片編號版面配置區 3">
            <a:extLst>
              <a:ext uri="{FF2B5EF4-FFF2-40B4-BE49-F238E27FC236}">
                <a16:creationId xmlns:a16="http://schemas.microsoft.com/office/drawing/2014/main" id="{DF07C5ED-A59F-CF80-201D-FDCA378F8C71}"/>
              </a:ext>
            </a:extLst>
          </p:cNvPr>
          <p:cNvSpPr>
            <a:spLocks noGrp="1"/>
          </p:cNvSpPr>
          <p:nvPr>
            <p:ph type="sldNum" sz="quarter" idx="12"/>
          </p:nvPr>
        </p:nvSpPr>
        <p:spPr/>
        <p:txBody>
          <a:bodyPr/>
          <a:lstStyle/>
          <a:p>
            <a:fld id="{2E6F56F6-8A33-4603-90C0-ABB6D2C1DF7D}" type="slidenum">
              <a:rPr lang="zh-TW" altLang="en-US" smtClean="0"/>
              <a:pPr/>
              <a:t>76</a:t>
            </a:fld>
            <a:endParaRPr lang="zh-TW" altLang="en-US" dirty="0"/>
          </a:p>
        </p:txBody>
      </p:sp>
    </p:spTree>
    <p:extLst>
      <p:ext uri="{BB962C8B-B14F-4D97-AF65-F5344CB8AC3E}">
        <p14:creationId xmlns:p14="http://schemas.microsoft.com/office/powerpoint/2010/main" val="298205441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359311E-19D6-FEF4-E6D9-077C5BA68004}"/>
              </a:ext>
            </a:extLst>
          </p:cNvPr>
          <p:cNvSpPr>
            <a:spLocks noGrp="1"/>
          </p:cNvSpPr>
          <p:nvPr>
            <p:ph type="title"/>
          </p:nvPr>
        </p:nvSpPr>
        <p:spPr/>
        <p:txBody>
          <a:bodyPr/>
          <a:lstStyle/>
          <a:p>
            <a:r>
              <a:rPr lang="zh-TW" altLang="zh-TW" dirty="0"/>
              <a:t>一、高齡失智者隨著進入「高齡社會」，日益增多</a:t>
            </a:r>
            <a:endParaRPr lang="zh-TW" altLang="en-US" dirty="0"/>
          </a:p>
        </p:txBody>
      </p:sp>
      <p:sp>
        <p:nvSpPr>
          <p:cNvPr id="3" name="內容版面配置區 2">
            <a:extLst>
              <a:ext uri="{FF2B5EF4-FFF2-40B4-BE49-F238E27FC236}">
                <a16:creationId xmlns:a16="http://schemas.microsoft.com/office/drawing/2014/main" id="{F969E397-22F2-57CC-6090-CA9D90A866C4}"/>
              </a:ext>
            </a:extLst>
          </p:cNvPr>
          <p:cNvSpPr>
            <a:spLocks noGrp="1"/>
          </p:cNvSpPr>
          <p:nvPr>
            <p:ph idx="1"/>
          </p:nvPr>
        </p:nvSpPr>
        <p:spPr>
          <a:xfrm>
            <a:off x="1129036" y="1412776"/>
            <a:ext cx="9937104" cy="5256584"/>
          </a:xfrm>
        </p:spPr>
        <p:txBody>
          <a:bodyPr>
            <a:normAutofit/>
          </a:bodyPr>
          <a:lstStyle/>
          <a:p>
            <a:pPr algn="just" hangingPunct="0">
              <a:lnSpc>
                <a:spcPct val="150000"/>
              </a:lnSpc>
              <a:spcAft>
                <a:spcPts val="600"/>
              </a:spcAft>
            </a:pPr>
            <a:r>
              <a:rPr lang="zh-TW" altLang="zh-TW" sz="2800" kern="100" dirty="0">
                <a:effectLst/>
                <a:latin typeface="Times New Roman" panose="02020603050405020304" pitchFamily="18" charset="0"/>
                <a:cs typeface="Times New Roman" panose="02020603050405020304" pitchFamily="18" charset="0"/>
              </a:rPr>
              <a:t>台灣已經是一「高齡社會」，至</a:t>
            </a:r>
            <a:r>
              <a:rPr lang="en-US" altLang="zh-TW" sz="2800" kern="100" dirty="0">
                <a:effectLst/>
                <a:latin typeface="Times New Roman" panose="02020603050405020304" pitchFamily="18" charset="0"/>
                <a:cs typeface="Times New Roman" panose="02020603050405020304" pitchFamily="18" charset="0"/>
              </a:rPr>
              <a:t>2025</a:t>
            </a:r>
            <a:r>
              <a:rPr lang="zh-TW" altLang="zh-TW" sz="2800" kern="100" dirty="0">
                <a:effectLst/>
                <a:latin typeface="Times New Roman" panose="02020603050405020304" pitchFamily="18" charset="0"/>
                <a:cs typeface="Times New Roman" panose="02020603050405020304" pitchFamily="18" charset="0"/>
              </a:rPr>
              <a:t>年邁入「</a:t>
            </a:r>
            <a:r>
              <a:rPr lang="zh-TW" altLang="zh-TW" sz="2800" b="1" u="sng" kern="100" dirty="0">
                <a:solidFill>
                  <a:srgbClr val="C00000"/>
                </a:solidFill>
                <a:effectLst/>
                <a:latin typeface="Times New Roman" panose="02020603050405020304" pitchFamily="18" charset="0"/>
                <a:cs typeface="Times New Roman" panose="02020603050405020304" pitchFamily="18" charset="0"/>
              </a:rPr>
              <a:t>超高齡社會</a:t>
            </a:r>
            <a:r>
              <a:rPr lang="zh-TW" altLang="zh-TW" sz="2800" kern="100" dirty="0">
                <a:effectLst/>
                <a:latin typeface="Times New Roman" panose="02020603050405020304" pitchFamily="18" charset="0"/>
                <a:cs typeface="Times New Roman" panose="02020603050405020304" pitchFamily="18" charset="0"/>
              </a:rPr>
              <a:t>」，老人被診斷出「失智症」日益增多。失智老人不僅有遭「金融剝削」的風險，還有因罹失智症而走失；依內政部警政署統計，台灣近三年來共六千多人因失智症走失，占失蹤人口近一成。</a:t>
            </a:r>
            <a:r>
              <a:rPr lang="zh-TW" altLang="en-US" sz="2800" b="1" u="sng" kern="100" dirty="0">
                <a:solidFill>
                  <a:srgbClr val="C00000"/>
                </a:solidFill>
                <a:cs typeface="Times New Roman" panose="02020603050405020304" pitchFamily="18" charset="0"/>
              </a:rPr>
              <a:t>當失智與衰老成為生活的一部分，我們更該為未來預留選擇，把尊嚴與主導權留在自己手中</a:t>
            </a:r>
            <a:r>
              <a:rPr lang="zh-TW" altLang="en-US" sz="2800" kern="100" dirty="0">
                <a:cs typeface="Times New Roman" panose="02020603050405020304" pitchFamily="18" charset="0"/>
              </a:rPr>
              <a:t>。</a:t>
            </a:r>
            <a:endParaRPr lang="zh-TW" altLang="en-US" sz="2800" dirty="0">
              <a:latin typeface="Times New Roman" panose="02020603050405020304" pitchFamily="18" charset="0"/>
              <a:cs typeface="Times New Roman" panose="02020603050405020304" pitchFamily="18" charset="0"/>
            </a:endParaRPr>
          </a:p>
        </p:txBody>
      </p:sp>
      <p:sp>
        <p:nvSpPr>
          <p:cNvPr id="4" name="投影片編號版面配置區 3">
            <a:extLst>
              <a:ext uri="{FF2B5EF4-FFF2-40B4-BE49-F238E27FC236}">
                <a16:creationId xmlns:a16="http://schemas.microsoft.com/office/drawing/2014/main" id="{CFDB6CC2-4976-D98C-823C-64ED4BC3094B}"/>
              </a:ext>
            </a:extLst>
          </p:cNvPr>
          <p:cNvSpPr>
            <a:spLocks noGrp="1"/>
          </p:cNvSpPr>
          <p:nvPr>
            <p:ph type="sldNum" sz="quarter" idx="12"/>
          </p:nvPr>
        </p:nvSpPr>
        <p:spPr/>
        <p:txBody>
          <a:bodyPr/>
          <a:lstStyle/>
          <a:p>
            <a:fld id="{2E6F56F6-8A33-4603-90C0-ABB6D2C1DF7D}" type="slidenum">
              <a:rPr lang="zh-TW" altLang="en-US" smtClean="0">
                <a:solidFill>
                  <a:prstClr val="black">
                    <a:tint val="75000"/>
                  </a:prstClr>
                </a:solidFill>
              </a:rPr>
              <a:pPr/>
              <a:t>77</a:t>
            </a:fld>
            <a:endParaRPr lang="zh-TW" altLang="en-US" dirty="0">
              <a:solidFill>
                <a:prstClr val="black">
                  <a:tint val="75000"/>
                </a:prstClr>
              </a:solidFill>
            </a:endParaRPr>
          </a:p>
        </p:txBody>
      </p:sp>
    </p:spTree>
    <p:extLst>
      <p:ext uri="{BB962C8B-B14F-4D97-AF65-F5344CB8AC3E}">
        <p14:creationId xmlns:p14="http://schemas.microsoft.com/office/powerpoint/2010/main" val="1151353236"/>
      </p:ext>
    </p:extLst>
  </p:cSld>
  <p:clrMapOvr>
    <a:masterClrMapping/>
  </p:clrMapOvr>
  <p:transition spd="slow">
    <p:push dir="u"/>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圓角矩形 13"/>
          <p:cNvSpPr/>
          <p:nvPr/>
        </p:nvSpPr>
        <p:spPr>
          <a:xfrm>
            <a:off x="6385619" y="1124744"/>
            <a:ext cx="5040560" cy="4968552"/>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1">
                  <a:lumMod val="40000"/>
                  <a:lumOff val="60000"/>
                </a:schemeClr>
              </a:solidFill>
            </a:endParaRPr>
          </a:p>
        </p:txBody>
      </p:sp>
      <p:sp>
        <p:nvSpPr>
          <p:cNvPr id="10" name="圓角矩形 9"/>
          <p:cNvSpPr/>
          <p:nvPr/>
        </p:nvSpPr>
        <p:spPr>
          <a:xfrm>
            <a:off x="624979" y="1124744"/>
            <a:ext cx="5040560" cy="4968552"/>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8F0737C4-7404-610B-20EA-A9AF85307155}"/>
              </a:ext>
            </a:extLst>
          </p:cNvPr>
          <p:cNvSpPr>
            <a:spLocks noGrp="1"/>
          </p:cNvSpPr>
          <p:nvPr>
            <p:ph type="title"/>
          </p:nvPr>
        </p:nvSpPr>
        <p:spPr/>
        <p:txBody>
          <a:bodyPr/>
          <a:lstStyle/>
          <a:p>
            <a:r>
              <a:rPr lang="zh-TW" altLang="en-US" dirty="0"/>
              <a:t>二</a:t>
            </a:r>
            <a:r>
              <a:rPr lang="zh-TW" altLang="zh-TW" dirty="0"/>
              <a:t>、「監護宣告」不同於「輔助宣告」</a:t>
            </a:r>
            <a:endParaRPr lang="zh-TW" altLang="en-US" dirty="0"/>
          </a:p>
        </p:txBody>
      </p:sp>
      <p:sp>
        <p:nvSpPr>
          <p:cNvPr id="7" name="手繪多邊形 6"/>
          <p:cNvSpPr/>
          <p:nvPr/>
        </p:nvSpPr>
        <p:spPr>
          <a:xfrm>
            <a:off x="841003" y="1268760"/>
            <a:ext cx="4731953" cy="3744416"/>
          </a:xfrm>
          <a:custGeom>
            <a:avLst/>
            <a:gdLst>
              <a:gd name="connsiteX0" fmla="*/ 0 w 4045175"/>
              <a:gd name="connsiteY0" fmla="*/ 0 h 2427105"/>
              <a:gd name="connsiteX1" fmla="*/ 4045175 w 4045175"/>
              <a:gd name="connsiteY1" fmla="*/ 0 h 2427105"/>
              <a:gd name="connsiteX2" fmla="*/ 4045175 w 4045175"/>
              <a:gd name="connsiteY2" fmla="*/ 2427105 h 2427105"/>
              <a:gd name="connsiteX3" fmla="*/ 0 w 4045175"/>
              <a:gd name="connsiteY3" fmla="*/ 2427105 h 2427105"/>
              <a:gd name="connsiteX4" fmla="*/ 0 w 4045175"/>
              <a:gd name="connsiteY4" fmla="*/ 0 h 2427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5175" h="2427105">
                <a:moveTo>
                  <a:pt x="0" y="0"/>
                </a:moveTo>
                <a:lnTo>
                  <a:pt x="4045175" y="0"/>
                </a:lnTo>
                <a:lnTo>
                  <a:pt x="4045175" y="2427105"/>
                </a:lnTo>
                <a:lnTo>
                  <a:pt x="0" y="2427105"/>
                </a:lnTo>
                <a:lnTo>
                  <a:pt x="0" y="0"/>
                </a:lnTo>
                <a:close/>
              </a:path>
            </a:pathLst>
          </a:custGeom>
          <a:noFill/>
          <a:ln>
            <a:noFill/>
          </a:ln>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spcFirstLastPara="0" vert="horz" wrap="square" lIns="91440" tIns="91440" rIns="91440" bIns="91440" numCol="1" spcCol="1270" anchor="t" anchorCtr="0">
            <a:noAutofit/>
          </a:bodyPr>
          <a:lstStyle/>
          <a:p>
            <a:pPr lvl="0" algn="just" defTabSz="1066800" hangingPunct="0">
              <a:lnSpc>
                <a:spcPct val="90000"/>
              </a:lnSpc>
              <a:spcBef>
                <a:spcPct val="0"/>
              </a:spcBef>
              <a:spcAft>
                <a:spcPct val="35000"/>
              </a:spcAft>
            </a:pPr>
            <a:r>
              <a:rPr lang="zh-TW" sz="2800" b="1" kern="12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監護宣告</a:t>
            </a:r>
          </a:p>
          <a:p>
            <a:pPr marL="0" lvl="1" algn="just" defTabSz="844550" hangingPunct="0">
              <a:lnSpc>
                <a:spcPts val="4000"/>
              </a:lnSpc>
              <a:spcBef>
                <a:spcPct val="0"/>
              </a:spcBef>
              <a:spcAft>
                <a:spcPct val="15000"/>
              </a:spcAft>
            </a:pPr>
            <a:r>
              <a:rPr lang="zh-TW" sz="2200" kern="1200" dirty="0">
                <a:latin typeface="Times New Roman" panose="02020603050405020304" pitchFamily="18" charset="0"/>
                <a:ea typeface="標楷體" panose="03000509000000000000" pitchFamily="65" charset="-120"/>
                <a:cs typeface="Times New Roman" panose="02020603050405020304" pitchFamily="18" charset="0"/>
              </a:rPr>
              <a:t>《民法》第</a:t>
            </a:r>
            <a:r>
              <a:rPr lang="en-US" sz="2200" kern="1200" dirty="0">
                <a:latin typeface="Times New Roman" panose="02020603050405020304" pitchFamily="18" charset="0"/>
                <a:ea typeface="標楷體" panose="03000509000000000000" pitchFamily="65" charset="-120"/>
                <a:cs typeface="Times New Roman" panose="02020603050405020304" pitchFamily="18" charset="0"/>
              </a:rPr>
              <a:t>14</a:t>
            </a:r>
            <a:r>
              <a:rPr lang="zh-TW" sz="2200" kern="1200" dirty="0">
                <a:latin typeface="Times New Roman" panose="02020603050405020304" pitchFamily="18" charset="0"/>
                <a:ea typeface="標楷體" panose="03000509000000000000" pitchFamily="65" charset="-120"/>
                <a:cs typeface="Times New Roman" panose="02020603050405020304" pitchFamily="18" charset="0"/>
              </a:rPr>
              <a:t>條第</a:t>
            </a:r>
            <a:r>
              <a:rPr lang="en-US" sz="2200" kern="1200" dirty="0">
                <a:latin typeface="Times New Roman" panose="02020603050405020304" pitchFamily="18" charset="0"/>
                <a:ea typeface="標楷體" panose="03000509000000000000" pitchFamily="65" charset="-120"/>
                <a:cs typeface="Times New Roman" panose="02020603050405020304" pitchFamily="18" charset="0"/>
              </a:rPr>
              <a:t>1</a:t>
            </a:r>
            <a:r>
              <a:rPr lang="zh-TW" sz="2200" kern="1200" dirty="0">
                <a:latin typeface="Times New Roman" panose="02020603050405020304" pitchFamily="18" charset="0"/>
                <a:ea typeface="標楷體" panose="03000509000000000000" pitchFamily="65" charset="-120"/>
                <a:cs typeface="Times New Roman" panose="02020603050405020304" pitchFamily="18" charset="0"/>
              </a:rPr>
              <a:t>項規定：對於因精神障礙或其他心智缺陷，致不能為意思表示或受意思表示，或不能辨識其意思表示的效果者，法院可以因相關</a:t>
            </a:r>
            <a:r>
              <a:rPr lang="zh-TW" sz="2200" dirty="0">
                <a:latin typeface="Times New Roman" panose="02020603050405020304" pitchFamily="18" charset="0"/>
                <a:ea typeface="標楷體" panose="03000509000000000000" pitchFamily="65" charset="-120"/>
                <a:cs typeface="Times New Roman" panose="02020603050405020304" pitchFamily="18" charset="0"/>
              </a:rPr>
              <a:t>法定親屬的聲請，為「監護宣告」。</a:t>
            </a:r>
            <a:r>
              <a:rPr lang="zh-TW" altLang="en-US" sz="22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法院若認未達</a:t>
            </a:r>
            <a:r>
              <a:rPr lang="zh-TW" altLang="zh-TW" sz="22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「監護宣告」程度，</a:t>
            </a:r>
            <a:r>
              <a:rPr lang="zh-TW" altLang="en-US" sz="22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則可</a:t>
            </a:r>
            <a:r>
              <a:rPr lang="zh-TW" altLang="zh-TW" sz="22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為「輔助宣告」</a:t>
            </a:r>
            <a:r>
              <a:rPr lang="zh-TW" altLang="zh-TW" sz="2200" dirty="0">
                <a:latin typeface="Times New Roman" panose="02020603050405020304" pitchFamily="18" charset="0"/>
                <a:ea typeface="標楷體" panose="03000509000000000000" pitchFamily="65" charset="-120"/>
                <a:cs typeface="Times New Roman" panose="02020603050405020304" pitchFamily="18" charset="0"/>
              </a:rPr>
              <a:t>（參見《民法》第</a:t>
            </a:r>
            <a:r>
              <a:rPr lang="en-US" altLang="zh-TW" sz="2200" dirty="0">
                <a:latin typeface="Times New Roman" panose="02020603050405020304" pitchFamily="18" charset="0"/>
                <a:ea typeface="標楷體" panose="03000509000000000000" pitchFamily="65" charset="-120"/>
                <a:cs typeface="Times New Roman" panose="02020603050405020304" pitchFamily="18" charset="0"/>
              </a:rPr>
              <a:t>14</a:t>
            </a:r>
            <a:r>
              <a:rPr lang="zh-TW" altLang="zh-TW" sz="2200" dirty="0">
                <a:latin typeface="Times New Roman" panose="02020603050405020304" pitchFamily="18" charset="0"/>
                <a:ea typeface="標楷體" panose="03000509000000000000" pitchFamily="65" charset="-120"/>
                <a:cs typeface="Times New Roman" panose="02020603050405020304" pitchFamily="18" charset="0"/>
              </a:rPr>
              <a:t>條第</a:t>
            </a:r>
            <a:r>
              <a:rPr lang="en-US" altLang="zh-TW" sz="2200" dirty="0">
                <a:latin typeface="Times New Roman" panose="02020603050405020304" pitchFamily="18" charset="0"/>
                <a:ea typeface="標楷體" panose="03000509000000000000" pitchFamily="65" charset="-120"/>
                <a:cs typeface="Times New Roman" panose="02020603050405020304" pitchFamily="18" charset="0"/>
              </a:rPr>
              <a:t>3</a:t>
            </a:r>
            <a:r>
              <a:rPr lang="zh-TW" altLang="zh-TW" sz="2200" dirty="0">
                <a:latin typeface="Times New Roman" panose="02020603050405020304" pitchFamily="18" charset="0"/>
                <a:ea typeface="標楷體" panose="03000509000000000000" pitchFamily="65" charset="-120"/>
                <a:cs typeface="Times New Roman" panose="02020603050405020304" pitchFamily="18" charset="0"/>
              </a:rPr>
              <a:t>項）。</a:t>
            </a:r>
            <a:endParaRPr lang="zh-TW" altLang="en-US" sz="2200" dirty="0">
              <a:latin typeface="Times New Roman" panose="02020603050405020304" pitchFamily="18" charset="0"/>
              <a:ea typeface="標楷體" panose="03000509000000000000" pitchFamily="65" charset="-120"/>
              <a:cs typeface="Times New Roman" panose="02020603050405020304" pitchFamily="18" charset="0"/>
            </a:endParaRPr>
          </a:p>
          <a:p>
            <a:pPr marL="0" lvl="1" algn="just" defTabSz="844550" hangingPunct="0">
              <a:lnSpc>
                <a:spcPts val="4000"/>
              </a:lnSpc>
              <a:spcBef>
                <a:spcPct val="0"/>
              </a:spcBef>
              <a:spcAft>
                <a:spcPct val="15000"/>
              </a:spcAft>
            </a:pPr>
            <a:endParaRPr lang="zh-TW" altLang="zh-TW" sz="2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0" lvl="1" algn="just" defTabSz="844550" hangingPunct="0">
              <a:lnSpc>
                <a:spcPts val="4000"/>
              </a:lnSpc>
              <a:spcBef>
                <a:spcPct val="0"/>
              </a:spcBef>
              <a:spcAft>
                <a:spcPct val="15000"/>
              </a:spcAft>
            </a:pPr>
            <a:endParaRPr lang="zh-TW" sz="2500" kern="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9" name="手繪多邊形 8"/>
          <p:cNvSpPr/>
          <p:nvPr/>
        </p:nvSpPr>
        <p:spPr>
          <a:xfrm>
            <a:off x="6601643" y="1268760"/>
            <a:ext cx="4731953" cy="4824536"/>
          </a:xfrm>
          <a:custGeom>
            <a:avLst/>
            <a:gdLst>
              <a:gd name="connsiteX0" fmla="*/ 0 w 4045175"/>
              <a:gd name="connsiteY0" fmla="*/ 0 h 2427105"/>
              <a:gd name="connsiteX1" fmla="*/ 4045175 w 4045175"/>
              <a:gd name="connsiteY1" fmla="*/ 0 h 2427105"/>
              <a:gd name="connsiteX2" fmla="*/ 4045175 w 4045175"/>
              <a:gd name="connsiteY2" fmla="*/ 2427105 h 2427105"/>
              <a:gd name="connsiteX3" fmla="*/ 0 w 4045175"/>
              <a:gd name="connsiteY3" fmla="*/ 2427105 h 2427105"/>
              <a:gd name="connsiteX4" fmla="*/ 0 w 4045175"/>
              <a:gd name="connsiteY4" fmla="*/ 0 h 2427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5175" h="2427105">
                <a:moveTo>
                  <a:pt x="0" y="0"/>
                </a:moveTo>
                <a:lnTo>
                  <a:pt x="4045175" y="0"/>
                </a:lnTo>
                <a:lnTo>
                  <a:pt x="4045175" y="2427105"/>
                </a:lnTo>
                <a:lnTo>
                  <a:pt x="0" y="2427105"/>
                </a:lnTo>
                <a:lnTo>
                  <a:pt x="0" y="0"/>
                </a:lnTo>
                <a:close/>
              </a:path>
            </a:pathLst>
          </a:custGeom>
          <a:noFill/>
          <a:effectLst/>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rgbClr r="0" g="0" b="0"/>
          </a:effectRef>
          <a:fontRef idx="minor">
            <a:schemeClr val="dk1"/>
          </a:fontRef>
        </p:style>
        <p:txBody>
          <a:bodyPr spcFirstLastPara="0" vert="horz" wrap="square" lIns="91440" tIns="91440" rIns="91440" bIns="91440" numCol="1" spcCol="1270" anchor="t" anchorCtr="0">
            <a:noAutofit/>
          </a:bodyPr>
          <a:lstStyle/>
          <a:p>
            <a:pPr lvl="0" algn="just" defTabSz="1066800" hangingPunct="0">
              <a:lnSpc>
                <a:spcPct val="90000"/>
              </a:lnSpc>
              <a:spcBef>
                <a:spcPct val="0"/>
              </a:spcBef>
              <a:spcAft>
                <a:spcPct val="35000"/>
              </a:spcAft>
            </a:pPr>
            <a:r>
              <a:rPr lang="zh-TW" sz="2800" b="1" kern="12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輔助宣告</a:t>
            </a:r>
          </a:p>
          <a:p>
            <a:pPr marL="0" lvl="1" algn="just" defTabSz="844550" hangingPunct="0">
              <a:lnSpc>
                <a:spcPts val="4000"/>
              </a:lnSpc>
              <a:spcBef>
                <a:spcPct val="0"/>
              </a:spcBef>
              <a:spcAft>
                <a:spcPct val="15000"/>
              </a:spcAft>
            </a:pPr>
            <a:r>
              <a:rPr lang="zh-TW" sz="2200" dirty="0">
                <a:latin typeface="Times New Roman" panose="02020603050405020304" pitchFamily="18" charset="0"/>
                <a:ea typeface="標楷體" panose="03000509000000000000" pitchFamily="65" charset="-120"/>
                <a:cs typeface="Times New Roman" panose="02020603050405020304" pitchFamily="18" charset="0"/>
              </a:rPr>
              <a:t>《民法》第</a:t>
            </a:r>
            <a:r>
              <a:rPr lang="en-US" sz="2200" dirty="0">
                <a:latin typeface="Times New Roman" panose="02020603050405020304" pitchFamily="18" charset="0"/>
                <a:ea typeface="標楷體" panose="03000509000000000000" pitchFamily="65" charset="-120"/>
                <a:cs typeface="Times New Roman" panose="02020603050405020304" pitchFamily="18" charset="0"/>
              </a:rPr>
              <a:t>15</a:t>
            </a:r>
            <a:r>
              <a:rPr lang="zh-TW" sz="2200" dirty="0">
                <a:latin typeface="Times New Roman" panose="02020603050405020304" pitchFamily="18" charset="0"/>
                <a:ea typeface="標楷體" panose="03000509000000000000" pitchFamily="65" charset="-120"/>
                <a:cs typeface="Times New Roman" panose="02020603050405020304" pitchFamily="18" charset="0"/>
              </a:rPr>
              <a:t>條之</a:t>
            </a:r>
            <a:r>
              <a:rPr lang="en-US" sz="2200" dirty="0">
                <a:latin typeface="Times New Roman" panose="02020603050405020304" pitchFamily="18" charset="0"/>
                <a:ea typeface="標楷體" panose="03000509000000000000" pitchFamily="65" charset="-120"/>
                <a:cs typeface="Times New Roman" panose="02020603050405020304" pitchFamily="18" charset="0"/>
              </a:rPr>
              <a:t>1</a:t>
            </a:r>
            <a:r>
              <a:rPr lang="zh-TW" sz="2200" dirty="0">
                <a:latin typeface="Times New Roman" panose="02020603050405020304" pitchFamily="18" charset="0"/>
                <a:ea typeface="標楷體" panose="03000509000000000000" pitchFamily="65" charset="-120"/>
                <a:cs typeface="Times New Roman" panose="02020603050405020304" pitchFamily="18" charset="0"/>
              </a:rPr>
              <a:t>第</a:t>
            </a:r>
            <a:r>
              <a:rPr lang="en-US" sz="2200" dirty="0">
                <a:latin typeface="Times New Roman" panose="02020603050405020304" pitchFamily="18" charset="0"/>
                <a:ea typeface="標楷體" panose="03000509000000000000" pitchFamily="65" charset="-120"/>
                <a:cs typeface="Times New Roman" panose="02020603050405020304" pitchFamily="18" charset="0"/>
              </a:rPr>
              <a:t>1</a:t>
            </a:r>
            <a:r>
              <a:rPr lang="zh-TW" sz="2200" dirty="0">
                <a:latin typeface="Times New Roman" panose="02020603050405020304" pitchFamily="18" charset="0"/>
                <a:ea typeface="標楷體" panose="03000509000000000000" pitchFamily="65" charset="-120"/>
                <a:cs typeface="Times New Roman" panose="02020603050405020304" pitchFamily="18" charset="0"/>
              </a:rPr>
              <a:t>項對於因精神障礙或其他心智缺陷，致其為意思表示或受意思表示，或辨識其意思表示效果的能力，顯有不足者，法院可以因相關法定親屬的聲請，為「輔助宣告」。</a:t>
            </a:r>
          </a:p>
        </p:txBody>
      </p:sp>
      <p:sp>
        <p:nvSpPr>
          <p:cNvPr id="4" name="投影片編號版面配置區 3">
            <a:extLst>
              <a:ext uri="{FF2B5EF4-FFF2-40B4-BE49-F238E27FC236}">
                <a16:creationId xmlns:a16="http://schemas.microsoft.com/office/drawing/2014/main" id="{4C697B82-84E1-AA91-804F-8DC7A5D11DB7}"/>
              </a:ext>
            </a:extLst>
          </p:cNvPr>
          <p:cNvSpPr>
            <a:spLocks noGrp="1"/>
          </p:cNvSpPr>
          <p:nvPr>
            <p:ph type="sldNum" sz="quarter" idx="12"/>
          </p:nvPr>
        </p:nvSpPr>
        <p:spPr/>
        <p:txBody>
          <a:bodyPr/>
          <a:lstStyle/>
          <a:p>
            <a:fld id="{2E6F56F6-8A33-4603-90C0-ABB6D2C1DF7D}" type="slidenum">
              <a:rPr lang="zh-TW" altLang="en-US" smtClean="0"/>
              <a:pPr/>
              <a:t>78</a:t>
            </a:fld>
            <a:endParaRPr lang="zh-TW" altLang="en-US" dirty="0"/>
          </a:p>
        </p:txBody>
      </p:sp>
    </p:spTree>
    <p:extLst>
      <p:ext uri="{BB962C8B-B14F-4D97-AF65-F5344CB8AC3E}">
        <p14:creationId xmlns:p14="http://schemas.microsoft.com/office/powerpoint/2010/main" val="3746764333"/>
      </p:ext>
    </p:extLst>
  </p:cSld>
  <p:clrMapOvr>
    <a:masterClrMapping/>
  </p:clrMapOvr>
  <p:transition spd="slow">
    <p:push dir="u"/>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41EB3-EC8A-7085-61DC-19E5B5FED73E}"/>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0D3051C5-246C-BF18-4C4F-C4C09082E7EE}"/>
              </a:ext>
            </a:extLst>
          </p:cNvPr>
          <p:cNvSpPr>
            <a:spLocks noGrp="1"/>
          </p:cNvSpPr>
          <p:nvPr>
            <p:ph type="title"/>
          </p:nvPr>
        </p:nvSpPr>
        <p:spPr/>
        <p:txBody>
          <a:bodyPr/>
          <a:lstStyle/>
          <a:p>
            <a:r>
              <a:rPr lang="zh-TW" altLang="en-US" dirty="0"/>
              <a:t>二</a:t>
            </a:r>
            <a:r>
              <a:rPr lang="zh-TW" altLang="zh-TW" dirty="0"/>
              <a:t>、</a:t>
            </a:r>
            <a:r>
              <a:rPr lang="zh-TW" altLang="en-US" dirty="0"/>
              <a:t>什麼是意定監護？</a:t>
            </a:r>
          </a:p>
        </p:txBody>
      </p:sp>
      <p:sp>
        <p:nvSpPr>
          <p:cNvPr id="4" name="投影片編號版面配置區 3">
            <a:extLst>
              <a:ext uri="{FF2B5EF4-FFF2-40B4-BE49-F238E27FC236}">
                <a16:creationId xmlns:a16="http://schemas.microsoft.com/office/drawing/2014/main" id="{6E890399-3CD1-7652-29F0-046644F9D7F5}"/>
              </a:ext>
            </a:extLst>
          </p:cNvPr>
          <p:cNvSpPr>
            <a:spLocks noGrp="1"/>
          </p:cNvSpPr>
          <p:nvPr>
            <p:ph type="sldNum" sz="quarter" idx="12"/>
          </p:nvPr>
        </p:nvSpPr>
        <p:spPr/>
        <p:txBody>
          <a:bodyPr/>
          <a:lstStyle/>
          <a:p>
            <a:fld id="{2E6F56F6-8A33-4603-90C0-ABB6D2C1DF7D}" type="slidenum">
              <a:rPr lang="zh-TW" altLang="en-US" smtClean="0">
                <a:solidFill>
                  <a:prstClr val="black">
                    <a:tint val="75000"/>
                  </a:prstClr>
                </a:solidFill>
              </a:rPr>
              <a:pPr/>
              <a:t>79</a:t>
            </a:fld>
            <a:endParaRPr lang="zh-TW" altLang="en-US" dirty="0">
              <a:solidFill>
                <a:prstClr val="black">
                  <a:tint val="75000"/>
                </a:prstClr>
              </a:solidFill>
            </a:endParaRPr>
          </a:p>
        </p:txBody>
      </p:sp>
      <p:graphicFrame>
        <p:nvGraphicFramePr>
          <p:cNvPr id="8" name="表格 7">
            <a:extLst>
              <a:ext uri="{FF2B5EF4-FFF2-40B4-BE49-F238E27FC236}">
                <a16:creationId xmlns:a16="http://schemas.microsoft.com/office/drawing/2014/main" id="{6BE285BC-501C-82FD-C913-B05E579EBC61}"/>
              </a:ext>
            </a:extLst>
          </p:cNvPr>
          <p:cNvGraphicFramePr>
            <a:graphicFrameLocks noGrp="1"/>
          </p:cNvGraphicFramePr>
          <p:nvPr/>
        </p:nvGraphicFramePr>
        <p:xfrm>
          <a:off x="624979" y="1556792"/>
          <a:ext cx="10945215" cy="4220476"/>
        </p:xfrm>
        <a:graphic>
          <a:graphicData uri="http://schemas.openxmlformats.org/drawingml/2006/table">
            <a:tbl>
              <a:tblPr firstRow="1" firstCol="1" bandRow="1">
                <a:tableStyleId>{7DF18680-E054-41AD-8BC1-D1AEF772440D}</a:tableStyleId>
              </a:tblPr>
              <a:tblGrid>
                <a:gridCol w="3024336">
                  <a:extLst>
                    <a:ext uri="{9D8B030D-6E8A-4147-A177-3AD203B41FA5}">
                      <a16:colId xmlns:a16="http://schemas.microsoft.com/office/drawing/2014/main" val="440598521"/>
                    </a:ext>
                  </a:extLst>
                </a:gridCol>
                <a:gridCol w="7920879">
                  <a:extLst>
                    <a:ext uri="{9D8B030D-6E8A-4147-A177-3AD203B41FA5}">
                      <a16:colId xmlns:a16="http://schemas.microsoft.com/office/drawing/2014/main" val="1731598480"/>
                    </a:ext>
                  </a:extLst>
                </a:gridCol>
              </a:tblGrid>
              <a:tr h="504056">
                <a:tc gridSpan="2">
                  <a:txBody>
                    <a:bodyPr/>
                    <a:lstStyle/>
                    <a:p>
                      <a:pPr algn="ctr"/>
                      <a:r>
                        <a:rPr lang="zh-TW" altLang="zh-TW" sz="2800" b="0" kern="100" dirty="0">
                          <a:effectLst/>
                          <a:latin typeface="標楷體" panose="03000509000000000000" pitchFamily="65" charset="-120"/>
                          <a:ea typeface="標楷體" panose="03000509000000000000" pitchFamily="65" charset="-120"/>
                        </a:rPr>
                        <a:t>《民法》</a:t>
                      </a:r>
                      <a:endParaRPr lang="zh-TW" sz="2800" b="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solidFill>
                      <a:srgbClr val="31859C">
                        <a:alpha val="80000"/>
                      </a:srgbClr>
                    </a:solidFill>
                  </a:tcPr>
                </a:tc>
                <a:tc hMerge="1">
                  <a:txBody>
                    <a:bodyPr/>
                    <a:lstStyle/>
                    <a:p>
                      <a:pPr algn="just"/>
                      <a:endParaRPr lang="zh-TW" sz="2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475441731"/>
                  </a:ext>
                </a:extLst>
              </a:tr>
              <a:tr h="1705509">
                <a:tc>
                  <a:txBody>
                    <a:bodyPr/>
                    <a:lstStyle/>
                    <a:p>
                      <a:r>
                        <a:rPr kumimoji="1" lang="zh-TW" altLang="zh-TW" sz="2800" b="0" dirty="0">
                          <a:latin typeface="標楷體" panose="03000509000000000000" pitchFamily="65" charset="-120"/>
                          <a:ea typeface="標楷體" panose="03000509000000000000" pitchFamily="65" charset="-120"/>
                        </a:rPr>
                        <a:t>第</a:t>
                      </a:r>
                      <a:r>
                        <a:rPr kumimoji="1" lang="en-US" altLang="zh-TW" sz="2800" b="0" dirty="0">
                          <a:latin typeface="標楷體" panose="03000509000000000000" pitchFamily="65" charset="-120"/>
                          <a:ea typeface="標楷體" panose="03000509000000000000" pitchFamily="65" charset="-120"/>
                        </a:rPr>
                        <a:t>1113</a:t>
                      </a:r>
                      <a:r>
                        <a:rPr kumimoji="1" lang="zh-TW" altLang="zh-TW" sz="2800" b="0" dirty="0">
                          <a:latin typeface="標楷體" panose="03000509000000000000" pitchFamily="65" charset="-120"/>
                          <a:ea typeface="標楷體" panose="03000509000000000000" pitchFamily="65" charset="-120"/>
                        </a:rPr>
                        <a:t>條</a:t>
                      </a:r>
                      <a:r>
                        <a:rPr kumimoji="1" lang="zh-TW" altLang="en-US" sz="2800" b="0" dirty="0">
                          <a:latin typeface="標楷體" panose="03000509000000000000" pitchFamily="65" charset="-120"/>
                          <a:ea typeface="標楷體" panose="03000509000000000000" pitchFamily="65" charset="-120"/>
                        </a:rPr>
                        <a:t>之</a:t>
                      </a:r>
                      <a:r>
                        <a:rPr kumimoji="1" lang="en-US" altLang="zh-TW" sz="2800" b="0" dirty="0">
                          <a:latin typeface="標楷體" panose="03000509000000000000" pitchFamily="65" charset="-120"/>
                          <a:ea typeface="標楷體" panose="03000509000000000000" pitchFamily="65" charset="-120"/>
                        </a:rPr>
                        <a:t>2</a:t>
                      </a:r>
                      <a:r>
                        <a:rPr kumimoji="1" lang="zh-TW" altLang="en-US" sz="2800" b="0" dirty="0">
                          <a:latin typeface="標楷體" panose="03000509000000000000" pitchFamily="65" charset="-120"/>
                          <a:ea typeface="標楷體" panose="03000509000000000000" pitchFamily="65" charset="-120"/>
                        </a:rPr>
                        <a:t>第</a:t>
                      </a:r>
                      <a:r>
                        <a:rPr kumimoji="1" lang="en-US" altLang="zh-TW" sz="2800" b="0" dirty="0">
                          <a:latin typeface="標楷體" panose="03000509000000000000" pitchFamily="65" charset="-120"/>
                          <a:ea typeface="標楷體" panose="03000509000000000000" pitchFamily="65" charset="-120"/>
                        </a:rPr>
                        <a:t>1</a:t>
                      </a:r>
                      <a:r>
                        <a:rPr kumimoji="1" lang="zh-TW" altLang="en-US" sz="2800" b="0" dirty="0">
                          <a:latin typeface="標楷體" panose="03000509000000000000" pitchFamily="65" charset="-120"/>
                          <a:ea typeface="標楷體" panose="03000509000000000000" pitchFamily="65" charset="-120"/>
                        </a:rPr>
                        <a:t>項</a:t>
                      </a:r>
                      <a:endParaRPr lang="en-US" sz="2800" b="0" dirty="0">
                        <a:latin typeface="標楷體" panose="03000509000000000000" pitchFamily="65" charset="-120"/>
                        <a:ea typeface="標楷體" panose="03000509000000000000" pitchFamily="65" charset="-120"/>
                      </a:endParaRPr>
                    </a:p>
                  </a:txBody>
                  <a:tcPr marL="68580" marR="68580" marT="0" marB="0" anchor="ctr">
                    <a:solidFill>
                      <a:srgbClr val="31859C">
                        <a:alpha val="80000"/>
                      </a:srgbClr>
                    </a:solidFill>
                  </a:tcPr>
                </a:tc>
                <a:tc>
                  <a:txBody>
                    <a:bodyPr/>
                    <a:lstStyle/>
                    <a:p>
                      <a:pPr algn="just"/>
                      <a:r>
                        <a:rPr kumimoji="1" lang="zh-TW" altLang="en-US" sz="2800" b="0" dirty="0">
                          <a:solidFill>
                            <a:srgbClr val="FF0000"/>
                          </a:solidFill>
                          <a:latin typeface="標楷體" panose="03000509000000000000" pitchFamily="65" charset="-120"/>
                          <a:ea typeface="標楷體" panose="03000509000000000000" pitchFamily="65" charset="-120"/>
                        </a:rPr>
                        <a:t>稱意定監護者，謂本人與受任人約定，於本人受監護宣告時，受任人允為擔任監護人之契約</a:t>
                      </a:r>
                      <a:r>
                        <a:rPr kumimoji="1" lang="zh-TW" altLang="en-US" sz="2800" b="0" dirty="0">
                          <a:latin typeface="標楷體" panose="03000509000000000000" pitchFamily="65" charset="-120"/>
                          <a:ea typeface="標楷體" panose="03000509000000000000" pitchFamily="65" charset="-120"/>
                        </a:rPr>
                        <a:t>。</a:t>
                      </a:r>
                      <a:endParaRPr lang="en-US" sz="2800" b="0" dirty="0">
                        <a:solidFill>
                          <a:srgbClr val="FF0000"/>
                        </a:solidFill>
                        <a:latin typeface="標楷體" panose="03000509000000000000" pitchFamily="65" charset="-120"/>
                        <a:ea typeface="標楷體" panose="03000509000000000000" pitchFamily="65" charset="-120"/>
                      </a:endParaRPr>
                    </a:p>
                  </a:txBody>
                  <a:tcPr marL="68580" marR="68580" marT="0" marB="0" anchor="ctr">
                    <a:solidFill>
                      <a:schemeClr val="accent5">
                        <a:lumMod val="20000"/>
                        <a:lumOff val="80000"/>
                      </a:schemeClr>
                    </a:solidFill>
                  </a:tcPr>
                </a:tc>
                <a:extLst>
                  <a:ext uri="{0D108BD9-81ED-4DB2-BD59-A6C34878D82A}">
                    <a16:rowId xmlns:a16="http://schemas.microsoft.com/office/drawing/2014/main" val="2019671270"/>
                  </a:ext>
                </a:extLst>
              </a:tr>
              <a:tr h="20109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zh-TW" altLang="en-US" sz="2800" b="0" dirty="0">
                          <a:latin typeface="標楷體" panose="03000509000000000000" pitchFamily="65" charset="-120"/>
                          <a:ea typeface="標楷體" panose="03000509000000000000" pitchFamily="65" charset="-120"/>
                        </a:rPr>
                        <a:t>民國</a:t>
                      </a:r>
                      <a:r>
                        <a:rPr kumimoji="1" lang="en-US" altLang="zh-TW" sz="2800" b="0" dirty="0">
                          <a:latin typeface="標楷體" panose="03000509000000000000" pitchFamily="65" charset="-120"/>
                          <a:ea typeface="標楷體" panose="03000509000000000000" pitchFamily="65" charset="-120"/>
                        </a:rPr>
                        <a:t>108</a:t>
                      </a:r>
                      <a:r>
                        <a:rPr kumimoji="1" lang="zh-TW" altLang="en-US" sz="2800" b="0" dirty="0">
                          <a:latin typeface="標楷體" panose="03000509000000000000" pitchFamily="65" charset="-120"/>
                          <a:ea typeface="標楷體" panose="03000509000000000000" pitchFamily="65" charset="-120"/>
                        </a:rPr>
                        <a:t>年</a:t>
                      </a:r>
                      <a:r>
                        <a:rPr kumimoji="1" lang="en-US" altLang="zh-TW" sz="2800" b="0" dirty="0">
                          <a:latin typeface="標楷體" panose="03000509000000000000" pitchFamily="65" charset="-120"/>
                          <a:ea typeface="標楷體" panose="03000509000000000000" pitchFamily="65" charset="-120"/>
                        </a:rPr>
                        <a:t>6</a:t>
                      </a:r>
                      <a:r>
                        <a:rPr kumimoji="1" lang="zh-TW" altLang="en-US" sz="2800" b="0" dirty="0">
                          <a:latin typeface="標楷體" panose="03000509000000000000" pitchFamily="65" charset="-120"/>
                          <a:ea typeface="標楷體" panose="03000509000000000000" pitchFamily="65" charset="-120"/>
                        </a:rPr>
                        <a:t>月</a:t>
                      </a:r>
                      <a:r>
                        <a:rPr kumimoji="1" lang="en-US" altLang="zh-TW" sz="2800" b="0" dirty="0">
                          <a:latin typeface="標楷體" panose="03000509000000000000" pitchFamily="65" charset="-120"/>
                          <a:ea typeface="標楷體" panose="03000509000000000000" pitchFamily="65" charset="-120"/>
                        </a:rPr>
                        <a:t>19</a:t>
                      </a:r>
                      <a:r>
                        <a:rPr kumimoji="1" lang="zh-TW" altLang="en-US" sz="2800" b="0" dirty="0">
                          <a:latin typeface="標楷體" panose="03000509000000000000" pitchFamily="65" charset="-120"/>
                          <a:ea typeface="標楷體" panose="03000509000000000000" pitchFamily="65" charset="-120"/>
                        </a:rPr>
                        <a:t>日增訂理由</a:t>
                      </a:r>
                      <a:endParaRPr lang="en-US" sz="2800" b="0" dirty="0">
                        <a:latin typeface="標楷體" panose="03000509000000000000" pitchFamily="65" charset="-120"/>
                        <a:ea typeface="標楷體" panose="03000509000000000000" pitchFamily="65" charset="-120"/>
                      </a:endParaRPr>
                    </a:p>
                    <a:p>
                      <a:pPr algn="ctr"/>
                      <a:endParaRPr lang="zh-TW" sz="2500" b="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solidFill>
                      <a:srgbClr val="31859C">
                        <a:alpha val="80000"/>
                      </a:srgb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1" lang="zh-TW" altLang="en-US" sz="2800" b="0" dirty="0">
                          <a:latin typeface="標楷體" panose="03000509000000000000" pitchFamily="65" charset="-120"/>
                          <a:ea typeface="標楷體" panose="03000509000000000000" pitchFamily="65" charset="-120"/>
                        </a:rPr>
                        <a:t>第一項明定「意定監護」係於本人（委任人）意思能力尚健全時，本人與受任人約定，於本人受監護宣告時，受任人允為擔任監護人之契約，以代替法院依職權選定監護人。</a:t>
                      </a:r>
                      <a:endParaRPr lang="en-US" sz="2800" b="0" dirty="0">
                        <a:latin typeface="標楷體" panose="03000509000000000000" pitchFamily="65" charset="-120"/>
                        <a:ea typeface="標楷體" panose="03000509000000000000" pitchFamily="65" charset="-120"/>
                      </a:endParaRPr>
                    </a:p>
                  </a:txBody>
                  <a:tcPr marL="68580" marR="68580" marT="0" marB="0" anchor="ctr">
                    <a:solidFill>
                      <a:schemeClr val="accent5">
                        <a:lumMod val="20000"/>
                        <a:lumOff val="80000"/>
                      </a:schemeClr>
                    </a:solidFill>
                  </a:tcPr>
                </a:tc>
                <a:extLst>
                  <a:ext uri="{0D108BD9-81ED-4DB2-BD59-A6C34878D82A}">
                    <a16:rowId xmlns:a16="http://schemas.microsoft.com/office/drawing/2014/main" val="4015773911"/>
                  </a:ext>
                </a:extLst>
              </a:tr>
            </a:tbl>
          </a:graphicData>
        </a:graphic>
      </p:graphicFrame>
    </p:spTree>
    <p:extLst>
      <p:ext uri="{BB962C8B-B14F-4D97-AF65-F5344CB8AC3E}">
        <p14:creationId xmlns:p14="http://schemas.microsoft.com/office/powerpoint/2010/main" val="1890183755"/>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FF765-AB4C-F7AB-D8EE-20BA2963EE0F}"/>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5695A53D-A5E6-3162-FF2E-F04C0576AAC8}"/>
              </a:ext>
            </a:extLst>
          </p:cNvPr>
          <p:cNvSpPr>
            <a:spLocks noGrp="1"/>
          </p:cNvSpPr>
          <p:nvPr>
            <p:ph type="title"/>
          </p:nvPr>
        </p:nvSpPr>
        <p:spPr/>
        <p:txBody>
          <a:bodyPr>
            <a:normAutofit/>
          </a:bodyPr>
          <a:lstStyle/>
          <a:p>
            <a:r>
              <a:rPr lang="zh-TW" altLang="en-US" sz="4500" dirty="0"/>
              <a:t>貳、</a:t>
            </a:r>
            <a:r>
              <a:rPr lang="zh-TW" altLang="en-US" sz="4800" dirty="0"/>
              <a:t>從法律觀點談繼承權益</a:t>
            </a:r>
            <a:endParaRPr lang="zh-TW" altLang="en-US" sz="4500" dirty="0"/>
          </a:p>
        </p:txBody>
      </p:sp>
      <p:sp>
        <p:nvSpPr>
          <p:cNvPr id="4" name="投影片編號版面配置區 3">
            <a:extLst>
              <a:ext uri="{FF2B5EF4-FFF2-40B4-BE49-F238E27FC236}">
                <a16:creationId xmlns:a16="http://schemas.microsoft.com/office/drawing/2014/main" id="{9DE9023D-864F-0213-70F5-CF529DF8C00B}"/>
              </a:ext>
            </a:extLst>
          </p:cNvPr>
          <p:cNvSpPr>
            <a:spLocks noGrp="1"/>
          </p:cNvSpPr>
          <p:nvPr>
            <p:ph type="sldNum" sz="quarter" idx="12"/>
          </p:nvPr>
        </p:nvSpPr>
        <p:spPr/>
        <p:txBody>
          <a:bodyPr/>
          <a:lstStyle/>
          <a:p>
            <a:fld id="{2E6F56F6-8A33-4603-90C0-ABB6D2C1DF7D}" type="slidenum">
              <a:rPr lang="zh-TW" altLang="en-US" smtClean="0"/>
              <a:pPr/>
              <a:t>8</a:t>
            </a:fld>
            <a:endParaRPr lang="zh-TW" altLang="en-US" dirty="0"/>
          </a:p>
        </p:txBody>
      </p:sp>
    </p:spTree>
    <p:extLst>
      <p:ext uri="{BB962C8B-B14F-4D97-AF65-F5344CB8AC3E}">
        <p14:creationId xmlns:p14="http://schemas.microsoft.com/office/powerpoint/2010/main" val="279377570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4F4D5-8D67-7BA5-7886-E1065930EEE1}"/>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723A1F40-D2FE-66B4-9961-DA248DE78917}"/>
              </a:ext>
            </a:extLst>
          </p:cNvPr>
          <p:cNvSpPr>
            <a:spLocks noGrp="1"/>
          </p:cNvSpPr>
          <p:nvPr>
            <p:ph type="title"/>
          </p:nvPr>
        </p:nvSpPr>
        <p:spPr/>
        <p:txBody>
          <a:bodyPr/>
          <a:lstStyle/>
          <a:p>
            <a:r>
              <a:rPr lang="zh-TW" altLang="en-US" dirty="0"/>
              <a:t>三</a:t>
            </a:r>
            <a:r>
              <a:rPr lang="zh-TW" altLang="zh-TW" dirty="0"/>
              <a:t>、</a:t>
            </a:r>
            <a:r>
              <a:rPr lang="zh-TW" altLang="en-US" dirty="0"/>
              <a:t>「意定監護」與「法定監護」之比較：</a:t>
            </a:r>
          </a:p>
        </p:txBody>
      </p:sp>
      <p:sp>
        <p:nvSpPr>
          <p:cNvPr id="4" name="投影片編號版面配置區 3">
            <a:extLst>
              <a:ext uri="{FF2B5EF4-FFF2-40B4-BE49-F238E27FC236}">
                <a16:creationId xmlns:a16="http://schemas.microsoft.com/office/drawing/2014/main" id="{545BCA97-8519-FFE3-3675-EFA79BDEAA61}"/>
              </a:ext>
            </a:extLst>
          </p:cNvPr>
          <p:cNvSpPr>
            <a:spLocks noGrp="1"/>
          </p:cNvSpPr>
          <p:nvPr>
            <p:ph type="sldNum" sz="quarter" idx="12"/>
          </p:nvPr>
        </p:nvSpPr>
        <p:spPr/>
        <p:txBody>
          <a:bodyPr/>
          <a:lstStyle/>
          <a:p>
            <a:fld id="{2E6F56F6-8A33-4603-90C0-ABB6D2C1DF7D}" type="slidenum">
              <a:rPr lang="zh-TW" altLang="en-US" smtClean="0">
                <a:solidFill>
                  <a:prstClr val="black">
                    <a:tint val="75000"/>
                  </a:prstClr>
                </a:solidFill>
              </a:rPr>
              <a:pPr/>
              <a:t>80</a:t>
            </a:fld>
            <a:endParaRPr lang="zh-TW" altLang="en-US" dirty="0">
              <a:solidFill>
                <a:prstClr val="black">
                  <a:tint val="75000"/>
                </a:prstClr>
              </a:solidFill>
            </a:endParaRPr>
          </a:p>
        </p:txBody>
      </p:sp>
      <p:graphicFrame>
        <p:nvGraphicFramePr>
          <p:cNvPr id="3" name="內容版面配置區 4">
            <a:extLst>
              <a:ext uri="{FF2B5EF4-FFF2-40B4-BE49-F238E27FC236}">
                <a16:creationId xmlns:a16="http://schemas.microsoft.com/office/drawing/2014/main" id="{CB280125-53C7-85C8-8DD7-A8C75345FE0A}"/>
              </a:ext>
            </a:extLst>
          </p:cNvPr>
          <p:cNvGraphicFramePr>
            <a:graphicFrameLocks noGrp="1"/>
          </p:cNvGraphicFramePr>
          <p:nvPr>
            <p:ph idx="1"/>
            <p:extLst>
              <p:ext uri="{D42A27DB-BD31-4B8C-83A1-F6EECF244321}">
                <p14:modId xmlns:p14="http://schemas.microsoft.com/office/powerpoint/2010/main" val="993015140"/>
              </p:ext>
            </p:extLst>
          </p:nvPr>
        </p:nvGraphicFramePr>
        <p:xfrm>
          <a:off x="265112" y="1052735"/>
          <a:ext cx="11664951" cy="5040561"/>
        </p:xfrm>
        <a:graphic>
          <a:graphicData uri="http://schemas.openxmlformats.org/drawingml/2006/table">
            <a:tbl>
              <a:tblPr firstRow="1" bandRow="1">
                <a:tableStyleId>{21E4AEA4-8DFA-4A89-87EB-49C32662AFE0}</a:tableStyleId>
              </a:tblPr>
              <a:tblGrid>
                <a:gridCol w="791914">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4176464">
                  <a:extLst>
                    <a:ext uri="{9D8B030D-6E8A-4147-A177-3AD203B41FA5}">
                      <a16:colId xmlns:a16="http://schemas.microsoft.com/office/drawing/2014/main" val="20002"/>
                    </a:ext>
                  </a:extLst>
                </a:gridCol>
                <a:gridCol w="4824365">
                  <a:extLst>
                    <a:ext uri="{9D8B030D-6E8A-4147-A177-3AD203B41FA5}">
                      <a16:colId xmlns:a16="http://schemas.microsoft.com/office/drawing/2014/main" val="20003"/>
                    </a:ext>
                  </a:extLst>
                </a:gridCol>
              </a:tblGrid>
              <a:tr h="497474">
                <a:tc>
                  <a:txBody>
                    <a:bodyPr/>
                    <a:lstStyle/>
                    <a:p>
                      <a:r>
                        <a:rPr lang="zh-TW" altLang="en-US" sz="2200" dirty="0">
                          <a:latin typeface="標楷體" panose="03000509000000000000" pitchFamily="65" charset="-120"/>
                          <a:ea typeface="標楷體" panose="03000509000000000000" pitchFamily="65" charset="-120"/>
                        </a:rPr>
                        <a:t>編號</a:t>
                      </a:r>
                    </a:p>
                  </a:txBody>
                  <a:tcPr/>
                </a:tc>
                <a:tc>
                  <a:txBody>
                    <a:bodyPr/>
                    <a:lstStyle/>
                    <a:p>
                      <a:pPr algn="ctr"/>
                      <a:r>
                        <a:rPr lang="zh-TW" altLang="en-US" sz="2200" dirty="0">
                          <a:latin typeface="標楷體" panose="03000509000000000000" pitchFamily="65" charset="-120"/>
                          <a:ea typeface="標楷體" panose="03000509000000000000" pitchFamily="65" charset="-120"/>
                        </a:rPr>
                        <a:t>項目</a:t>
                      </a:r>
                    </a:p>
                  </a:txBody>
                  <a:tcPr/>
                </a:tc>
                <a:tc>
                  <a:txBody>
                    <a:bodyPr/>
                    <a:lstStyle/>
                    <a:p>
                      <a:pPr algn="ctr"/>
                      <a:r>
                        <a:rPr lang="zh-TW" altLang="en-US" sz="2200" dirty="0">
                          <a:latin typeface="標楷體" panose="03000509000000000000" pitchFamily="65" charset="-120"/>
                          <a:ea typeface="標楷體" panose="03000509000000000000" pitchFamily="65" charset="-120"/>
                        </a:rPr>
                        <a:t>意定監護制度</a:t>
                      </a:r>
                    </a:p>
                  </a:txBody>
                  <a:tcPr/>
                </a:tc>
                <a:tc>
                  <a:txBody>
                    <a:bodyPr/>
                    <a:lstStyle/>
                    <a:p>
                      <a:pPr algn="ctr"/>
                      <a:r>
                        <a:rPr lang="zh-TW" altLang="en-US" sz="2200" dirty="0">
                          <a:latin typeface="標楷體" panose="03000509000000000000" pitchFamily="65" charset="-120"/>
                          <a:ea typeface="標楷體" panose="03000509000000000000" pitchFamily="65" charset="-120"/>
                        </a:rPr>
                        <a:t>法定監護制度</a:t>
                      </a:r>
                    </a:p>
                  </a:txBody>
                  <a:tcPr/>
                </a:tc>
                <a:extLst>
                  <a:ext uri="{0D108BD9-81ED-4DB2-BD59-A6C34878D82A}">
                    <a16:rowId xmlns:a16="http://schemas.microsoft.com/office/drawing/2014/main" val="10000"/>
                  </a:ext>
                </a:extLst>
              </a:tr>
              <a:tr h="1677967">
                <a:tc>
                  <a:txBody>
                    <a:bodyPr/>
                    <a:lstStyle/>
                    <a:p>
                      <a:pPr algn="ctr"/>
                      <a:r>
                        <a:rPr lang="zh-TW" altLang="en-US" sz="2200" dirty="0">
                          <a:latin typeface="標楷體" panose="03000509000000000000" pitchFamily="65" charset="-120"/>
                          <a:ea typeface="標楷體" panose="03000509000000000000" pitchFamily="65" charset="-120"/>
                        </a:rPr>
                        <a:t>１</a:t>
                      </a:r>
                    </a:p>
                  </a:txBody>
                  <a:tcPr/>
                </a:tc>
                <a:tc>
                  <a:txBody>
                    <a:bodyPr/>
                    <a:lstStyle/>
                    <a:p>
                      <a:pPr algn="ctr"/>
                      <a:r>
                        <a:rPr lang="zh-TW" altLang="en-US" sz="2200" dirty="0">
                          <a:latin typeface="標楷體" panose="03000509000000000000" pitchFamily="65" charset="-120"/>
                          <a:ea typeface="標楷體" panose="03000509000000000000" pitchFamily="65" charset="-120"/>
                        </a:rPr>
                        <a:t>監護人之產生</a:t>
                      </a:r>
                    </a:p>
                  </a:txBody>
                  <a:tcPr/>
                </a:tc>
                <a:tc>
                  <a:txBody>
                    <a:bodyPr/>
                    <a:lstStyle/>
                    <a:p>
                      <a:r>
                        <a:rPr lang="zh-TW" altLang="en-US" sz="2200" dirty="0">
                          <a:latin typeface="標楷體" panose="03000509000000000000" pitchFamily="65" charset="-120"/>
                          <a:ea typeface="標楷體" panose="03000509000000000000" pitchFamily="65" charset="-120"/>
                        </a:rPr>
                        <a:t>本人意思能力尚健全時，由本人與受任人約定，於本人受監護宣告時，由受任人擔任其監護人。</a:t>
                      </a:r>
                      <a:endParaRPr lang="en-US" altLang="zh-TW" sz="2200" dirty="0">
                        <a:latin typeface="標楷體" panose="03000509000000000000" pitchFamily="65" charset="-120"/>
                        <a:ea typeface="標楷體" panose="03000509000000000000" pitchFamily="65" charset="-120"/>
                      </a:endParaRPr>
                    </a:p>
                    <a:p>
                      <a:r>
                        <a:rPr lang="zh-TW" altLang="en-US" sz="2200" dirty="0">
                          <a:latin typeface="標楷體" panose="03000509000000000000" pitchFamily="65" charset="-120"/>
                          <a:ea typeface="標楷體" panose="03000509000000000000" pitchFamily="65" charset="-120"/>
                        </a:rPr>
                        <a:t>（</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民法</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第</a:t>
                      </a:r>
                      <a:r>
                        <a:rPr lang="en-US" altLang="zh-TW" sz="2200" dirty="0">
                          <a:latin typeface="標楷體" panose="03000509000000000000" pitchFamily="65" charset="-120"/>
                          <a:ea typeface="標楷體" panose="03000509000000000000" pitchFamily="65" charset="-120"/>
                        </a:rPr>
                        <a:t>1113</a:t>
                      </a:r>
                      <a:r>
                        <a:rPr lang="zh-TW" altLang="en-US" sz="2200" dirty="0">
                          <a:latin typeface="標楷體" panose="03000509000000000000" pitchFamily="65" charset="-120"/>
                          <a:ea typeface="標楷體" panose="03000509000000000000" pitchFamily="65" charset="-120"/>
                        </a:rPr>
                        <a:t>條之</a:t>
                      </a:r>
                      <a:r>
                        <a:rPr lang="en-US" altLang="zh-TW" sz="2200" dirty="0">
                          <a:latin typeface="標楷體" panose="03000509000000000000" pitchFamily="65" charset="-120"/>
                          <a:ea typeface="標楷體" panose="03000509000000000000" pitchFamily="65" charset="-120"/>
                        </a:rPr>
                        <a:t>2</a:t>
                      </a:r>
                      <a:r>
                        <a:rPr lang="zh-TW" altLang="en-US" sz="2200" dirty="0">
                          <a:latin typeface="標楷體" panose="03000509000000000000" pitchFamily="65" charset="-120"/>
                          <a:ea typeface="標楷體" panose="03000509000000000000" pitchFamily="65" charset="-120"/>
                        </a:rPr>
                        <a:t>）</a:t>
                      </a:r>
                    </a:p>
                  </a:txBody>
                  <a:tcPr/>
                </a:tc>
                <a:tc>
                  <a:txBody>
                    <a:bodyPr/>
                    <a:lstStyle/>
                    <a:p>
                      <a:r>
                        <a:rPr lang="zh-TW" altLang="en-US" sz="2200" dirty="0">
                          <a:latin typeface="標楷體" panose="03000509000000000000" pitchFamily="65" charset="-120"/>
                          <a:ea typeface="標楷體" panose="03000509000000000000" pitchFamily="65" charset="-120"/>
                        </a:rPr>
                        <a:t>本人喪失意思能力受監護宣告時，由聲請權人聲請法院依職權為監護人之裁定。（</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民法</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第</a:t>
                      </a:r>
                      <a:r>
                        <a:rPr lang="en-US" altLang="zh-TW" sz="2200" dirty="0">
                          <a:latin typeface="標楷體" panose="03000509000000000000" pitchFamily="65" charset="-120"/>
                          <a:ea typeface="標楷體" panose="03000509000000000000" pitchFamily="65" charset="-120"/>
                        </a:rPr>
                        <a:t>14</a:t>
                      </a:r>
                      <a:r>
                        <a:rPr lang="zh-TW" altLang="en-US" sz="2200" dirty="0">
                          <a:latin typeface="標楷體" panose="03000509000000000000" pitchFamily="65" charset="-120"/>
                          <a:ea typeface="標楷體" panose="03000509000000000000" pitchFamily="65" charset="-120"/>
                        </a:rPr>
                        <a:t>條、第</a:t>
                      </a:r>
                      <a:r>
                        <a:rPr lang="en-US" altLang="zh-TW" sz="2200" dirty="0">
                          <a:latin typeface="標楷體" panose="03000509000000000000" pitchFamily="65" charset="-120"/>
                          <a:ea typeface="標楷體" panose="03000509000000000000" pitchFamily="65" charset="-120"/>
                        </a:rPr>
                        <a:t>1111</a:t>
                      </a:r>
                      <a:r>
                        <a:rPr lang="zh-TW" altLang="en-US" sz="2200" dirty="0">
                          <a:latin typeface="標楷體" panose="03000509000000000000" pitchFamily="65" charset="-120"/>
                          <a:ea typeface="標楷體" panose="03000509000000000000" pitchFamily="65" charset="-120"/>
                        </a:rPr>
                        <a:t>條）</a:t>
                      </a:r>
                    </a:p>
                  </a:txBody>
                  <a:tcPr/>
                </a:tc>
                <a:extLst>
                  <a:ext uri="{0D108BD9-81ED-4DB2-BD59-A6C34878D82A}">
                    <a16:rowId xmlns:a16="http://schemas.microsoft.com/office/drawing/2014/main" val="10001"/>
                  </a:ext>
                </a:extLst>
              </a:tr>
              <a:tr h="1719935">
                <a:tc>
                  <a:txBody>
                    <a:bodyPr/>
                    <a:lstStyle/>
                    <a:p>
                      <a:pPr algn="ctr"/>
                      <a:r>
                        <a:rPr lang="zh-TW" altLang="en-US" sz="2200" dirty="0">
                          <a:latin typeface="標楷體" panose="03000509000000000000" pitchFamily="65" charset="-120"/>
                          <a:ea typeface="標楷體" panose="03000509000000000000" pitchFamily="65" charset="-120"/>
                        </a:rPr>
                        <a:t>２</a:t>
                      </a:r>
                    </a:p>
                  </a:txBody>
                  <a:tcPr/>
                </a:tc>
                <a:tc>
                  <a:txBody>
                    <a:bodyPr/>
                    <a:lstStyle/>
                    <a:p>
                      <a:pPr algn="ctr"/>
                      <a:r>
                        <a:rPr lang="zh-TW" altLang="en-US" sz="2200" dirty="0">
                          <a:latin typeface="標楷體" panose="03000509000000000000" pitchFamily="65" charset="-120"/>
                          <a:ea typeface="標楷體" panose="03000509000000000000" pitchFamily="65" charset="-120"/>
                        </a:rPr>
                        <a:t>監護人之人選</a:t>
                      </a:r>
                    </a:p>
                  </a:txBody>
                  <a:tcPr/>
                </a:tc>
                <a:tc>
                  <a:txBody>
                    <a:bodyPr/>
                    <a:lstStyle/>
                    <a:p>
                      <a:r>
                        <a:rPr lang="zh-TW" altLang="en-US" sz="2200" dirty="0">
                          <a:solidFill>
                            <a:srgbClr val="0000FF"/>
                          </a:solidFill>
                          <a:latin typeface="標楷體" panose="03000509000000000000" pitchFamily="65" charset="-120"/>
                          <a:ea typeface="標楷體" panose="03000509000000000000" pitchFamily="65" charset="-120"/>
                        </a:rPr>
                        <a:t>不限於法定監護所定一定範圍內之人</a:t>
                      </a:r>
                      <a:r>
                        <a:rPr lang="zh-TW" altLang="en-US" sz="2200" dirty="0">
                          <a:latin typeface="標楷體" panose="03000509000000000000" pitchFamily="65" charset="-120"/>
                          <a:ea typeface="標楷體" panose="03000509000000000000" pitchFamily="65" charset="-120"/>
                        </a:rPr>
                        <a:t>。（</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民法</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第</a:t>
                      </a:r>
                      <a:r>
                        <a:rPr lang="en-US" altLang="zh-TW" sz="2200" dirty="0">
                          <a:latin typeface="標楷體" panose="03000509000000000000" pitchFamily="65" charset="-120"/>
                          <a:ea typeface="標楷體" panose="03000509000000000000" pitchFamily="65" charset="-120"/>
                        </a:rPr>
                        <a:t>1113</a:t>
                      </a:r>
                      <a:r>
                        <a:rPr lang="zh-TW" altLang="en-US" sz="2200" dirty="0">
                          <a:latin typeface="標楷體" panose="03000509000000000000" pitchFamily="65" charset="-120"/>
                          <a:ea typeface="標楷體" panose="03000509000000000000" pitchFamily="65" charset="-120"/>
                        </a:rPr>
                        <a:t>條之</a:t>
                      </a:r>
                      <a:r>
                        <a:rPr lang="en-US" altLang="zh-TW" sz="2200" dirty="0">
                          <a:latin typeface="標楷體" panose="03000509000000000000" pitchFamily="65" charset="-120"/>
                          <a:ea typeface="標楷體" panose="03000509000000000000" pitchFamily="65" charset="-120"/>
                        </a:rPr>
                        <a:t>2</a:t>
                      </a:r>
                      <a:r>
                        <a:rPr lang="zh-TW" altLang="en-US" sz="2200" dirty="0">
                          <a:latin typeface="標楷體" panose="03000509000000000000" pitchFamily="65" charset="-120"/>
                          <a:ea typeface="標楷體" panose="03000509000000000000" pitchFamily="65" charset="-120"/>
                        </a:rPr>
                        <a:t>第</a:t>
                      </a:r>
                      <a:r>
                        <a:rPr lang="en-US" altLang="zh-TW" sz="2200" dirty="0">
                          <a:latin typeface="標楷體" panose="03000509000000000000" pitchFamily="65" charset="-120"/>
                          <a:ea typeface="標楷體" panose="03000509000000000000" pitchFamily="65" charset="-120"/>
                        </a:rPr>
                        <a:t>2</a:t>
                      </a:r>
                      <a:r>
                        <a:rPr lang="zh-TW" altLang="en-US" sz="2200" dirty="0">
                          <a:latin typeface="標楷體" panose="03000509000000000000" pitchFamily="65" charset="-120"/>
                          <a:ea typeface="標楷體" panose="03000509000000000000" pitchFamily="65" charset="-120"/>
                        </a:rPr>
                        <a:t>項）</a:t>
                      </a:r>
                    </a:p>
                  </a:txBody>
                  <a:tcPr/>
                </a:tc>
                <a:tc>
                  <a:txBody>
                    <a:bodyPr/>
                    <a:lstStyle/>
                    <a:p>
                      <a:r>
                        <a:rPr lang="zh-TW" altLang="en-US" sz="2200" dirty="0">
                          <a:solidFill>
                            <a:srgbClr val="0000FF"/>
                          </a:solidFill>
                          <a:latin typeface="標楷體" panose="03000509000000000000" pitchFamily="65" charset="-120"/>
                          <a:ea typeface="標楷體" panose="03000509000000000000" pitchFamily="65" charset="-120"/>
                        </a:rPr>
                        <a:t>限於一定範圍內之人選</a:t>
                      </a:r>
                      <a:r>
                        <a:rPr lang="zh-TW" altLang="en-US" sz="2200" dirty="0">
                          <a:latin typeface="標楷體" panose="03000509000000000000" pitchFamily="65" charset="-120"/>
                          <a:ea typeface="標楷體" panose="03000509000000000000" pitchFamily="65" charset="-120"/>
                        </a:rPr>
                        <a:t>（配偶、四親等內之親屬、最近一年有同居事實之其他親屬、主管機關、社會福利機構或其他適當之人選</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民法</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第</a:t>
                      </a:r>
                      <a:r>
                        <a:rPr lang="en-US" altLang="zh-TW" sz="2200" dirty="0">
                          <a:latin typeface="標楷體" panose="03000509000000000000" pitchFamily="65" charset="-120"/>
                          <a:ea typeface="標楷體" panose="03000509000000000000" pitchFamily="65" charset="-120"/>
                        </a:rPr>
                        <a:t>1111</a:t>
                      </a:r>
                      <a:r>
                        <a:rPr lang="zh-TW" altLang="en-US" sz="2200" dirty="0">
                          <a:latin typeface="標楷體" panose="03000509000000000000" pitchFamily="65" charset="-120"/>
                          <a:ea typeface="標楷體" panose="03000509000000000000" pitchFamily="65" charset="-120"/>
                        </a:rPr>
                        <a:t>條第</a:t>
                      </a:r>
                      <a:r>
                        <a:rPr lang="en-US" altLang="zh-TW" sz="2200" dirty="0">
                          <a:latin typeface="標楷體" panose="03000509000000000000" pitchFamily="65" charset="-120"/>
                          <a:ea typeface="標楷體" panose="03000509000000000000" pitchFamily="65" charset="-120"/>
                        </a:rPr>
                        <a:t>1</a:t>
                      </a:r>
                      <a:r>
                        <a:rPr lang="zh-TW" altLang="en-US" sz="2200" dirty="0">
                          <a:latin typeface="標楷體" panose="03000509000000000000" pitchFamily="65" charset="-120"/>
                          <a:ea typeface="標楷體" panose="03000509000000000000" pitchFamily="65" charset="-120"/>
                        </a:rPr>
                        <a:t>項）</a:t>
                      </a:r>
                    </a:p>
                  </a:txBody>
                  <a:tcPr/>
                </a:tc>
                <a:extLst>
                  <a:ext uri="{0D108BD9-81ED-4DB2-BD59-A6C34878D82A}">
                    <a16:rowId xmlns:a16="http://schemas.microsoft.com/office/drawing/2014/main" val="10002"/>
                  </a:ext>
                </a:extLst>
              </a:tr>
              <a:tr h="1067546">
                <a:tc>
                  <a:txBody>
                    <a:bodyPr/>
                    <a:lstStyle/>
                    <a:p>
                      <a:pPr algn="ctr"/>
                      <a:r>
                        <a:rPr lang="zh-TW" altLang="en-US" sz="2200" dirty="0">
                          <a:latin typeface="標楷體" panose="03000509000000000000" pitchFamily="65" charset="-120"/>
                          <a:ea typeface="標楷體" panose="03000509000000000000" pitchFamily="65" charset="-120"/>
                        </a:rPr>
                        <a:t>３</a:t>
                      </a:r>
                    </a:p>
                  </a:txBody>
                  <a:tcPr/>
                </a:tc>
                <a:tc>
                  <a:txBody>
                    <a:bodyPr/>
                    <a:lstStyle/>
                    <a:p>
                      <a:pPr algn="l"/>
                      <a:r>
                        <a:rPr lang="zh-TW" altLang="en-US" sz="2200" dirty="0">
                          <a:latin typeface="標楷體" panose="03000509000000000000" pitchFamily="65" charset="-120"/>
                          <a:ea typeface="標楷體" panose="03000509000000000000" pitchFamily="65" charset="-120"/>
                        </a:rPr>
                        <a:t>監護人執行職務之範圍</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dirty="0">
                          <a:latin typeface="標楷體" panose="03000509000000000000" pitchFamily="65" charset="-120"/>
                          <a:ea typeface="標楷體" panose="03000509000000000000" pitchFamily="65" charset="-120"/>
                        </a:rPr>
                        <a:t>依意定監護契約所定。（</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民法</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第</a:t>
                      </a:r>
                      <a:r>
                        <a:rPr lang="en-US" altLang="zh-TW" sz="2200" dirty="0">
                          <a:latin typeface="標楷體" panose="03000509000000000000" pitchFamily="65" charset="-120"/>
                          <a:ea typeface="標楷體" panose="03000509000000000000" pitchFamily="65" charset="-120"/>
                        </a:rPr>
                        <a:t>1113</a:t>
                      </a:r>
                      <a:r>
                        <a:rPr lang="zh-TW" altLang="en-US" sz="2200" dirty="0">
                          <a:latin typeface="標楷體" panose="03000509000000000000" pitchFamily="65" charset="-120"/>
                          <a:ea typeface="標楷體" panose="03000509000000000000" pitchFamily="65" charset="-120"/>
                        </a:rPr>
                        <a:t>條之</a:t>
                      </a:r>
                      <a:r>
                        <a:rPr lang="en-US" altLang="zh-TW" sz="2200" dirty="0">
                          <a:latin typeface="標楷體" panose="03000509000000000000" pitchFamily="65" charset="-120"/>
                          <a:ea typeface="標楷體" panose="03000509000000000000" pitchFamily="65" charset="-120"/>
                        </a:rPr>
                        <a:t>2</a:t>
                      </a:r>
                      <a:r>
                        <a:rPr lang="zh-TW" altLang="en-US" sz="2200" dirty="0">
                          <a:latin typeface="標楷體" panose="03000509000000000000" pitchFamily="65" charset="-120"/>
                          <a:ea typeface="標楷體" panose="03000509000000000000" pitchFamily="65" charset="-120"/>
                        </a:rPr>
                        <a:t>）</a:t>
                      </a:r>
                    </a:p>
                    <a:p>
                      <a:endParaRPr lang="zh-TW" altLang="en-US" sz="2200" dirty="0">
                        <a:latin typeface="標楷體" panose="03000509000000000000" pitchFamily="65" charset="-120"/>
                        <a:ea typeface="標楷體" panose="03000509000000000000" pitchFamily="65" charset="-12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dirty="0">
                          <a:latin typeface="標楷體" panose="03000509000000000000" pitchFamily="65" charset="-120"/>
                          <a:ea typeface="標楷體" panose="03000509000000000000" pitchFamily="65" charset="-120"/>
                        </a:rPr>
                        <a:t>法院依職權指定。（</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民法</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第</a:t>
                      </a:r>
                      <a:r>
                        <a:rPr lang="en-US" altLang="zh-TW" sz="2200" dirty="0">
                          <a:latin typeface="標楷體" panose="03000509000000000000" pitchFamily="65" charset="-120"/>
                          <a:ea typeface="標楷體" panose="03000509000000000000" pitchFamily="65" charset="-120"/>
                        </a:rPr>
                        <a:t>1112</a:t>
                      </a:r>
                      <a:r>
                        <a:rPr lang="zh-TW" altLang="en-US" sz="2200" dirty="0">
                          <a:latin typeface="標楷體" panose="03000509000000000000" pitchFamily="65" charset="-120"/>
                          <a:ea typeface="標楷體" panose="03000509000000000000" pitchFamily="65" charset="-120"/>
                        </a:rPr>
                        <a:t>條之</a:t>
                      </a:r>
                      <a:r>
                        <a:rPr lang="en-US" altLang="zh-TW" sz="2200" dirty="0">
                          <a:latin typeface="標楷體" panose="03000509000000000000" pitchFamily="65" charset="-120"/>
                          <a:ea typeface="標楷體" panose="03000509000000000000" pitchFamily="65" charset="-120"/>
                        </a:rPr>
                        <a:t>1</a:t>
                      </a:r>
                      <a:r>
                        <a:rPr lang="zh-TW" altLang="en-US" sz="2200" dirty="0">
                          <a:latin typeface="標楷體" panose="03000509000000000000" pitchFamily="65" charset="-120"/>
                          <a:ea typeface="標楷體" panose="03000509000000000000" pitchFamily="65" charset="-120"/>
                        </a:rPr>
                        <a:t>）</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751285888"/>
      </p:ext>
    </p:extLst>
  </p:cSld>
  <p:clrMapOvr>
    <a:masterClrMapping/>
  </p:clrMapOvr>
  <p:transition spd="slow">
    <p:push dir="u"/>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1"/>
            <p:extLst>
              <p:ext uri="{D42A27DB-BD31-4B8C-83A1-F6EECF244321}">
                <p14:modId xmlns:p14="http://schemas.microsoft.com/office/powerpoint/2010/main" val="3209373027"/>
              </p:ext>
            </p:extLst>
          </p:nvPr>
        </p:nvGraphicFramePr>
        <p:xfrm>
          <a:off x="336947" y="620688"/>
          <a:ext cx="11664951" cy="3895376"/>
        </p:xfrm>
        <a:graphic>
          <a:graphicData uri="http://schemas.openxmlformats.org/drawingml/2006/table">
            <a:tbl>
              <a:tblPr firstRow="1" bandRow="1">
                <a:tableStyleId>{21E4AEA4-8DFA-4A89-87EB-49C32662AFE0}</a:tableStyleId>
              </a:tblPr>
              <a:tblGrid>
                <a:gridCol w="791914">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4176464">
                  <a:extLst>
                    <a:ext uri="{9D8B030D-6E8A-4147-A177-3AD203B41FA5}">
                      <a16:colId xmlns:a16="http://schemas.microsoft.com/office/drawing/2014/main" val="20002"/>
                    </a:ext>
                  </a:extLst>
                </a:gridCol>
                <a:gridCol w="4824365">
                  <a:extLst>
                    <a:ext uri="{9D8B030D-6E8A-4147-A177-3AD203B41FA5}">
                      <a16:colId xmlns:a16="http://schemas.microsoft.com/office/drawing/2014/main" val="20003"/>
                    </a:ext>
                  </a:extLst>
                </a:gridCol>
              </a:tblGrid>
              <a:tr h="497474">
                <a:tc>
                  <a:txBody>
                    <a:bodyPr/>
                    <a:lstStyle/>
                    <a:p>
                      <a:r>
                        <a:rPr lang="zh-TW" altLang="en-US" sz="2200" dirty="0">
                          <a:latin typeface="標楷體" panose="03000509000000000000" pitchFamily="65" charset="-120"/>
                          <a:ea typeface="標楷體" panose="03000509000000000000" pitchFamily="65" charset="-120"/>
                        </a:rPr>
                        <a:t>編號</a:t>
                      </a:r>
                    </a:p>
                  </a:txBody>
                  <a:tcPr/>
                </a:tc>
                <a:tc>
                  <a:txBody>
                    <a:bodyPr/>
                    <a:lstStyle/>
                    <a:p>
                      <a:pPr algn="ctr"/>
                      <a:r>
                        <a:rPr lang="zh-TW" altLang="en-US" sz="2200" dirty="0">
                          <a:latin typeface="標楷體" panose="03000509000000000000" pitchFamily="65" charset="-120"/>
                          <a:ea typeface="標楷體" panose="03000509000000000000" pitchFamily="65" charset="-120"/>
                        </a:rPr>
                        <a:t>項目</a:t>
                      </a:r>
                    </a:p>
                  </a:txBody>
                  <a:tcPr/>
                </a:tc>
                <a:tc>
                  <a:txBody>
                    <a:bodyPr/>
                    <a:lstStyle/>
                    <a:p>
                      <a:pPr algn="ctr"/>
                      <a:r>
                        <a:rPr lang="zh-TW" altLang="en-US" sz="2200" dirty="0">
                          <a:latin typeface="標楷體" panose="03000509000000000000" pitchFamily="65" charset="-120"/>
                          <a:ea typeface="標楷體" panose="03000509000000000000" pitchFamily="65" charset="-120"/>
                        </a:rPr>
                        <a:t>意定監護制度</a:t>
                      </a:r>
                    </a:p>
                  </a:txBody>
                  <a:tcPr/>
                </a:tc>
                <a:tc>
                  <a:txBody>
                    <a:bodyPr/>
                    <a:lstStyle/>
                    <a:p>
                      <a:pPr algn="ctr"/>
                      <a:r>
                        <a:rPr lang="zh-TW" altLang="en-US" sz="2200" dirty="0">
                          <a:latin typeface="標楷體" panose="03000509000000000000" pitchFamily="65" charset="-120"/>
                          <a:ea typeface="標楷體" panose="03000509000000000000" pitchFamily="65" charset="-120"/>
                        </a:rPr>
                        <a:t>法定監護制度</a:t>
                      </a:r>
                    </a:p>
                  </a:txBody>
                  <a:tcPr/>
                </a:tc>
                <a:extLst>
                  <a:ext uri="{0D108BD9-81ED-4DB2-BD59-A6C34878D82A}">
                    <a16:rowId xmlns:a16="http://schemas.microsoft.com/office/drawing/2014/main" val="10000"/>
                  </a:ext>
                </a:extLst>
              </a:tr>
              <a:tr h="1677967">
                <a:tc>
                  <a:txBody>
                    <a:bodyPr/>
                    <a:lstStyle/>
                    <a:p>
                      <a:pPr algn="ctr"/>
                      <a:r>
                        <a:rPr lang="zh-TW" altLang="en-US" sz="2200" dirty="0">
                          <a:latin typeface="標楷體" panose="03000509000000000000" pitchFamily="65" charset="-120"/>
                          <a:ea typeface="標楷體" panose="03000509000000000000" pitchFamily="65" charset="-120"/>
                        </a:rPr>
                        <a:t>４</a:t>
                      </a:r>
                    </a:p>
                  </a:txBody>
                  <a:tcPr/>
                </a:tc>
                <a:tc>
                  <a:txBody>
                    <a:bodyPr/>
                    <a:lstStyle/>
                    <a:p>
                      <a:pPr algn="ctr"/>
                      <a:r>
                        <a:rPr lang="zh-TW" altLang="en-US" sz="2200" dirty="0">
                          <a:latin typeface="標楷體" panose="03000509000000000000" pitchFamily="65" charset="-120"/>
                          <a:ea typeface="標楷體" panose="03000509000000000000" pitchFamily="65" charset="-120"/>
                        </a:rPr>
                        <a:t>監護人之報酬</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dirty="0">
                          <a:latin typeface="標楷體" panose="03000509000000000000" pitchFamily="65" charset="-120"/>
                          <a:ea typeface="標楷體" panose="03000509000000000000" pitchFamily="65" charset="-120"/>
                        </a:rPr>
                        <a:t>意定監護契約得約定報酬或約定不給付報酬；未約定者監護人得請求法院酌定。（</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民法</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第</a:t>
                      </a:r>
                      <a:r>
                        <a:rPr lang="en-US" altLang="zh-TW" sz="2200" dirty="0">
                          <a:latin typeface="標楷體" panose="03000509000000000000" pitchFamily="65" charset="-120"/>
                          <a:ea typeface="標楷體" panose="03000509000000000000" pitchFamily="65" charset="-120"/>
                        </a:rPr>
                        <a:t>1113</a:t>
                      </a:r>
                      <a:r>
                        <a:rPr lang="zh-TW" altLang="en-US" sz="2200" dirty="0">
                          <a:latin typeface="標楷體" panose="03000509000000000000" pitchFamily="65" charset="-120"/>
                          <a:ea typeface="標楷體" panose="03000509000000000000" pitchFamily="65" charset="-120"/>
                        </a:rPr>
                        <a:t>條之</a:t>
                      </a:r>
                      <a:r>
                        <a:rPr lang="en-US" altLang="zh-TW" sz="2200" dirty="0">
                          <a:latin typeface="標楷體" panose="03000509000000000000" pitchFamily="65" charset="-120"/>
                          <a:ea typeface="標楷體" panose="03000509000000000000" pitchFamily="65" charset="-120"/>
                        </a:rPr>
                        <a:t>7</a:t>
                      </a:r>
                      <a:r>
                        <a:rPr lang="zh-TW" altLang="en-US" sz="2200" dirty="0">
                          <a:latin typeface="標楷體" panose="03000509000000000000" pitchFamily="65" charset="-120"/>
                          <a:ea typeface="標楷體" panose="03000509000000000000" pitchFamily="65" charset="-120"/>
                        </a:rPr>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dirty="0">
                          <a:latin typeface="標楷體" panose="03000509000000000000" pitchFamily="65" charset="-120"/>
                          <a:ea typeface="標楷體" panose="03000509000000000000" pitchFamily="65" charset="-120"/>
                        </a:rPr>
                        <a:t>監護人得請求報酬，其數額由法院酌定。（</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民法</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第</a:t>
                      </a:r>
                      <a:r>
                        <a:rPr lang="en-US" altLang="zh-TW" sz="2200" dirty="0">
                          <a:latin typeface="標楷體" panose="03000509000000000000" pitchFamily="65" charset="-120"/>
                          <a:ea typeface="標楷體" panose="03000509000000000000" pitchFamily="65" charset="-120"/>
                        </a:rPr>
                        <a:t>1113</a:t>
                      </a:r>
                      <a:r>
                        <a:rPr lang="zh-TW" altLang="en-US" sz="2200" dirty="0">
                          <a:latin typeface="標楷體" panose="03000509000000000000" pitchFamily="65" charset="-120"/>
                          <a:ea typeface="標楷體" panose="03000509000000000000" pitchFamily="65" charset="-120"/>
                        </a:rPr>
                        <a:t>條準用</a:t>
                      </a:r>
                      <a:r>
                        <a:rPr lang="en-US" altLang="zh-TW" sz="2200" dirty="0">
                          <a:latin typeface="標楷體" panose="03000509000000000000" pitchFamily="65" charset="-120"/>
                          <a:ea typeface="標楷體" panose="03000509000000000000" pitchFamily="65" charset="-120"/>
                        </a:rPr>
                        <a:t>1104</a:t>
                      </a:r>
                      <a:r>
                        <a:rPr lang="zh-TW" altLang="en-US" sz="2200" dirty="0">
                          <a:latin typeface="標楷體" panose="03000509000000000000" pitchFamily="65" charset="-120"/>
                          <a:ea typeface="標楷體" panose="03000509000000000000" pitchFamily="65" charset="-120"/>
                        </a:rPr>
                        <a:t>條）</a:t>
                      </a:r>
                      <a:endParaRPr lang="en-US" altLang="zh-TW" sz="2200" dirty="0">
                        <a:latin typeface="標楷體" panose="03000509000000000000" pitchFamily="65" charset="-120"/>
                        <a:ea typeface="標楷體" panose="03000509000000000000" pitchFamily="65" charset="-120"/>
                      </a:endParaRPr>
                    </a:p>
                    <a:p>
                      <a:endParaRPr lang="zh-TW" altLang="en-US" sz="2200" dirty="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10001"/>
                  </a:ext>
                </a:extLst>
              </a:tr>
              <a:tr h="1719935">
                <a:tc>
                  <a:txBody>
                    <a:bodyPr/>
                    <a:lstStyle/>
                    <a:p>
                      <a:pPr algn="ctr"/>
                      <a:r>
                        <a:rPr lang="zh-TW" altLang="en-US" sz="2200" dirty="0">
                          <a:latin typeface="標楷體" panose="03000509000000000000" pitchFamily="65" charset="-120"/>
                          <a:ea typeface="標楷體" panose="03000509000000000000" pitchFamily="65" charset="-120"/>
                        </a:rPr>
                        <a:t>５</a:t>
                      </a:r>
                    </a:p>
                  </a:txBody>
                  <a:tcPr/>
                </a:tc>
                <a:tc>
                  <a:txBody>
                    <a:bodyPr/>
                    <a:lstStyle/>
                    <a:p>
                      <a:pPr algn="l"/>
                      <a:r>
                        <a:rPr lang="zh-TW" altLang="en-US" sz="2200" dirty="0">
                          <a:latin typeface="標楷體" panose="03000509000000000000" pitchFamily="65" charset="-120"/>
                          <a:ea typeface="標楷體" panose="03000509000000000000" pitchFamily="65" charset="-120"/>
                        </a:rPr>
                        <a:t>監護人處分財產之限制</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dirty="0">
                          <a:solidFill>
                            <a:srgbClr val="0000FF"/>
                          </a:solidFill>
                          <a:latin typeface="標楷體" panose="03000509000000000000" pitchFamily="65" charset="-120"/>
                          <a:ea typeface="標楷體" panose="03000509000000000000" pitchFamily="65" charset="-120"/>
                        </a:rPr>
                        <a:t>意定監護契約可約定受任人執行監護職務不受民法規定之限制</a:t>
                      </a:r>
                      <a:r>
                        <a:rPr lang="zh-TW" altLang="en-US" sz="2200" dirty="0">
                          <a:solidFill>
                            <a:schemeClr val="tx1"/>
                          </a:solidFill>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民法</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第</a:t>
                      </a:r>
                      <a:r>
                        <a:rPr lang="en-US" altLang="zh-TW" sz="2200" dirty="0">
                          <a:latin typeface="標楷體" panose="03000509000000000000" pitchFamily="65" charset="-120"/>
                          <a:ea typeface="標楷體" panose="03000509000000000000" pitchFamily="65" charset="-120"/>
                        </a:rPr>
                        <a:t>1113</a:t>
                      </a:r>
                      <a:r>
                        <a:rPr lang="zh-TW" altLang="en-US" sz="2200" dirty="0">
                          <a:latin typeface="標楷體" panose="03000509000000000000" pitchFamily="65" charset="-120"/>
                          <a:ea typeface="標楷體" panose="03000509000000000000" pitchFamily="65" charset="-120"/>
                        </a:rPr>
                        <a:t>條之</a:t>
                      </a:r>
                      <a:r>
                        <a:rPr lang="en-US" altLang="zh-TW" sz="2200" dirty="0">
                          <a:latin typeface="標楷體" panose="03000509000000000000" pitchFamily="65" charset="-120"/>
                          <a:ea typeface="標楷體" panose="03000509000000000000" pitchFamily="65" charset="-120"/>
                        </a:rPr>
                        <a:t>9</a:t>
                      </a:r>
                      <a:r>
                        <a:rPr lang="zh-TW" altLang="en-US" sz="2200" dirty="0">
                          <a:latin typeface="標楷體" panose="03000509000000000000" pitchFamily="65" charset="-120"/>
                          <a:ea typeface="標楷體" panose="03000509000000000000" pitchFamily="65" charset="-120"/>
                        </a:rPr>
                        <a:t>、第</a:t>
                      </a:r>
                      <a:r>
                        <a:rPr lang="en-US" altLang="zh-TW" sz="2200" dirty="0">
                          <a:latin typeface="標楷體" panose="03000509000000000000" pitchFamily="65" charset="-120"/>
                          <a:ea typeface="標楷體" panose="03000509000000000000" pitchFamily="65" charset="-120"/>
                        </a:rPr>
                        <a:t>1101</a:t>
                      </a:r>
                      <a:r>
                        <a:rPr lang="zh-TW" altLang="en-US" sz="2200" dirty="0">
                          <a:latin typeface="標楷體" panose="03000509000000000000" pitchFamily="65" charset="-120"/>
                          <a:ea typeface="標楷體" panose="03000509000000000000" pitchFamily="65" charset="-120"/>
                        </a:rPr>
                        <a:t>條第</a:t>
                      </a:r>
                      <a:r>
                        <a:rPr lang="en-US" altLang="zh-TW" sz="2200" dirty="0">
                          <a:latin typeface="標楷體" panose="03000509000000000000" pitchFamily="65" charset="-120"/>
                          <a:ea typeface="標楷體" panose="03000509000000000000" pitchFamily="65" charset="-120"/>
                        </a:rPr>
                        <a:t>2</a:t>
                      </a:r>
                      <a:r>
                        <a:rPr lang="zh-TW" altLang="en-US" sz="2200" dirty="0">
                          <a:latin typeface="標楷體" panose="03000509000000000000" pitchFamily="65" charset="-120"/>
                          <a:ea typeface="標楷體" panose="03000509000000000000" pitchFamily="65" charset="-120"/>
                        </a:rPr>
                        <a:t>項、第</a:t>
                      </a:r>
                      <a:r>
                        <a:rPr lang="en-US" altLang="zh-TW" sz="2200" dirty="0">
                          <a:latin typeface="標楷體" panose="03000509000000000000" pitchFamily="65" charset="-120"/>
                          <a:ea typeface="標楷體" panose="03000509000000000000" pitchFamily="65" charset="-120"/>
                        </a:rPr>
                        <a:t>3</a:t>
                      </a:r>
                      <a:r>
                        <a:rPr lang="zh-TW" altLang="en-US" sz="2200" dirty="0">
                          <a:latin typeface="標楷體" panose="03000509000000000000" pitchFamily="65" charset="-120"/>
                          <a:ea typeface="標楷體" panose="03000509000000000000" pitchFamily="65" charset="-120"/>
                        </a:rPr>
                        <a:t>項）</a:t>
                      </a:r>
                      <a:endParaRPr lang="en-US" altLang="zh-TW" sz="2200" dirty="0">
                        <a:solidFill>
                          <a:srgbClr val="FF0000"/>
                        </a:solidFill>
                        <a:latin typeface="標楷體" panose="03000509000000000000" pitchFamily="65" charset="-120"/>
                        <a:ea typeface="標楷體" panose="03000509000000000000" pitchFamily="65" charset="-12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dirty="0">
                          <a:solidFill>
                            <a:schemeClr val="tx1"/>
                          </a:solidFill>
                          <a:latin typeface="標楷體" panose="03000509000000000000" pitchFamily="65" charset="-120"/>
                          <a:ea typeface="標楷體" panose="03000509000000000000" pitchFamily="65" charset="-120"/>
                        </a:rPr>
                        <a:t>監護人處分財產原則不得以受監護人之財產為投資，且其為「重大財產行為」時，應經法院許可。</a:t>
                      </a:r>
                      <a:r>
                        <a:rPr lang="zh-TW" altLang="en-US" sz="2200" dirty="0">
                          <a:latin typeface="標楷體" panose="03000509000000000000" pitchFamily="65" charset="-120"/>
                          <a:ea typeface="標楷體" panose="03000509000000000000" pitchFamily="65" charset="-120"/>
                        </a:rPr>
                        <a:t>（</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民法</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第</a:t>
                      </a:r>
                      <a:r>
                        <a:rPr lang="en-US" altLang="zh-TW" sz="2200" dirty="0">
                          <a:latin typeface="標楷體" panose="03000509000000000000" pitchFamily="65" charset="-120"/>
                          <a:ea typeface="標楷體" panose="03000509000000000000" pitchFamily="65" charset="-120"/>
                        </a:rPr>
                        <a:t>1101</a:t>
                      </a:r>
                      <a:r>
                        <a:rPr lang="zh-TW" altLang="en-US" sz="2200" dirty="0">
                          <a:latin typeface="標楷體" panose="03000509000000000000" pitchFamily="65" charset="-120"/>
                          <a:ea typeface="標楷體" panose="03000509000000000000" pitchFamily="65" charset="-120"/>
                        </a:rPr>
                        <a:t>條）</a:t>
                      </a:r>
                      <a:endParaRPr lang="en-US" altLang="zh-TW" sz="2200" dirty="0">
                        <a:solidFill>
                          <a:srgbClr val="FF0000"/>
                        </a:solidFill>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10002"/>
                  </a:ext>
                </a:extLst>
              </a:tr>
            </a:tbl>
          </a:graphicData>
        </a:graphic>
      </p:graphicFrame>
      <p:sp>
        <p:nvSpPr>
          <p:cNvPr id="4" name="投影片編號版面配置區 3"/>
          <p:cNvSpPr>
            <a:spLocks noGrp="1"/>
          </p:cNvSpPr>
          <p:nvPr>
            <p:ph type="sldNum" sz="quarter" idx="12"/>
          </p:nvPr>
        </p:nvSpPr>
        <p:spPr/>
        <p:txBody>
          <a:bodyPr/>
          <a:lstStyle/>
          <a:p>
            <a:fld id="{2E6F56F6-8A33-4603-90C0-ABB6D2C1DF7D}" type="slidenum">
              <a:rPr lang="zh-TW" altLang="en-US" smtClean="0"/>
              <a:pPr/>
              <a:t>81</a:t>
            </a:fld>
            <a:endParaRPr lang="zh-TW" altLang="en-US" dirty="0"/>
          </a:p>
        </p:txBody>
      </p:sp>
      <p:sp>
        <p:nvSpPr>
          <p:cNvPr id="3" name="文字方塊 2"/>
          <p:cNvSpPr txBox="1"/>
          <p:nvPr/>
        </p:nvSpPr>
        <p:spPr>
          <a:xfrm>
            <a:off x="9881662" y="4634552"/>
            <a:ext cx="2031325" cy="369332"/>
          </a:xfrm>
          <a:prstGeom prst="rect">
            <a:avLst/>
          </a:prstGeom>
          <a:noFill/>
        </p:spPr>
        <p:txBody>
          <a:bodyPr wrap="none" rtlCol="0">
            <a:spAutoFit/>
          </a:bodyPr>
          <a:lstStyle/>
          <a:p>
            <a:r>
              <a:rPr lang="zh-TW" altLang="en-US" dirty="0">
                <a:solidFill>
                  <a:srgbClr val="0000FF"/>
                </a:solidFill>
                <a:latin typeface="標楷體" panose="03000509000000000000" pitchFamily="65" charset="-120"/>
                <a:ea typeface="標楷體" panose="03000509000000000000" pitchFamily="65" charset="-120"/>
              </a:rPr>
              <a:t>改編自法務部網站</a:t>
            </a:r>
          </a:p>
        </p:txBody>
      </p:sp>
    </p:spTree>
    <p:extLst>
      <p:ext uri="{BB962C8B-B14F-4D97-AF65-F5344CB8AC3E}">
        <p14:creationId xmlns:p14="http://schemas.microsoft.com/office/powerpoint/2010/main" val="3022507739"/>
      </p:ext>
    </p:extLst>
  </p:cSld>
  <p:clrMapOvr>
    <a:masterClrMapping/>
  </p:clrMapOvr>
  <p:transition spd="slow">
    <p:push dir="u"/>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9A6C23B-ACC6-D2FD-79EF-0B2DEC892E76}"/>
              </a:ext>
            </a:extLst>
          </p:cNvPr>
          <p:cNvSpPr>
            <a:spLocks noGrp="1"/>
          </p:cNvSpPr>
          <p:nvPr>
            <p:ph type="title"/>
          </p:nvPr>
        </p:nvSpPr>
        <p:spPr/>
        <p:txBody>
          <a:bodyPr/>
          <a:lstStyle/>
          <a:p>
            <a:r>
              <a:rPr lang="zh-TW" altLang="en-US" dirty="0">
                <a:latin typeface="DFKai-SB" panose="03000509000000000000" pitchFamily="65" charset="-120"/>
                <a:ea typeface="DFKai-SB" panose="03000509000000000000" pitchFamily="65" charset="-120"/>
              </a:rPr>
              <a:t>四、如何成立「意定監護契約」？</a:t>
            </a:r>
            <a:endParaRPr lang="zh-TW" altLang="en-US" dirty="0"/>
          </a:p>
        </p:txBody>
      </p:sp>
      <p:graphicFrame>
        <p:nvGraphicFramePr>
          <p:cNvPr id="5" name="表格 4">
            <a:extLst>
              <a:ext uri="{FF2B5EF4-FFF2-40B4-BE49-F238E27FC236}">
                <a16:creationId xmlns:a16="http://schemas.microsoft.com/office/drawing/2014/main" id="{6BE285BC-501C-82FD-C913-B05E579EBC61}"/>
              </a:ext>
            </a:extLst>
          </p:cNvPr>
          <p:cNvGraphicFramePr>
            <a:graphicFrameLocks noGrp="1"/>
          </p:cNvGraphicFramePr>
          <p:nvPr/>
        </p:nvGraphicFramePr>
        <p:xfrm>
          <a:off x="264939" y="1412776"/>
          <a:ext cx="11637142" cy="4580946"/>
        </p:xfrm>
        <a:graphic>
          <a:graphicData uri="http://schemas.openxmlformats.org/drawingml/2006/table">
            <a:tbl>
              <a:tblPr firstRow="1" firstCol="1" bandRow="1">
                <a:tableStyleId>{5C22544A-7EE6-4342-B048-85BDC9FD1C3A}</a:tableStyleId>
              </a:tblPr>
              <a:tblGrid>
                <a:gridCol w="3168352">
                  <a:extLst>
                    <a:ext uri="{9D8B030D-6E8A-4147-A177-3AD203B41FA5}">
                      <a16:colId xmlns:a16="http://schemas.microsoft.com/office/drawing/2014/main" val="440598521"/>
                    </a:ext>
                  </a:extLst>
                </a:gridCol>
                <a:gridCol w="8468790">
                  <a:extLst>
                    <a:ext uri="{9D8B030D-6E8A-4147-A177-3AD203B41FA5}">
                      <a16:colId xmlns:a16="http://schemas.microsoft.com/office/drawing/2014/main" val="1731598480"/>
                    </a:ext>
                  </a:extLst>
                </a:gridCol>
              </a:tblGrid>
              <a:tr h="576064">
                <a:tc gridSpan="2">
                  <a:txBody>
                    <a:bodyPr/>
                    <a:lstStyle/>
                    <a:p>
                      <a:pPr algn="ctr"/>
                      <a:r>
                        <a:rPr lang="zh-TW" altLang="zh-TW" sz="2800" kern="100" dirty="0">
                          <a:effectLst/>
                          <a:latin typeface="標楷體" panose="03000509000000000000" pitchFamily="65" charset="-120"/>
                          <a:ea typeface="標楷體" panose="03000509000000000000" pitchFamily="65" charset="-120"/>
                        </a:rPr>
                        <a:t>《民法》</a:t>
                      </a:r>
                      <a:endParaRPr lang="zh-TW" sz="2800" b="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solidFill>
                      <a:schemeClr val="tx2">
                        <a:lumMod val="60000"/>
                        <a:lumOff val="40000"/>
                      </a:schemeClr>
                    </a:solidFill>
                  </a:tcPr>
                </a:tc>
                <a:tc hMerge="1">
                  <a:txBody>
                    <a:bodyPr/>
                    <a:lstStyle/>
                    <a:p>
                      <a:pPr algn="just"/>
                      <a:endParaRPr lang="zh-TW" sz="2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475441731"/>
                  </a:ext>
                </a:extLst>
              </a:tr>
              <a:tr h="1512168">
                <a:tc>
                  <a:txBody>
                    <a:bodyPr/>
                    <a:lstStyle/>
                    <a:p>
                      <a:r>
                        <a:rPr kumimoji="1" lang="zh-TW" altLang="zh-TW" sz="2800" dirty="0">
                          <a:latin typeface="標楷體" panose="03000509000000000000" pitchFamily="65" charset="-120"/>
                          <a:ea typeface="標楷體" panose="03000509000000000000" pitchFamily="65" charset="-120"/>
                        </a:rPr>
                        <a:t>第</a:t>
                      </a:r>
                      <a:r>
                        <a:rPr kumimoji="1" lang="en-US" altLang="zh-TW" sz="2800" dirty="0">
                          <a:latin typeface="標楷體" panose="03000509000000000000" pitchFamily="65" charset="-120"/>
                          <a:ea typeface="標楷體" panose="03000509000000000000" pitchFamily="65" charset="-120"/>
                        </a:rPr>
                        <a:t>1113</a:t>
                      </a:r>
                      <a:r>
                        <a:rPr kumimoji="1" lang="zh-TW" altLang="zh-TW" sz="2800" dirty="0">
                          <a:latin typeface="標楷體" panose="03000509000000000000" pitchFamily="65" charset="-120"/>
                          <a:ea typeface="標楷體" panose="03000509000000000000" pitchFamily="65" charset="-120"/>
                        </a:rPr>
                        <a:t>條</a:t>
                      </a:r>
                      <a:r>
                        <a:rPr kumimoji="1" lang="zh-TW" altLang="en-US" sz="2800" dirty="0">
                          <a:latin typeface="標楷體" panose="03000509000000000000" pitchFamily="65" charset="-120"/>
                          <a:ea typeface="標楷體" panose="03000509000000000000" pitchFamily="65" charset="-120"/>
                        </a:rPr>
                        <a:t>之</a:t>
                      </a:r>
                      <a:r>
                        <a:rPr kumimoji="1" lang="en-US" altLang="zh-TW" sz="2800" dirty="0">
                          <a:latin typeface="標楷體" panose="03000509000000000000" pitchFamily="65" charset="-120"/>
                          <a:ea typeface="標楷體" panose="03000509000000000000" pitchFamily="65" charset="-120"/>
                        </a:rPr>
                        <a:t>3</a:t>
                      </a:r>
                      <a:r>
                        <a:rPr kumimoji="1" lang="zh-TW" altLang="en-US" sz="2800" dirty="0">
                          <a:latin typeface="標楷體" panose="03000509000000000000" pitchFamily="65" charset="-120"/>
                          <a:ea typeface="標楷體" panose="03000509000000000000" pitchFamily="65" charset="-120"/>
                        </a:rPr>
                        <a:t>第</a:t>
                      </a:r>
                      <a:r>
                        <a:rPr kumimoji="1" lang="en-US" altLang="zh-TW" sz="2800" dirty="0">
                          <a:latin typeface="標楷體" panose="03000509000000000000" pitchFamily="65" charset="-120"/>
                          <a:ea typeface="標楷體" panose="03000509000000000000" pitchFamily="65" charset="-120"/>
                        </a:rPr>
                        <a:t>1</a:t>
                      </a:r>
                      <a:r>
                        <a:rPr kumimoji="1" lang="zh-TW" altLang="en-US" sz="2800" dirty="0">
                          <a:latin typeface="標楷體" panose="03000509000000000000" pitchFamily="65" charset="-120"/>
                          <a:ea typeface="標楷體" panose="03000509000000000000" pitchFamily="65" charset="-120"/>
                        </a:rPr>
                        <a:t>項</a:t>
                      </a:r>
                      <a:endParaRPr lang="en-US" sz="2800" b="0" dirty="0">
                        <a:latin typeface="標楷體" panose="03000509000000000000" pitchFamily="65" charset="-120"/>
                        <a:ea typeface="標楷體" panose="03000509000000000000" pitchFamily="65" charset="-120"/>
                      </a:endParaRPr>
                    </a:p>
                  </a:txBody>
                  <a:tcPr marL="68580" marR="68580" marT="0" marB="0" anchor="ctr">
                    <a:solidFill>
                      <a:schemeClr val="tx2">
                        <a:lumMod val="60000"/>
                        <a:lumOff val="40000"/>
                      </a:schemeClr>
                    </a:solidFill>
                  </a:tcPr>
                </a:tc>
                <a:tc>
                  <a:txBody>
                    <a:bodyPr/>
                    <a:lstStyle/>
                    <a:p>
                      <a:r>
                        <a:rPr lang="zh-TW" altLang="en-US" sz="2800" dirty="0">
                          <a:latin typeface="標楷體" panose="03000509000000000000" pitchFamily="65" charset="-120"/>
                          <a:ea typeface="標楷體" panose="03000509000000000000" pitchFamily="65" charset="-120"/>
                        </a:rPr>
                        <a:t>意定監護契約之</a:t>
                      </a:r>
                      <a:r>
                        <a:rPr lang="zh-TW" altLang="en-US" sz="2800" dirty="0">
                          <a:solidFill>
                            <a:srgbClr val="FF0000"/>
                          </a:solidFill>
                          <a:latin typeface="標楷體" panose="03000509000000000000" pitchFamily="65" charset="-120"/>
                          <a:ea typeface="標楷體" panose="03000509000000000000" pitchFamily="65" charset="-120"/>
                        </a:rPr>
                        <a:t>訂立或變更，應由公證人作成公證書始為成立</a:t>
                      </a:r>
                      <a:r>
                        <a:rPr lang="zh-TW" altLang="en-US" sz="2800" dirty="0">
                          <a:latin typeface="標楷體" panose="03000509000000000000" pitchFamily="65" charset="-120"/>
                          <a:ea typeface="標楷體" panose="03000509000000000000" pitchFamily="65" charset="-120"/>
                        </a:rPr>
                        <a:t>。公證人作成公證書後七日內，以書面通知本人住所地之法院。</a:t>
                      </a:r>
                      <a:endParaRPr lang="en-US" sz="2800" b="0" dirty="0">
                        <a:solidFill>
                          <a:srgbClr val="FF0000"/>
                        </a:solidFill>
                        <a:latin typeface="標楷體" panose="03000509000000000000" pitchFamily="65" charset="-120"/>
                        <a:ea typeface="標楷體" panose="03000509000000000000" pitchFamily="65" charset="-120"/>
                      </a:endParaRPr>
                    </a:p>
                  </a:txBody>
                  <a:tcPr marL="68580" marR="68580" marT="0" marB="0" anchor="ctr">
                    <a:solidFill>
                      <a:schemeClr val="tx2">
                        <a:lumMod val="20000"/>
                        <a:lumOff val="80000"/>
                      </a:schemeClr>
                    </a:solidFill>
                  </a:tcPr>
                </a:tc>
                <a:extLst>
                  <a:ext uri="{0D108BD9-81ED-4DB2-BD59-A6C34878D82A}">
                    <a16:rowId xmlns:a16="http://schemas.microsoft.com/office/drawing/2014/main" val="2019671270"/>
                  </a:ext>
                </a:extLst>
              </a:tr>
              <a:tr h="12961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zh-TW" altLang="zh-TW" sz="2800" dirty="0">
                          <a:latin typeface="標楷體" panose="03000509000000000000" pitchFamily="65" charset="-120"/>
                          <a:ea typeface="標楷體" panose="03000509000000000000" pitchFamily="65" charset="-120"/>
                        </a:rPr>
                        <a:t>第</a:t>
                      </a:r>
                      <a:r>
                        <a:rPr kumimoji="1" lang="en-US" altLang="zh-TW" sz="2800" dirty="0">
                          <a:latin typeface="標楷體" panose="03000509000000000000" pitchFamily="65" charset="-120"/>
                          <a:ea typeface="標楷體" panose="03000509000000000000" pitchFamily="65" charset="-120"/>
                        </a:rPr>
                        <a:t>1113</a:t>
                      </a:r>
                      <a:r>
                        <a:rPr kumimoji="1" lang="zh-TW" altLang="zh-TW" sz="2800" dirty="0">
                          <a:latin typeface="標楷體" panose="03000509000000000000" pitchFamily="65" charset="-120"/>
                          <a:ea typeface="標楷體" panose="03000509000000000000" pitchFamily="65" charset="-120"/>
                        </a:rPr>
                        <a:t>條</a:t>
                      </a:r>
                      <a:r>
                        <a:rPr kumimoji="1" lang="zh-TW" altLang="en-US" sz="2800" dirty="0">
                          <a:latin typeface="標楷體" panose="03000509000000000000" pitchFamily="65" charset="-120"/>
                          <a:ea typeface="標楷體" panose="03000509000000000000" pitchFamily="65" charset="-120"/>
                        </a:rPr>
                        <a:t>之</a:t>
                      </a:r>
                      <a:r>
                        <a:rPr kumimoji="1" lang="en-US" altLang="zh-TW" sz="2800" dirty="0">
                          <a:latin typeface="標楷體" panose="03000509000000000000" pitchFamily="65" charset="-120"/>
                          <a:ea typeface="標楷體" panose="03000509000000000000" pitchFamily="65" charset="-120"/>
                        </a:rPr>
                        <a:t>3</a:t>
                      </a:r>
                      <a:r>
                        <a:rPr kumimoji="1" lang="zh-TW" altLang="en-US" sz="2800" dirty="0">
                          <a:latin typeface="標楷體" panose="03000509000000000000" pitchFamily="65" charset="-120"/>
                          <a:ea typeface="標楷體" panose="03000509000000000000" pitchFamily="65" charset="-120"/>
                        </a:rPr>
                        <a:t>第</a:t>
                      </a:r>
                      <a:r>
                        <a:rPr kumimoji="1" lang="en-US" altLang="zh-TW" sz="2800" dirty="0">
                          <a:latin typeface="標楷體" panose="03000509000000000000" pitchFamily="65" charset="-120"/>
                          <a:ea typeface="標楷體" panose="03000509000000000000" pitchFamily="65" charset="-120"/>
                        </a:rPr>
                        <a:t>2</a:t>
                      </a:r>
                      <a:r>
                        <a:rPr kumimoji="1" lang="zh-TW" altLang="en-US" sz="2800" dirty="0">
                          <a:latin typeface="標楷體" panose="03000509000000000000" pitchFamily="65" charset="-120"/>
                          <a:ea typeface="標楷體" panose="03000509000000000000" pitchFamily="65" charset="-120"/>
                        </a:rPr>
                        <a:t>項</a:t>
                      </a:r>
                      <a:endParaRPr lang="zh-TW" sz="2800" b="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solidFill>
                      <a:schemeClr val="tx2">
                        <a:lumMod val="60000"/>
                        <a:lumOff val="40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zh-TW" altLang="en-US" sz="2800" dirty="0">
                          <a:latin typeface="標楷體" panose="03000509000000000000" pitchFamily="65" charset="-120"/>
                          <a:ea typeface="標楷體" panose="03000509000000000000" pitchFamily="65" charset="-120"/>
                        </a:rPr>
                        <a:t>前項公證，</a:t>
                      </a:r>
                      <a:r>
                        <a:rPr lang="zh-TW" altLang="en-US" sz="2800" dirty="0">
                          <a:solidFill>
                            <a:srgbClr val="FF0000"/>
                          </a:solidFill>
                          <a:latin typeface="標楷體" panose="03000509000000000000" pitchFamily="65" charset="-120"/>
                          <a:ea typeface="標楷體" panose="03000509000000000000" pitchFamily="65" charset="-120"/>
                        </a:rPr>
                        <a:t>應有本人及受任人在場，向公證人表明其合意</a:t>
                      </a:r>
                      <a:r>
                        <a:rPr lang="zh-TW" altLang="en-US" sz="2800" dirty="0">
                          <a:latin typeface="標楷體" panose="03000509000000000000" pitchFamily="65" charset="-120"/>
                          <a:ea typeface="標楷體" panose="03000509000000000000" pitchFamily="65" charset="-120"/>
                        </a:rPr>
                        <a:t>，始得為之。</a:t>
                      </a:r>
                      <a:endParaRPr lang="en-US" sz="2800" b="0" dirty="0">
                        <a:latin typeface="標楷體" panose="03000509000000000000" pitchFamily="65" charset="-120"/>
                        <a:ea typeface="標楷體" panose="03000509000000000000" pitchFamily="65" charset="-12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4015773911"/>
                  </a:ext>
                </a:extLst>
              </a:tr>
              <a:tr h="119657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zh-TW" altLang="zh-TW" sz="2800" dirty="0">
                          <a:latin typeface="標楷體" panose="03000509000000000000" pitchFamily="65" charset="-120"/>
                          <a:ea typeface="標楷體" panose="03000509000000000000" pitchFamily="65" charset="-120"/>
                        </a:rPr>
                        <a:t>第</a:t>
                      </a:r>
                      <a:r>
                        <a:rPr kumimoji="1" lang="en-US" altLang="zh-TW" sz="2800" dirty="0">
                          <a:latin typeface="標楷體" panose="03000509000000000000" pitchFamily="65" charset="-120"/>
                          <a:ea typeface="標楷體" panose="03000509000000000000" pitchFamily="65" charset="-120"/>
                        </a:rPr>
                        <a:t>1113</a:t>
                      </a:r>
                      <a:r>
                        <a:rPr kumimoji="1" lang="zh-TW" altLang="zh-TW" sz="2800" dirty="0">
                          <a:latin typeface="標楷體" panose="03000509000000000000" pitchFamily="65" charset="-120"/>
                          <a:ea typeface="標楷體" panose="03000509000000000000" pitchFamily="65" charset="-120"/>
                        </a:rPr>
                        <a:t>條</a:t>
                      </a:r>
                      <a:r>
                        <a:rPr kumimoji="1" lang="zh-TW" altLang="en-US" sz="2800" dirty="0">
                          <a:latin typeface="標楷體" panose="03000509000000000000" pitchFamily="65" charset="-120"/>
                          <a:ea typeface="標楷體" panose="03000509000000000000" pitchFamily="65" charset="-120"/>
                        </a:rPr>
                        <a:t>之</a:t>
                      </a:r>
                      <a:r>
                        <a:rPr kumimoji="1" lang="en-US" altLang="zh-TW" sz="2800" dirty="0">
                          <a:latin typeface="標楷體" panose="03000509000000000000" pitchFamily="65" charset="-120"/>
                          <a:ea typeface="標楷體" panose="03000509000000000000" pitchFamily="65" charset="-120"/>
                        </a:rPr>
                        <a:t>3</a:t>
                      </a:r>
                      <a:r>
                        <a:rPr kumimoji="1" lang="zh-TW" altLang="en-US" sz="2800" dirty="0">
                          <a:latin typeface="標楷體" panose="03000509000000000000" pitchFamily="65" charset="-120"/>
                          <a:ea typeface="標楷體" panose="03000509000000000000" pitchFamily="65" charset="-120"/>
                        </a:rPr>
                        <a:t>第</a:t>
                      </a:r>
                      <a:r>
                        <a:rPr kumimoji="1" lang="en-US" altLang="zh-TW" sz="2800" dirty="0">
                          <a:latin typeface="標楷體" panose="03000509000000000000" pitchFamily="65" charset="-120"/>
                          <a:ea typeface="標楷體" panose="03000509000000000000" pitchFamily="65" charset="-120"/>
                        </a:rPr>
                        <a:t>3</a:t>
                      </a:r>
                      <a:r>
                        <a:rPr kumimoji="1" lang="zh-TW" altLang="en-US" sz="2800" dirty="0">
                          <a:latin typeface="標楷體" panose="03000509000000000000" pitchFamily="65" charset="-120"/>
                          <a:ea typeface="標楷體" panose="03000509000000000000" pitchFamily="65" charset="-120"/>
                        </a:rPr>
                        <a:t>項</a:t>
                      </a:r>
                      <a:endParaRPr lang="zh-TW" sz="2800" b="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solidFill>
                      <a:schemeClr val="tx2">
                        <a:lumMod val="60000"/>
                        <a:lumOff val="40000"/>
                      </a:schemeClr>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zh-TW" altLang="en-US" sz="2800" dirty="0">
                          <a:latin typeface="標楷體" panose="03000509000000000000" pitchFamily="65" charset="-120"/>
                          <a:ea typeface="標楷體" panose="03000509000000000000" pitchFamily="65" charset="-120"/>
                        </a:rPr>
                        <a:t>意定監護契約於本人</a:t>
                      </a:r>
                      <a:r>
                        <a:rPr lang="zh-TW" altLang="en-US" sz="2800" dirty="0">
                          <a:solidFill>
                            <a:srgbClr val="FF0000"/>
                          </a:solidFill>
                          <a:latin typeface="標楷體" panose="03000509000000000000" pitchFamily="65" charset="-120"/>
                          <a:ea typeface="標楷體" panose="03000509000000000000" pitchFamily="65" charset="-120"/>
                        </a:rPr>
                        <a:t>受監護宣告時，發生效力</a:t>
                      </a:r>
                      <a:r>
                        <a:rPr lang="zh-TW" altLang="en-US" sz="2800" dirty="0">
                          <a:latin typeface="標楷體" panose="03000509000000000000" pitchFamily="65" charset="-120"/>
                          <a:ea typeface="標楷體" panose="03000509000000000000" pitchFamily="65" charset="-120"/>
                        </a:rPr>
                        <a:t>。</a:t>
                      </a:r>
                      <a:endParaRPr lang="en-US" sz="2800" b="0" dirty="0">
                        <a:latin typeface="標楷體" panose="03000509000000000000" pitchFamily="65" charset="-120"/>
                        <a:ea typeface="標楷體" panose="03000509000000000000" pitchFamily="65" charset="-120"/>
                      </a:endParaRPr>
                    </a:p>
                  </a:txBody>
                  <a:tcPr marL="68580" marR="68580" marT="0" marB="0" anchor="ctr">
                    <a:solidFill>
                      <a:schemeClr val="tx2">
                        <a:lumMod val="20000"/>
                        <a:lumOff val="80000"/>
                      </a:schemeClr>
                    </a:solidFill>
                  </a:tcPr>
                </a:tc>
                <a:extLst>
                  <a:ext uri="{0D108BD9-81ED-4DB2-BD59-A6C34878D82A}">
                    <a16:rowId xmlns:a16="http://schemas.microsoft.com/office/drawing/2014/main" val="1650067001"/>
                  </a:ext>
                </a:extLst>
              </a:tr>
            </a:tbl>
          </a:graphicData>
        </a:graphic>
      </p:graphicFrame>
    </p:spTree>
    <p:extLst>
      <p:ext uri="{BB962C8B-B14F-4D97-AF65-F5344CB8AC3E}">
        <p14:creationId xmlns:p14="http://schemas.microsoft.com/office/powerpoint/2010/main" val="2815921689"/>
      </p:ext>
    </p:extLst>
  </p:cSld>
  <p:clrMapOvr>
    <a:masterClrMapping/>
  </p:clrMapOvr>
  <p:transition spd="slow">
    <p:push dir="u"/>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圓角 3">
            <a:extLst>
              <a:ext uri="{FF2B5EF4-FFF2-40B4-BE49-F238E27FC236}">
                <a16:creationId xmlns:a16="http://schemas.microsoft.com/office/drawing/2014/main" id="{21C9F655-8AB6-CE1A-7B77-E9498A342887}"/>
              </a:ext>
            </a:extLst>
          </p:cNvPr>
          <p:cNvSpPr/>
          <p:nvPr/>
        </p:nvSpPr>
        <p:spPr>
          <a:xfrm>
            <a:off x="552971" y="980728"/>
            <a:ext cx="11017224" cy="5184576"/>
          </a:xfrm>
          <a:prstGeom prst="roundRect">
            <a:avLst/>
          </a:prstGeom>
          <a:solidFill>
            <a:schemeClr val="accent3">
              <a:lumMod val="20000"/>
              <a:lumOff val="80000"/>
            </a:schemeClr>
          </a:solidFill>
          <a:ln w="28575">
            <a:solidFill>
              <a:schemeClr val="accent3">
                <a:lumMod val="75000"/>
              </a:schemeClr>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A2EF3CBE-4EFE-FB27-D307-D7C3D8737931}"/>
              </a:ext>
            </a:extLst>
          </p:cNvPr>
          <p:cNvSpPr>
            <a:spLocks noGrp="1"/>
          </p:cNvSpPr>
          <p:nvPr>
            <p:ph type="title"/>
          </p:nvPr>
        </p:nvSpPr>
        <p:spPr/>
        <p:txBody>
          <a:bodyPr>
            <a:normAutofit/>
          </a:bodyPr>
          <a:lstStyle/>
          <a:p>
            <a:pPr lvl="0"/>
            <a:r>
              <a:rPr lang="zh-TW" altLang="en-US" dirty="0">
                <a:latin typeface="Times New Roman" panose="02020603050405020304" pitchFamily="18" charset="0"/>
                <a:ea typeface="標楷體" panose="03000509000000000000" pitchFamily="65" charset="-120"/>
                <a:cs typeface="Times New Roman" panose="02020603050405020304" pitchFamily="18" charset="0"/>
              </a:rPr>
              <a:t>五、</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成立「意定監護契約」應注意以下</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事項：</a:t>
            </a:r>
            <a:endParaRPr lang="zh-TW" altLang="en-US" dirty="0"/>
          </a:p>
        </p:txBody>
      </p:sp>
      <p:sp>
        <p:nvSpPr>
          <p:cNvPr id="3" name="內容版面配置區 2">
            <a:extLst>
              <a:ext uri="{FF2B5EF4-FFF2-40B4-BE49-F238E27FC236}">
                <a16:creationId xmlns:a16="http://schemas.microsoft.com/office/drawing/2014/main" id="{DC8BAA9D-4A42-C02F-B59F-7423D76CF686}"/>
              </a:ext>
            </a:extLst>
          </p:cNvPr>
          <p:cNvSpPr>
            <a:spLocks noGrp="1"/>
          </p:cNvSpPr>
          <p:nvPr>
            <p:ph idx="1"/>
          </p:nvPr>
        </p:nvSpPr>
        <p:spPr>
          <a:xfrm>
            <a:off x="805000" y="1124744"/>
            <a:ext cx="10585176" cy="5472608"/>
          </a:xfrm>
        </p:spPr>
        <p:txBody>
          <a:bodyPr>
            <a:noAutofit/>
          </a:bodyPr>
          <a:lstStyle/>
          <a:p>
            <a:pPr marL="358775" indent="-358775" algn="just" hangingPunct="0">
              <a:lnSpc>
                <a:spcPts val="4000"/>
              </a:lnSpc>
              <a:spcBef>
                <a:spcPts val="600"/>
              </a:spcBef>
              <a:buFont typeface="+mj-lt"/>
              <a:buAutoNum type="arabicPeriod"/>
            </a:pPr>
            <a:r>
              <a:rPr lang="zh-TW" altLang="zh-TW" sz="2500" dirty="0">
                <a:cs typeface="Times New Roman" panose="02020603050405020304" pitchFamily="18" charset="0"/>
              </a:rPr>
              <a:t>受任人</a:t>
            </a:r>
            <a:r>
              <a:rPr lang="zh-TW" altLang="zh-TW" sz="2500" u="sng" dirty="0">
                <a:solidFill>
                  <a:srgbClr val="FF0000"/>
                </a:solidFill>
                <a:cs typeface="Times New Roman" panose="02020603050405020304" pitchFamily="18" charset="0"/>
              </a:rPr>
              <a:t>可以是「一人」或「數人」</a:t>
            </a:r>
            <a:r>
              <a:rPr lang="zh-TW" altLang="zh-TW" sz="2500" dirty="0">
                <a:cs typeface="Times New Roman" panose="02020603050405020304" pitchFamily="18" charset="0"/>
              </a:rPr>
              <a:t>，如有數人時，除約定為「分別執行職務」外，應共同執行職務</a:t>
            </a:r>
            <a:r>
              <a:rPr lang="zh-TW" altLang="en-US" sz="2500" dirty="0">
                <a:cs typeface="Times New Roman" panose="02020603050405020304" pitchFamily="18" charset="0"/>
              </a:rPr>
              <a:t>（</a:t>
            </a:r>
            <a:r>
              <a:rPr lang="en-US" altLang="zh-TW" sz="2500" dirty="0">
                <a:cs typeface="Times New Roman" panose="02020603050405020304" pitchFamily="18" charset="0"/>
              </a:rPr>
              <a:t>《</a:t>
            </a:r>
            <a:r>
              <a:rPr lang="zh-TW" altLang="zh-TW" sz="2500" dirty="0">
                <a:cs typeface="Times New Roman" panose="02020603050405020304" pitchFamily="18" charset="0"/>
              </a:rPr>
              <a:t>民法》第</a:t>
            </a:r>
            <a:r>
              <a:rPr lang="en-US" altLang="zh-TW" sz="2500" dirty="0">
                <a:cs typeface="Times New Roman" panose="02020603050405020304" pitchFamily="18" charset="0"/>
              </a:rPr>
              <a:t>1113</a:t>
            </a:r>
            <a:r>
              <a:rPr lang="zh-TW" altLang="zh-TW" sz="2500" dirty="0">
                <a:cs typeface="Times New Roman" panose="02020603050405020304" pitchFamily="18" charset="0"/>
              </a:rPr>
              <a:t>條之</a:t>
            </a:r>
            <a:r>
              <a:rPr lang="en-US" altLang="zh-TW" sz="2500" dirty="0">
                <a:cs typeface="Times New Roman" panose="02020603050405020304" pitchFamily="18" charset="0"/>
              </a:rPr>
              <a:t>2</a:t>
            </a:r>
            <a:r>
              <a:rPr lang="zh-TW" altLang="en-US" sz="2500" dirty="0">
                <a:cs typeface="Times New Roman" panose="02020603050405020304" pitchFamily="18" charset="0"/>
              </a:rPr>
              <a:t>第</a:t>
            </a:r>
            <a:r>
              <a:rPr lang="en-US" altLang="zh-TW" sz="2500" dirty="0">
                <a:cs typeface="Times New Roman" panose="02020603050405020304" pitchFamily="18" charset="0"/>
              </a:rPr>
              <a:t>2</a:t>
            </a:r>
            <a:r>
              <a:rPr lang="zh-TW" altLang="en-US" sz="2500" dirty="0">
                <a:cs typeface="Times New Roman" panose="02020603050405020304" pitchFamily="18" charset="0"/>
              </a:rPr>
              <a:t>項）</a:t>
            </a:r>
            <a:r>
              <a:rPr lang="zh-TW" altLang="zh-TW" sz="2500" dirty="0">
                <a:cs typeface="Times New Roman" panose="02020603050405020304" pitchFamily="18" charset="0"/>
              </a:rPr>
              <a:t>；</a:t>
            </a:r>
          </a:p>
          <a:p>
            <a:pPr marL="358775" indent="-358775" algn="just" hangingPunct="0">
              <a:lnSpc>
                <a:spcPts val="4000"/>
              </a:lnSpc>
              <a:spcBef>
                <a:spcPts val="600"/>
              </a:spcBef>
              <a:buFont typeface="+mj-lt"/>
              <a:buAutoNum type="arabicPeriod"/>
            </a:pPr>
            <a:r>
              <a:rPr lang="zh-TW" altLang="zh-TW" sz="2500" dirty="0">
                <a:cs typeface="Times New Roman" panose="02020603050405020304" pitchFamily="18" charset="0"/>
              </a:rPr>
              <a:t>意定監護契約</a:t>
            </a:r>
            <a:r>
              <a:rPr lang="zh-TW" altLang="zh-TW" sz="2500" u="sng" dirty="0">
                <a:solidFill>
                  <a:srgbClr val="FF0000"/>
                </a:solidFill>
                <a:cs typeface="Times New Roman" panose="02020603050405020304" pitchFamily="18" charset="0"/>
              </a:rPr>
              <a:t>可以同時載明「會同開具財產清冊之人」</a:t>
            </a:r>
            <a:r>
              <a:rPr lang="zh-TW" altLang="en-US" sz="2500" dirty="0">
                <a:cs typeface="Times New Roman" panose="02020603050405020304" pitchFamily="18" charset="0"/>
              </a:rPr>
              <a:t>（</a:t>
            </a:r>
            <a:r>
              <a:rPr lang="en-US" altLang="zh-TW" sz="2500" dirty="0">
                <a:cs typeface="Times New Roman" panose="02020603050405020304" pitchFamily="18" charset="0"/>
              </a:rPr>
              <a:t>《</a:t>
            </a:r>
            <a:r>
              <a:rPr lang="zh-TW" altLang="zh-TW" sz="2500" dirty="0">
                <a:cs typeface="Times New Roman" panose="02020603050405020304" pitchFamily="18" charset="0"/>
              </a:rPr>
              <a:t>民法》第</a:t>
            </a:r>
            <a:r>
              <a:rPr lang="en-US" altLang="zh-TW" sz="2500" dirty="0">
                <a:cs typeface="Times New Roman" panose="02020603050405020304" pitchFamily="18" charset="0"/>
              </a:rPr>
              <a:t>1113</a:t>
            </a:r>
            <a:r>
              <a:rPr lang="zh-TW" altLang="zh-TW" sz="2500" dirty="0">
                <a:cs typeface="Times New Roman" panose="02020603050405020304" pitchFamily="18" charset="0"/>
              </a:rPr>
              <a:t>條之</a:t>
            </a:r>
            <a:r>
              <a:rPr lang="en-US" altLang="zh-TW" sz="2500" dirty="0">
                <a:cs typeface="Times New Roman" panose="02020603050405020304" pitchFamily="18" charset="0"/>
              </a:rPr>
              <a:t>4</a:t>
            </a:r>
            <a:r>
              <a:rPr lang="zh-TW" altLang="en-US" sz="2500" dirty="0">
                <a:cs typeface="Times New Roman" panose="02020603050405020304" pitchFamily="18" charset="0"/>
              </a:rPr>
              <a:t>第</a:t>
            </a:r>
            <a:r>
              <a:rPr lang="en-US" altLang="zh-TW" sz="2500" dirty="0">
                <a:cs typeface="Times New Roman" panose="02020603050405020304" pitchFamily="18" charset="0"/>
              </a:rPr>
              <a:t>1</a:t>
            </a:r>
            <a:r>
              <a:rPr lang="zh-TW" altLang="en-US" sz="2500" dirty="0">
                <a:cs typeface="Times New Roman" panose="02020603050405020304" pitchFamily="18" charset="0"/>
              </a:rPr>
              <a:t>項）</a:t>
            </a:r>
            <a:r>
              <a:rPr lang="zh-TW" altLang="zh-TW" sz="2500" dirty="0">
                <a:cs typeface="Times New Roman" panose="02020603050405020304" pitchFamily="18" charset="0"/>
              </a:rPr>
              <a:t>；</a:t>
            </a:r>
          </a:p>
          <a:p>
            <a:pPr marL="358775" indent="-358775" algn="just" hangingPunct="0">
              <a:lnSpc>
                <a:spcPts val="4000"/>
              </a:lnSpc>
              <a:spcBef>
                <a:spcPts val="600"/>
              </a:spcBef>
              <a:buFont typeface="+mj-lt"/>
              <a:buAutoNum type="arabicPeriod"/>
            </a:pPr>
            <a:r>
              <a:rPr lang="zh-TW" altLang="zh-TW" sz="2500" dirty="0">
                <a:cs typeface="Times New Roman" panose="02020603050405020304" pitchFamily="18" charset="0"/>
              </a:rPr>
              <a:t>意定監護契約</a:t>
            </a:r>
            <a:r>
              <a:rPr lang="zh-TW" altLang="zh-TW" sz="2500" u="sng" dirty="0">
                <a:solidFill>
                  <a:srgbClr val="FF0000"/>
                </a:solidFill>
                <a:cs typeface="Times New Roman" panose="02020603050405020304" pitchFamily="18" charset="0"/>
              </a:rPr>
              <a:t>可以約定不給付報酬</a:t>
            </a:r>
            <a:r>
              <a:rPr lang="zh-TW" altLang="zh-TW" sz="2500" dirty="0">
                <a:cs typeface="Times New Roman" panose="02020603050405020304" pitchFamily="18" charset="0"/>
              </a:rPr>
              <a:t>；如未約定「不給付報酬」時，「監護人」得請求「法院」按其勞力及受監護人的資力酌定報酬（《民法》第</a:t>
            </a:r>
            <a:r>
              <a:rPr lang="en-US" altLang="zh-TW" sz="2500" dirty="0">
                <a:cs typeface="Times New Roman" panose="02020603050405020304" pitchFamily="18" charset="0"/>
              </a:rPr>
              <a:t>1113</a:t>
            </a:r>
            <a:r>
              <a:rPr lang="zh-TW" altLang="zh-TW" sz="2500" dirty="0">
                <a:cs typeface="Times New Roman" panose="02020603050405020304" pitchFamily="18" charset="0"/>
              </a:rPr>
              <a:t>條之</a:t>
            </a:r>
            <a:r>
              <a:rPr lang="en-US" altLang="zh-TW" sz="2500" dirty="0">
                <a:cs typeface="Times New Roman" panose="02020603050405020304" pitchFamily="18" charset="0"/>
              </a:rPr>
              <a:t>7</a:t>
            </a:r>
            <a:r>
              <a:rPr lang="zh-TW" altLang="zh-TW" sz="2500" dirty="0">
                <a:cs typeface="Times New Roman" panose="02020603050405020304" pitchFamily="18" charset="0"/>
              </a:rPr>
              <a:t>）</a:t>
            </a:r>
            <a:r>
              <a:rPr lang="zh-TW" altLang="en-US" sz="2500" dirty="0">
                <a:cs typeface="Times New Roman" panose="02020603050405020304" pitchFamily="18" charset="0"/>
              </a:rPr>
              <a:t>；</a:t>
            </a:r>
            <a:endParaRPr lang="en-US" altLang="zh-TW" sz="2500" dirty="0">
              <a:cs typeface="Times New Roman" panose="02020603050405020304" pitchFamily="18" charset="0"/>
            </a:endParaRPr>
          </a:p>
          <a:p>
            <a:pPr marL="358775" indent="-358775" algn="just" hangingPunct="0">
              <a:lnSpc>
                <a:spcPts val="4000"/>
              </a:lnSpc>
              <a:spcBef>
                <a:spcPts val="600"/>
              </a:spcBef>
              <a:buFont typeface="+mj-lt"/>
              <a:buAutoNum type="arabicPeriod"/>
            </a:pPr>
            <a:r>
              <a:rPr lang="zh-TW" altLang="en-US" sz="2500" dirty="0"/>
              <a:t>意定監護契約是在</a:t>
            </a:r>
            <a:r>
              <a:rPr lang="zh-TW" altLang="en-US" sz="2500" u="sng" dirty="0">
                <a:solidFill>
                  <a:srgbClr val="FF0000"/>
                </a:solidFill>
              </a:rPr>
              <a:t>本人受有受監護宣告的必要時，才發生效力</a:t>
            </a:r>
            <a:r>
              <a:rPr lang="zh-TW" altLang="en-US" sz="2500" dirty="0"/>
              <a:t>（</a:t>
            </a:r>
            <a:r>
              <a:rPr lang="en-US" altLang="zh-TW" sz="2500" dirty="0"/>
              <a:t>《</a:t>
            </a:r>
            <a:r>
              <a:rPr lang="zh-TW" altLang="en-US" sz="2500" dirty="0"/>
              <a:t>民法</a:t>
            </a:r>
            <a:r>
              <a:rPr lang="en-US" altLang="zh-TW" sz="2500" dirty="0"/>
              <a:t>》</a:t>
            </a:r>
            <a:r>
              <a:rPr kumimoji="1" lang="zh-TW" altLang="zh-TW" sz="2500" dirty="0"/>
              <a:t>第</a:t>
            </a:r>
            <a:r>
              <a:rPr kumimoji="1" lang="en-US" altLang="zh-TW" sz="2500" dirty="0"/>
              <a:t>1113</a:t>
            </a:r>
            <a:r>
              <a:rPr kumimoji="1" lang="zh-TW" altLang="zh-TW" sz="2500" dirty="0"/>
              <a:t>條</a:t>
            </a:r>
            <a:r>
              <a:rPr kumimoji="1" lang="zh-TW" altLang="en-US" sz="2500" dirty="0"/>
              <a:t>之</a:t>
            </a:r>
            <a:r>
              <a:rPr kumimoji="1" lang="en-US" altLang="zh-TW" sz="2500" dirty="0"/>
              <a:t>3</a:t>
            </a:r>
            <a:r>
              <a:rPr kumimoji="1" lang="zh-TW" altLang="en-US" sz="2500" dirty="0"/>
              <a:t>第</a:t>
            </a:r>
            <a:r>
              <a:rPr kumimoji="1" lang="en-US" altLang="zh-TW" sz="2500" dirty="0"/>
              <a:t>3</a:t>
            </a:r>
            <a:r>
              <a:rPr kumimoji="1" lang="zh-TW" altLang="en-US" sz="2500" dirty="0"/>
              <a:t>項）</a:t>
            </a:r>
            <a:r>
              <a:rPr lang="zh-TW" altLang="en-US" sz="2500" dirty="0"/>
              <a:t>。</a:t>
            </a:r>
            <a:endParaRPr lang="zh-TW" altLang="zh-TW" sz="2500" dirty="0">
              <a:cs typeface="Times New Roman" panose="02020603050405020304" pitchFamily="18" charset="0"/>
            </a:endParaRPr>
          </a:p>
        </p:txBody>
      </p:sp>
    </p:spTree>
    <p:extLst>
      <p:ext uri="{BB962C8B-B14F-4D97-AF65-F5344CB8AC3E}">
        <p14:creationId xmlns:p14="http://schemas.microsoft.com/office/powerpoint/2010/main" val="1236246859"/>
      </p:ext>
    </p:extLst>
  </p:cSld>
  <p:clrMapOvr>
    <a:masterClrMapping/>
  </p:clrMapOvr>
  <p:transition spd="slow">
    <p:push dir="u"/>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FBA24-549A-E0D2-3644-72163FFA3DB7}"/>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4B4E7B2D-0A31-4043-4ECE-37617FBB08C9}"/>
              </a:ext>
            </a:extLst>
          </p:cNvPr>
          <p:cNvSpPr>
            <a:spLocks noGrp="1"/>
          </p:cNvSpPr>
          <p:nvPr>
            <p:ph type="title"/>
          </p:nvPr>
        </p:nvSpPr>
        <p:spPr/>
        <p:txBody>
          <a:bodyPr>
            <a:noAutofit/>
          </a:bodyPr>
          <a:lstStyle/>
          <a:p>
            <a:r>
              <a:rPr lang="zh-TW" altLang="en-US" sz="4500" kern="100" dirty="0">
                <a:latin typeface="Calibri" panose="020F0502020204030204" pitchFamily="34" charset="0"/>
                <a:cs typeface="Times New Roman" panose="02020603050405020304" pitchFamily="18" charset="0"/>
              </a:rPr>
              <a:t>捌、結語</a:t>
            </a:r>
            <a:endParaRPr lang="zh-TW" altLang="en-US" sz="4500" dirty="0"/>
          </a:p>
        </p:txBody>
      </p:sp>
      <p:sp>
        <p:nvSpPr>
          <p:cNvPr id="4" name="投影片編號版面配置區 3">
            <a:extLst>
              <a:ext uri="{FF2B5EF4-FFF2-40B4-BE49-F238E27FC236}">
                <a16:creationId xmlns:a16="http://schemas.microsoft.com/office/drawing/2014/main" id="{DC629532-5211-333B-A3F0-0F51FD769D55}"/>
              </a:ext>
            </a:extLst>
          </p:cNvPr>
          <p:cNvSpPr>
            <a:spLocks noGrp="1"/>
          </p:cNvSpPr>
          <p:nvPr>
            <p:ph type="sldNum" sz="quarter" idx="12"/>
          </p:nvPr>
        </p:nvSpPr>
        <p:spPr/>
        <p:txBody>
          <a:bodyPr/>
          <a:lstStyle/>
          <a:p>
            <a:fld id="{2E6F56F6-8A33-4603-90C0-ABB6D2C1DF7D}" type="slidenum">
              <a:rPr lang="zh-TW" altLang="en-US" smtClean="0"/>
              <a:pPr/>
              <a:t>84</a:t>
            </a:fld>
            <a:endParaRPr lang="zh-TW" altLang="en-US" dirty="0"/>
          </a:p>
        </p:txBody>
      </p:sp>
    </p:spTree>
    <p:extLst>
      <p:ext uri="{BB962C8B-B14F-4D97-AF65-F5344CB8AC3E}">
        <p14:creationId xmlns:p14="http://schemas.microsoft.com/office/powerpoint/2010/main" val="291556927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E6F56F6-8A33-4603-90C0-ABB6D2C1DF7D}" type="slidenum">
              <a:rPr lang="zh-TW" altLang="en-US" smtClean="0"/>
              <a:pPr/>
              <a:t>85</a:t>
            </a:fld>
            <a:endParaRPr lang="zh-TW" altLang="en-US" dirty="0"/>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957" y="933256"/>
            <a:ext cx="3428426" cy="4800000"/>
          </a:xfrm>
          <a:prstGeom prst="rect">
            <a:avLst/>
          </a:prstGeom>
        </p:spPr>
      </p:pic>
      <p:pic>
        <p:nvPicPr>
          <p:cNvPr id="4" name="圖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9230" y="933256"/>
            <a:ext cx="3428426" cy="4800000"/>
          </a:xfrm>
          <a:prstGeom prst="rect">
            <a:avLst/>
          </a:prstGeom>
        </p:spPr>
      </p:pic>
      <p:pic>
        <p:nvPicPr>
          <p:cNvPr id="5" name="圖片 4"/>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4364706" y="933256"/>
            <a:ext cx="3427200" cy="4798800"/>
          </a:xfrm>
          <a:prstGeom prst="rect">
            <a:avLst/>
          </a:prstGeom>
        </p:spPr>
      </p:pic>
    </p:spTree>
    <p:extLst>
      <p:ext uri="{BB962C8B-B14F-4D97-AF65-F5344CB8AC3E}">
        <p14:creationId xmlns:p14="http://schemas.microsoft.com/office/powerpoint/2010/main" val="7715276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E6F56F6-8A33-4603-90C0-ABB6D2C1DF7D}" type="slidenum">
              <a:rPr lang="zh-TW" altLang="en-US" smtClean="0"/>
              <a:pPr/>
              <a:t>86</a:t>
            </a:fld>
            <a:endParaRPr lang="zh-TW" altLang="en-US" dirty="0"/>
          </a:p>
        </p:txBody>
      </p:sp>
      <p:sp>
        <p:nvSpPr>
          <p:cNvPr id="5" name="標題 1"/>
          <p:cNvSpPr txBox="1">
            <a:spLocks/>
          </p:cNvSpPr>
          <p:nvPr/>
        </p:nvSpPr>
        <p:spPr bwMode="auto">
          <a:xfrm>
            <a:off x="2211387" y="863455"/>
            <a:ext cx="7772400" cy="107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rtl="0" eaLnBrk="0" fontAlgn="base" hangingPunct="0">
              <a:spcBef>
                <a:spcPct val="0"/>
              </a:spcBef>
              <a:spcAft>
                <a:spcPct val="0"/>
              </a:spcAft>
              <a:defRPr kumimoji="1" sz="4800" b="1" u="none" cap="all">
                <a:solidFill>
                  <a:srgbClr val="993300"/>
                </a:solidFill>
                <a:latin typeface="+mj-lt"/>
                <a:ea typeface="+mj-ea"/>
                <a:cs typeface="+mj-cs"/>
              </a:defRPr>
            </a:lvl1pPr>
            <a:lvl2pPr algn="ctr" rtl="0" eaLnBrk="0" fontAlgn="base" hangingPunct="0">
              <a:spcBef>
                <a:spcPct val="0"/>
              </a:spcBef>
              <a:spcAft>
                <a:spcPct val="0"/>
              </a:spcAft>
              <a:defRPr kumimoji="1" sz="3600" u="sng">
                <a:solidFill>
                  <a:schemeClr val="tx2"/>
                </a:solidFill>
                <a:latin typeface="Times New Roman" charset="0"/>
                <a:ea typeface="微軟正黑體" pitchFamily="34" charset="-120"/>
              </a:defRPr>
            </a:lvl2pPr>
            <a:lvl3pPr algn="ctr" rtl="0" eaLnBrk="0" fontAlgn="base" hangingPunct="0">
              <a:spcBef>
                <a:spcPct val="0"/>
              </a:spcBef>
              <a:spcAft>
                <a:spcPct val="0"/>
              </a:spcAft>
              <a:defRPr kumimoji="1" sz="3600" u="sng">
                <a:solidFill>
                  <a:schemeClr val="tx2"/>
                </a:solidFill>
                <a:latin typeface="Times New Roman" charset="0"/>
                <a:ea typeface="微軟正黑體" pitchFamily="34" charset="-120"/>
              </a:defRPr>
            </a:lvl3pPr>
            <a:lvl4pPr algn="ctr" rtl="0" eaLnBrk="0" fontAlgn="base" hangingPunct="0">
              <a:spcBef>
                <a:spcPct val="0"/>
              </a:spcBef>
              <a:spcAft>
                <a:spcPct val="0"/>
              </a:spcAft>
              <a:defRPr kumimoji="1" sz="3600" u="sng">
                <a:solidFill>
                  <a:schemeClr val="tx2"/>
                </a:solidFill>
                <a:latin typeface="Times New Roman" charset="0"/>
                <a:ea typeface="微軟正黑體" pitchFamily="34" charset="-120"/>
              </a:defRPr>
            </a:lvl4pPr>
            <a:lvl5pPr algn="ctr" rtl="0" eaLnBrk="0" fontAlgn="base" hangingPunct="0">
              <a:spcBef>
                <a:spcPct val="0"/>
              </a:spcBef>
              <a:spcAft>
                <a:spcPct val="0"/>
              </a:spcAft>
              <a:defRPr kumimoji="1" sz="3600" u="sng">
                <a:solidFill>
                  <a:schemeClr val="tx2"/>
                </a:solidFill>
                <a:latin typeface="Times New Roman" charset="0"/>
                <a:ea typeface="微軟正黑體" pitchFamily="34" charset="-120"/>
              </a:defRPr>
            </a:lvl5pPr>
            <a:lvl6pPr marL="457200" algn="ctr" rtl="0" eaLnBrk="1" fontAlgn="base" hangingPunct="1">
              <a:spcBef>
                <a:spcPct val="0"/>
              </a:spcBef>
              <a:spcAft>
                <a:spcPct val="0"/>
              </a:spcAft>
              <a:defRPr kumimoji="1" sz="3600" u="sng">
                <a:solidFill>
                  <a:schemeClr val="tx2"/>
                </a:solidFill>
                <a:latin typeface="Times New Roman" charset="0"/>
                <a:ea typeface="微軟正黑體" pitchFamily="34" charset="-120"/>
              </a:defRPr>
            </a:lvl6pPr>
            <a:lvl7pPr marL="914400" algn="ctr" rtl="0" eaLnBrk="1" fontAlgn="base" hangingPunct="1">
              <a:spcBef>
                <a:spcPct val="0"/>
              </a:spcBef>
              <a:spcAft>
                <a:spcPct val="0"/>
              </a:spcAft>
              <a:defRPr kumimoji="1" sz="3600" u="sng">
                <a:solidFill>
                  <a:schemeClr val="tx2"/>
                </a:solidFill>
                <a:latin typeface="Times New Roman" charset="0"/>
                <a:ea typeface="微軟正黑體" pitchFamily="34" charset="-120"/>
              </a:defRPr>
            </a:lvl7pPr>
            <a:lvl8pPr marL="1371600" algn="ctr" rtl="0" eaLnBrk="1" fontAlgn="base" hangingPunct="1">
              <a:spcBef>
                <a:spcPct val="0"/>
              </a:spcBef>
              <a:spcAft>
                <a:spcPct val="0"/>
              </a:spcAft>
              <a:defRPr kumimoji="1" sz="3600" u="sng">
                <a:solidFill>
                  <a:schemeClr val="tx2"/>
                </a:solidFill>
                <a:latin typeface="Times New Roman" charset="0"/>
                <a:ea typeface="微軟正黑體" pitchFamily="34" charset="-120"/>
              </a:defRPr>
            </a:lvl8pPr>
            <a:lvl9pPr marL="1828800" algn="ctr" rtl="0" eaLnBrk="1" fontAlgn="base" hangingPunct="1">
              <a:spcBef>
                <a:spcPct val="0"/>
              </a:spcBef>
              <a:spcAft>
                <a:spcPct val="0"/>
              </a:spcAft>
              <a:defRPr kumimoji="1" sz="3600" u="sng">
                <a:solidFill>
                  <a:schemeClr val="tx2"/>
                </a:solidFill>
                <a:latin typeface="Times New Roman" charset="0"/>
                <a:ea typeface="微軟正黑體" pitchFamily="34" charset="-120"/>
              </a:defRPr>
            </a:lvl9pPr>
          </a:lstStyle>
          <a:p>
            <a:pPr>
              <a:defRPr/>
            </a:pPr>
            <a:r>
              <a:rPr lang="zh-TW" altLang="en-US" sz="5400" b="0" kern="0" dirty="0">
                <a:solidFill>
                  <a:srgbClr val="C00000"/>
                </a:solidFill>
                <a:latin typeface="標楷體" panose="03000509000000000000" pitchFamily="65" charset="-120"/>
                <a:ea typeface="標楷體" panose="03000509000000000000" pitchFamily="65" charset="-120"/>
              </a:rPr>
              <a:t>謝謝聆聽</a:t>
            </a:r>
          </a:p>
        </p:txBody>
      </p:sp>
      <p:pic>
        <p:nvPicPr>
          <p:cNvPr id="6" name="圖片 1"/>
          <p:cNvPicPr>
            <a:picLocks noChangeAspect="1"/>
          </p:cNvPicPr>
          <p:nvPr/>
        </p:nvPicPr>
        <p:blipFill rotWithShape="1">
          <a:blip r:embed="rId3">
            <a:extLst>
              <a:ext uri="{28A0092B-C50C-407E-A947-70E740481C1C}">
                <a14:useLocalDpi xmlns:a14="http://schemas.microsoft.com/office/drawing/2010/main" val="0"/>
              </a:ext>
            </a:extLst>
          </a:blip>
          <a:srcRect l="9896" t="10319" r="10988" b="10566"/>
          <a:stretch/>
        </p:blipFill>
        <p:spPr bwMode="auto">
          <a:xfrm>
            <a:off x="7321723" y="2204863"/>
            <a:ext cx="2592288" cy="2592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圖片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22847" y="5043373"/>
            <a:ext cx="38227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字方塊 4"/>
          <p:cNvSpPr txBox="1">
            <a:spLocks noChangeArrowheads="1"/>
          </p:cNvSpPr>
          <p:nvPr/>
        </p:nvSpPr>
        <p:spPr bwMode="auto">
          <a:xfrm>
            <a:off x="2233298" y="5043373"/>
            <a:ext cx="3887787"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Candara" pitchFamily="34" charset="0"/>
                <a:ea typeface="標楷體" pitchFamily="65" charset="-120"/>
              </a:defRPr>
            </a:lvl1pPr>
            <a:lvl2pPr marL="742950" indent="-285750" eaLnBrk="0" hangingPunct="0">
              <a:spcBef>
                <a:spcPct val="20000"/>
              </a:spcBef>
              <a:buChar char="–"/>
              <a:defRPr kumimoji="1" sz="2800">
                <a:solidFill>
                  <a:schemeClr val="tx1"/>
                </a:solidFill>
                <a:latin typeface="Candara" pitchFamily="34" charset="0"/>
                <a:ea typeface="標楷體" pitchFamily="65" charset="-120"/>
              </a:defRPr>
            </a:lvl2pPr>
            <a:lvl3pPr marL="1143000" indent="-228600" eaLnBrk="0" hangingPunct="0">
              <a:spcBef>
                <a:spcPct val="20000"/>
              </a:spcBef>
              <a:buChar char="•"/>
              <a:defRPr kumimoji="1" sz="2400">
                <a:solidFill>
                  <a:schemeClr val="tx1"/>
                </a:solidFill>
                <a:latin typeface="Candara" pitchFamily="34" charset="0"/>
                <a:ea typeface="標楷體" pitchFamily="65" charset="-120"/>
              </a:defRPr>
            </a:lvl3pPr>
            <a:lvl4pPr marL="1600200" indent="-228600" eaLnBrk="0" hangingPunct="0">
              <a:spcBef>
                <a:spcPct val="20000"/>
              </a:spcBef>
              <a:buChar char="–"/>
              <a:defRPr kumimoji="1" sz="2000">
                <a:solidFill>
                  <a:schemeClr val="tx1"/>
                </a:solidFill>
                <a:latin typeface="Candara" pitchFamily="34" charset="0"/>
                <a:ea typeface="標楷體" pitchFamily="65" charset="-120"/>
              </a:defRPr>
            </a:lvl4pPr>
            <a:lvl5pPr marL="2057400" indent="-228600" eaLnBrk="0" hangingPunct="0">
              <a:spcBef>
                <a:spcPct val="20000"/>
              </a:spcBef>
              <a:buChar char="»"/>
              <a:defRPr kumimoji="1" sz="2000">
                <a:solidFill>
                  <a:schemeClr val="tx1"/>
                </a:solidFill>
                <a:latin typeface="Candara" pitchFamily="34" charset="0"/>
                <a:ea typeface="標楷體" pitchFamily="65" charset="-120"/>
              </a:defRPr>
            </a:lvl5pPr>
            <a:lvl6pPr marL="2514600" indent="-228600" eaLnBrk="0" fontAlgn="base" hangingPunct="0">
              <a:spcBef>
                <a:spcPct val="20000"/>
              </a:spcBef>
              <a:spcAft>
                <a:spcPct val="0"/>
              </a:spcAft>
              <a:buChar char="»"/>
              <a:defRPr kumimoji="1" sz="2000">
                <a:solidFill>
                  <a:schemeClr val="tx1"/>
                </a:solidFill>
                <a:latin typeface="Candara" pitchFamily="34" charset="0"/>
                <a:ea typeface="標楷體" pitchFamily="65" charset="-120"/>
              </a:defRPr>
            </a:lvl6pPr>
            <a:lvl7pPr marL="2971800" indent="-228600" eaLnBrk="0" fontAlgn="base" hangingPunct="0">
              <a:spcBef>
                <a:spcPct val="20000"/>
              </a:spcBef>
              <a:spcAft>
                <a:spcPct val="0"/>
              </a:spcAft>
              <a:buChar char="»"/>
              <a:defRPr kumimoji="1" sz="2000">
                <a:solidFill>
                  <a:schemeClr val="tx1"/>
                </a:solidFill>
                <a:latin typeface="Candara" pitchFamily="34" charset="0"/>
                <a:ea typeface="標楷體" pitchFamily="65" charset="-120"/>
              </a:defRPr>
            </a:lvl7pPr>
            <a:lvl8pPr marL="3429000" indent="-228600" eaLnBrk="0" fontAlgn="base" hangingPunct="0">
              <a:spcBef>
                <a:spcPct val="20000"/>
              </a:spcBef>
              <a:spcAft>
                <a:spcPct val="0"/>
              </a:spcAft>
              <a:buChar char="»"/>
              <a:defRPr kumimoji="1" sz="2000">
                <a:solidFill>
                  <a:schemeClr val="tx1"/>
                </a:solidFill>
                <a:latin typeface="Candara" pitchFamily="34" charset="0"/>
                <a:ea typeface="標楷體" pitchFamily="65" charset="-120"/>
              </a:defRPr>
            </a:lvl8pPr>
            <a:lvl9pPr marL="3886200" indent="-228600" eaLnBrk="0" fontAlgn="base" hangingPunct="0">
              <a:spcBef>
                <a:spcPct val="20000"/>
              </a:spcBef>
              <a:spcAft>
                <a:spcPct val="0"/>
              </a:spcAft>
              <a:buChar char="»"/>
              <a:defRPr kumimoji="1" sz="2000">
                <a:solidFill>
                  <a:schemeClr val="tx1"/>
                </a:solidFill>
                <a:latin typeface="Candara" pitchFamily="34" charset="0"/>
                <a:ea typeface="標楷體" pitchFamily="65" charset="-120"/>
              </a:defRPr>
            </a:lvl9pPr>
          </a:lstStyle>
          <a:p>
            <a:pPr marL="0" lvl="0" indent="0" algn="l" defTabSz="2000250">
              <a:lnSpc>
                <a:spcPct val="90000"/>
              </a:lnSpc>
              <a:spcBef>
                <a:spcPct val="0"/>
              </a:spcBef>
              <a:spcAft>
                <a:spcPct val="35000"/>
              </a:spcAft>
              <a:buNone/>
            </a:pPr>
            <a:r>
              <a:rPr lang="zh-TW" altLang="en-US" sz="3200" kern="1200" dirty="0">
                <a:latin typeface="標楷體" panose="03000509000000000000" pitchFamily="65" charset="-120"/>
              </a:rPr>
              <a:t>永然新訊電子報</a:t>
            </a:r>
          </a:p>
        </p:txBody>
      </p:sp>
      <p:pic>
        <p:nvPicPr>
          <p:cNvPr id="8" name="圖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43559" y="2204863"/>
            <a:ext cx="2592000" cy="2592000"/>
          </a:xfrm>
          <a:prstGeom prst="rect">
            <a:avLst/>
          </a:prstGeom>
        </p:spPr>
      </p:pic>
    </p:spTree>
    <p:extLst>
      <p:ext uri="{BB962C8B-B14F-4D97-AF65-F5344CB8AC3E}">
        <p14:creationId xmlns:p14="http://schemas.microsoft.com/office/powerpoint/2010/main" val="11431217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E6F56F6-8A33-4603-90C0-ABB6D2C1DF7D}" type="slidenum">
              <a:rPr lang="zh-TW" altLang="en-US" smtClean="0">
                <a:latin typeface="標楷體" panose="03000509000000000000" pitchFamily="65" charset="-120"/>
                <a:ea typeface="標楷體" panose="03000509000000000000" pitchFamily="65" charset="-120"/>
              </a:rPr>
              <a:pPr/>
              <a:t>87</a:t>
            </a:fld>
            <a:endParaRPr lang="zh-TW" altLang="en-US" dirty="0">
              <a:latin typeface="標楷體" panose="03000509000000000000" pitchFamily="65" charset="-120"/>
              <a:ea typeface="標楷體" panose="03000509000000000000" pitchFamily="65" charset="-120"/>
            </a:endParaRPr>
          </a:p>
        </p:txBody>
      </p:sp>
      <p:pic>
        <p:nvPicPr>
          <p:cNvPr id="4" name="內容版面配置區 6"/>
          <p:cNvPicPr>
            <a:picLocks noGrp="1" noChangeAspect="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a:xfrm>
            <a:off x="1265637" y="1772545"/>
            <a:ext cx="568325" cy="514351"/>
          </a:xfrm>
        </p:spPr>
      </p:pic>
      <p:sp>
        <p:nvSpPr>
          <p:cNvPr id="5" name="文字方塊 4"/>
          <p:cNvSpPr txBox="1"/>
          <p:nvPr/>
        </p:nvSpPr>
        <p:spPr>
          <a:xfrm>
            <a:off x="1733947" y="1628082"/>
            <a:ext cx="3109277" cy="871996"/>
          </a:xfrm>
          <a:prstGeom prst="rect">
            <a:avLst/>
          </a:prstGeom>
          <a:noFill/>
        </p:spPr>
        <p:txBody>
          <a:bodyPr wrap="none" lIns="91414" tIns="45707" rIns="91414" bIns="45707">
            <a:spAutoFit/>
          </a:bodyPr>
          <a:lstStyle/>
          <a:p>
            <a:pPr>
              <a:defRPr/>
            </a:pPr>
            <a:r>
              <a:rPr lang="zh-TW" altLang="en-US" sz="2500" dirty="0">
                <a:latin typeface="標楷體" panose="03000509000000000000" pitchFamily="65" charset="-120"/>
                <a:ea typeface="標楷體" panose="03000509000000000000" pitchFamily="65" charset="-120"/>
              </a:rPr>
              <a:t>永然聯合法律事務所</a:t>
            </a:r>
            <a:br>
              <a:rPr lang="en-US" altLang="zh-TW" sz="2500" dirty="0">
                <a:latin typeface="標楷體" panose="03000509000000000000" pitchFamily="65" charset="-120"/>
                <a:ea typeface="標楷體" panose="03000509000000000000" pitchFamily="65" charset="-120"/>
              </a:rPr>
            </a:br>
            <a:r>
              <a:rPr lang="en-US" altLang="zh-TW" sz="2500" dirty="0">
                <a:latin typeface="標楷體" panose="03000509000000000000" pitchFamily="65" charset="-120"/>
                <a:ea typeface="標楷體" panose="03000509000000000000" pitchFamily="65" charset="-120"/>
              </a:rPr>
              <a:t> </a:t>
            </a:r>
            <a:r>
              <a:rPr lang="en-US" altLang="zh-TW" sz="2100" dirty="0">
                <a:latin typeface="標楷體" panose="03000509000000000000" pitchFamily="65" charset="-120"/>
                <a:ea typeface="標楷體" panose="03000509000000000000" pitchFamily="65" charset="-120"/>
                <a:cs typeface="Times New Roman" panose="02020603050405020304" pitchFamily="18" charset="0"/>
              </a:rPr>
              <a:t>www.Law119.com.tw</a:t>
            </a:r>
            <a:endParaRPr lang="zh-TW" altLang="en-US" sz="2100"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6" name="文字方塊 2"/>
          <p:cNvSpPr txBox="1">
            <a:spLocks noChangeArrowheads="1"/>
          </p:cNvSpPr>
          <p:nvPr/>
        </p:nvSpPr>
        <p:spPr bwMode="auto">
          <a:xfrm>
            <a:off x="5677594" y="1628081"/>
            <a:ext cx="5748585" cy="323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4" tIns="45707" rIns="91414" bIns="45707">
            <a:spAutoFit/>
          </a:bodyPr>
          <a:lstStyle>
            <a:lvl1pPr eaLnBrk="0" hangingPunct="0">
              <a:spcBef>
                <a:spcPct val="20000"/>
              </a:spcBef>
              <a:buChar char="•"/>
              <a:defRPr kumimoji="1" sz="3200">
                <a:solidFill>
                  <a:schemeClr val="tx1"/>
                </a:solidFill>
                <a:latin typeface="Candara" pitchFamily="34" charset="0"/>
                <a:ea typeface="標楷體" pitchFamily="65" charset="-120"/>
              </a:defRPr>
            </a:lvl1pPr>
            <a:lvl2pPr marL="742950" indent="-285750" eaLnBrk="0" hangingPunct="0">
              <a:spcBef>
                <a:spcPct val="20000"/>
              </a:spcBef>
              <a:buChar char="–"/>
              <a:defRPr kumimoji="1" sz="2800">
                <a:solidFill>
                  <a:schemeClr val="tx1"/>
                </a:solidFill>
                <a:latin typeface="Candara" pitchFamily="34" charset="0"/>
                <a:ea typeface="標楷體" pitchFamily="65" charset="-120"/>
              </a:defRPr>
            </a:lvl2pPr>
            <a:lvl3pPr marL="1143000" indent="-228600" eaLnBrk="0" hangingPunct="0">
              <a:spcBef>
                <a:spcPct val="20000"/>
              </a:spcBef>
              <a:buChar char="•"/>
              <a:defRPr kumimoji="1" sz="2400">
                <a:solidFill>
                  <a:schemeClr val="tx1"/>
                </a:solidFill>
                <a:latin typeface="Candara" pitchFamily="34" charset="0"/>
                <a:ea typeface="標楷體" pitchFamily="65" charset="-120"/>
              </a:defRPr>
            </a:lvl3pPr>
            <a:lvl4pPr marL="1600200" indent="-228600" eaLnBrk="0" hangingPunct="0">
              <a:spcBef>
                <a:spcPct val="20000"/>
              </a:spcBef>
              <a:buChar char="–"/>
              <a:defRPr kumimoji="1" sz="2000">
                <a:solidFill>
                  <a:schemeClr val="tx1"/>
                </a:solidFill>
                <a:latin typeface="Candara" pitchFamily="34" charset="0"/>
                <a:ea typeface="標楷體" pitchFamily="65" charset="-120"/>
              </a:defRPr>
            </a:lvl4pPr>
            <a:lvl5pPr marL="2057400" indent="-228600" eaLnBrk="0" hangingPunct="0">
              <a:spcBef>
                <a:spcPct val="20000"/>
              </a:spcBef>
              <a:buChar char="»"/>
              <a:defRPr kumimoji="1" sz="2000">
                <a:solidFill>
                  <a:schemeClr val="tx1"/>
                </a:solidFill>
                <a:latin typeface="Candara" pitchFamily="34" charset="0"/>
                <a:ea typeface="標楷體" pitchFamily="65" charset="-120"/>
              </a:defRPr>
            </a:lvl5pPr>
            <a:lvl6pPr marL="2514600" indent="-228600" eaLnBrk="0" fontAlgn="base" hangingPunct="0">
              <a:spcBef>
                <a:spcPct val="20000"/>
              </a:spcBef>
              <a:spcAft>
                <a:spcPct val="0"/>
              </a:spcAft>
              <a:buChar char="»"/>
              <a:defRPr kumimoji="1" sz="2000">
                <a:solidFill>
                  <a:schemeClr val="tx1"/>
                </a:solidFill>
                <a:latin typeface="Candara" pitchFamily="34" charset="0"/>
                <a:ea typeface="標楷體" pitchFamily="65" charset="-120"/>
              </a:defRPr>
            </a:lvl6pPr>
            <a:lvl7pPr marL="2971800" indent="-228600" eaLnBrk="0" fontAlgn="base" hangingPunct="0">
              <a:spcBef>
                <a:spcPct val="20000"/>
              </a:spcBef>
              <a:spcAft>
                <a:spcPct val="0"/>
              </a:spcAft>
              <a:buChar char="»"/>
              <a:defRPr kumimoji="1" sz="2000">
                <a:solidFill>
                  <a:schemeClr val="tx1"/>
                </a:solidFill>
                <a:latin typeface="Candara" pitchFamily="34" charset="0"/>
                <a:ea typeface="標楷體" pitchFamily="65" charset="-120"/>
              </a:defRPr>
            </a:lvl7pPr>
            <a:lvl8pPr marL="3429000" indent="-228600" eaLnBrk="0" fontAlgn="base" hangingPunct="0">
              <a:spcBef>
                <a:spcPct val="20000"/>
              </a:spcBef>
              <a:spcAft>
                <a:spcPct val="0"/>
              </a:spcAft>
              <a:buChar char="»"/>
              <a:defRPr kumimoji="1" sz="2000">
                <a:solidFill>
                  <a:schemeClr val="tx1"/>
                </a:solidFill>
                <a:latin typeface="Candara" pitchFamily="34" charset="0"/>
                <a:ea typeface="標楷體" pitchFamily="65" charset="-120"/>
              </a:defRPr>
            </a:lvl8pPr>
            <a:lvl9pPr marL="3886200" indent="-228600" eaLnBrk="0" fontAlgn="base" hangingPunct="0">
              <a:spcBef>
                <a:spcPct val="20000"/>
              </a:spcBef>
              <a:spcAft>
                <a:spcPct val="0"/>
              </a:spcAft>
              <a:buChar char="»"/>
              <a:defRPr kumimoji="1" sz="2000">
                <a:solidFill>
                  <a:schemeClr val="tx1"/>
                </a:solidFill>
                <a:latin typeface="Candara" pitchFamily="34" charset="0"/>
                <a:ea typeface="標楷體" pitchFamily="65" charset="-120"/>
              </a:defRPr>
            </a:lvl9pPr>
          </a:lstStyle>
          <a:p>
            <a:pPr eaLnBrk="1" hangingPunct="1">
              <a:spcBef>
                <a:spcPct val="0"/>
              </a:spcBef>
              <a:buFontTx/>
              <a:buNone/>
            </a:pPr>
            <a:r>
              <a:rPr lang="zh-TW" altLang="en-US" sz="2400" b="1" dirty="0">
                <a:solidFill>
                  <a:srgbClr val="993300"/>
                </a:solidFill>
                <a:latin typeface="標楷體" panose="03000509000000000000" pitchFamily="65" charset="-120"/>
              </a:rPr>
              <a:t>臺北所</a:t>
            </a:r>
            <a:r>
              <a:rPr lang="zh-TW" altLang="en-US" sz="2000" dirty="0">
                <a:latin typeface="標楷體" panose="03000509000000000000" pitchFamily="65" charset="-120"/>
              </a:rPr>
              <a:t>：臺北市中正區羅斯福路二段</a:t>
            </a:r>
            <a:r>
              <a:rPr lang="en-US" altLang="zh-TW" sz="2000" dirty="0">
                <a:latin typeface="標楷體" panose="03000509000000000000" pitchFamily="65" charset="-120"/>
              </a:rPr>
              <a:t>9</a:t>
            </a:r>
            <a:r>
              <a:rPr lang="zh-TW" altLang="en-US" sz="2000" dirty="0">
                <a:latin typeface="標楷體" panose="03000509000000000000" pitchFamily="65" charset="-120"/>
              </a:rPr>
              <a:t>號</a:t>
            </a:r>
            <a:r>
              <a:rPr lang="en-US" altLang="zh-TW" sz="2000" dirty="0">
                <a:latin typeface="標楷體" panose="03000509000000000000" pitchFamily="65" charset="-120"/>
              </a:rPr>
              <a:t>7</a:t>
            </a:r>
            <a:r>
              <a:rPr lang="zh-TW" altLang="en-US" sz="2000" dirty="0">
                <a:latin typeface="標楷體" panose="03000509000000000000" pitchFamily="65" charset="-120"/>
              </a:rPr>
              <a:t>樓</a:t>
            </a:r>
            <a:endParaRPr lang="en-US" altLang="zh-TW" sz="2000" dirty="0">
              <a:latin typeface="標楷體" panose="03000509000000000000" pitchFamily="65" charset="-120"/>
            </a:endParaRPr>
          </a:p>
          <a:p>
            <a:pPr eaLnBrk="1" hangingPunct="1">
              <a:spcBef>
                <a:spcPct val="0"/>
              </a:spcBef>
              <a:buFontTx/>
              <a:buNone/>
            </a:pPr>
            <a:r>
              <a:rPr lang="en-US" altLang="zh-TW" sz="2400" dirty="0">
                <a:solidFill>
                  <a:srgbClr val="C00000"/>
                </a:solidFill>
                <a:latin typeface="標楷體" panose="03000509000000000000" pitchFamily="65" charset="-120"/>
              </a:rPr>
              <a:t>02-2395-6989</a:t>
            </a:r>
            <a:r>
              <a:rPr lang="en-US" altLang="zh-TW" sz="2000" dirty="0">
                <a:latin typeface="標楷體" panose="03000509000000000000" pitchFamily="65" charset="-120"/>
              </a:rPr>
              <a:t>	</a:t>
            </a:r>
          </a:p>
          <a:p>
            <a:pPr eaLnBrk="1" hangingPunct="1">
              <a:spcBef>
                <a:spcPct val="0"/>
              </a:spcBef>
              <a:buFontTx/>
              <a:buNone/>
            </a:pPr>
            <a:r>
              <a:rPr lang="zh-TW" altLang="en-US" sz="2000" dirty="0">
                <a:latin typeface="標楷體" panose="03000509000000000000" pitchFamily="65" charset="-120"/>
              </a:rPr>
              <a:t>聯絡人：陳珮芬、張菁雯</a:t>
            </a:r>
            <a:endParaRPr lang="en-US" altLang="zh-TW" sz="2000" dirty="0">
              <a:latin typeface="標楷體" panose="03000509000000000000" pitchFamily="65" charset="-120"/>
            </a:endParaRPr>
          </a:p>
          <a:p>
            <a:pPr eaLnBrk="1" hangingPunct="1">
              <a:spcBef>
                <a:spcPct val="0"/>
              </a:spcBef>
              <a:buFontTx/>
              <a:buNone/>
            </a:pPr>
            <a:r>
              <a:rPr lang="zh-TW" altLang="en-US" sz="2400" b="1" dirty="0">
                <a:solidFill>
                  <a:srgbClr val="993300"/>
                </a:solidFill>
                <a:latin typeface="標楷體" panose="03000509000000000000" pitchFamily="65" charset="-120"/>
              </a:rPr>
              <a:t>桃園所</a:t>
            </a:r>
            <a:r>
              <a:rPr lang="zh-TW" altLang="en-US" sz="2000" dirty="0">
                <a:latin typeface="標楷體" panose="03000509000000000000" pitchFamily="65" charset="-120"/>
              </a:rPr>
              <a:t>：</a:t>
            </a:r>
            <a:r>
              <a:rPr lang="zh-TW" altLang="zh-TW" sz="2000" dirty="0">
                <a:latin typeface="標楷體" panose="03000509000000000000" pitchFamily="65" charset="-120"/>
              </a:rPr>
              <a:t>桃園市桃園區中正路</a:t>
            </a:r>
            <a:r>
              <a:rPr lang="en-US" altLang="zh-TW" sz="2000" dirty="0">
                <a:latin typeface="標楷體" panose="03000509000000000000" pitchFamily="65" charset="-120"/>
              </a:rPr>
              <a:t>1071</a:t>
            </a:r>
            <a:r>
              <a:rPr lang="zh-TW" altLang="zh-TW" sz="2000" dirty="0">
                <a:latin typeface="標楷體" panose="03000509000000000000" pitchFamily="65" charset="-120"/>
              </a:rPr>
              <a:t>號</a:t>
            </a:r>
            <a:r>
              <a:rPr lang="en-US" altLang="zh-TW" sz="2000" dirty="0">
                <a:latin typeface="標楷體" panose="03000509000000000000" pitchFamily="65" charset="-120"/>
              </a:rPr>
              <a:t>12</a:t>
            </a:r>
            <a:r>
              <a:rPr lang="zh-TW" altLang="zh-TW" sz="2000" dirty="0">
                <a:latin typeface="標楷體" panose="03000509000000000000" pitchFamily="65" charset="-120"/>
              </a:rPr>
              <a:t>樓之</a:t>
            </a:r>
            <a:r>
              <a:rPr lang="en-US" altLang="zh-TW" sz="2000" dirty="0">
                <a:latin typeface="標楷體" panose="03000509000000000000" pitchFamily="65" charset="-120"/>
              </a:rPr>
              <a:t>8</a:t>
            </a:r>
          </a:p>
          <a:p>
            <a:pPr eaLnBrk="1" hangingPunct="1">
              <a:spcBef>
                <a:spcPct val="0"/>
              </a:spcBef>
              <a:buFontTx/>
              <a:buNone/>
            </a:pPr>
            <a:r>
              <a:rPr lang="en-US" altLang="zh-TW" sz="2400" dirty="0">
                <a:solidFill>
                  <a:srgbClr val="C00000"/>
                </a:solidFill>
                <a:latin typeface="標楷體" panose="03000509000000000000" pitchFamily="65" charset="-120"/>
              </a:rPr>
              <a:t>03-357-5098</a:t>
            </a:r>
            <a:r>
              <a:rPr lang="en-US" altLang="zh-TW" sz="2000" dirty="0">
                <a:latin typeface="標楷體" panose="03000509000000000000" pitchFamily="65" charset="-120"/>
              </a:rPr>
              <a:t>	</a:t>
            </a:r>
          </a:p>
          <a:p>
            <a:pPr eaLnBrk="1" hangingPunct="1">
              <a:spcBef>
                <a:spcPct val="0"/>
              </a:spcBef>
              <a:buFontTx/>
              <a:buNone/>
            </a:pPr>
            <a:r>
              <a:rPr lang="zh-TW" altLang="en-US" sz="2000" dirty="0">
                <a:latin typeface="標楷體" panose="03000509000000000000" pitchFamily="65" charset="-120"/>
              </a:rPr>
              <a:t>聯絡人：許啟龍律師、許淑玲律師、張雅蘋律師</a:t>
            </a:r>
          </a:p>
          <a:p>
            <a:pPr eaLnBrk="1" hangingPunct="1">
              <a:spcBef>
                <a:spcPct val="0"/>
              </a:spcBef>
              <a:buFontTx/>
              <a:buNone/>
            </a:pPr>
            <a:r>
              <a:rPr lang="zh-TW" altLang="en-US" sz="2400" b="1" dirty="0">
                <a:solidFill>
                  <a:srgbClr val="993300"/>
                </a:solidFill>
                <a:latin typeface="標楷體" panose="03000509000000000000" pitchFamily="65" charset="-120"/>
              </a:rPr>
              <a:t>高雄所</a:t>
            </a:r>
            <a:r>
              <a:rPr lang="zh-TW" altLang="en-US" sz="2000" dirty="0">
                <a:latin typeface="標楷體" panose="03000509000000000000" pitchFamily="65" charset="-120"/>
              </a:rPr>
              <a:t>：高雄市前金區市中一路</a:t>
            </a:r>
            <a:r>
              <a:rPr lang="en-US" altLang="zh-TW" sz="2000" dirty="0">
                <a:latin typeface="標楷體" panose="03000509000000000000" pitchFamily="65" charset="-120"/>
              </a:rPr>
              <a:t>166</a:t>
            </a:r>
            <a:r>
              <a:rPr lang="zh-TW" altLang="en-US" sz="2000" dirty="0">
                <a:latin typeface="標楷體" panose="03000509000000000000" pitchFamily="65" charset="-120"/>
              </a:rPr>
              <a:t>號</a:t>
            </a:r>
            <a:r>
              <a:rPr lang="en-US" altLang="zh-TW" sz="2000" dirty="0">
                <a:latin typeface="標楷體" panose="03000509000000000000" pitchFamily="65" charset="-120"/>
              </a:rPr>
              <a:t>3</a:t>
            </a:r>
            <a:r>
              <a:rPr lang="zh-TW" altLang="en-US" sz="2000" dirty="0">
                <a:latin typeface="標楷體" panose="03000509000000000000" pitchFamily="65" charset="-120"/>
              </a:rPr>
              <a:t>樓   </a:t>
            </a:r>
            <a:endParaRPr lang="en-US" altLang="zh-TW" sz="2000" dirty="0">
              <a:latin typeface="標楷體" panose="03000509000000000000" pitchFamily="65" charset="-120"/>
            </a:endParaRPr>
          </a:p>
          <a:p>
            <a:pPr eaLnBrk="1" hangingPunct="1">
              <a:spcBef>
                <a:spcPct val="0"/>
              </a:spcBef>
              <a:buFontTx/>
              <a:buNone/>
            </a:pPr>
            <a:r>
              <a:rPr lang="en-US" altLang="zh-TW" sz="2400" dirty="0">
                <a:solidFill>
                  <a:srgbClr val="C00000"/>
                </a:solidFill>
                <a:latin typeface="標楷體" panose="03000509000000000000" pitchFamily="65" charset="-120"/>
              </a:rPr>
              <a:t>07-216-0588</a:t>
            </a:r>
            <a:r>
              <a:rPr lang="en-US" altLang="zh-TW" sz="2000" dirty="0">
                <a:latin typeface="標楷體" panose="03000509000000000000" pitchFamily="65" charset="-120"/>
              </a:rPr>
              <a:t>	</a:t>
            </a:r>
          </a:p>
          <a:p>
            <a:pPr eaLnBrk="1" hangingPunct="1">
              <a:spcBef>
                <a:spcPct val="0"/>
              </a:spcBef>
              <a:buFontTx/>
              <a:buNone/>
            </a:pPr>
            <a:r>
              <a:rPr lang="zh-TW" altLang="en-US" sz="2000" dirty="0">
                <a:latin typeface="標楷體" panose="03000509000000000000" pitchFamily="65" charset="-120"/>
              </a:rPr>
              <a:t>聯絡人：吳任偉律師</a:t>
            </a:r>
            <a:endParaRPr lang="en-US" altLang="zh-TW" sz="2000" dirty="0">
              <a:latin typeface="標楷體" panose="03000509000000000000" pitchFamily="65" charset="-120"/>
            </a:endParaRPr>
          </a:p>
        </p:txBody>
      </p:sp>
      <p:sp>
        <p:nvSpPr>
          <p:cNvPr id="7" name="標題 1"/>
          <p:cNvSpPr txBox="1">
            <a:spLocks/>
          </p:cNvSpPr>
          <p:nvPr/>
        </p:nvSpPr>
        <p:spPr bwMode="auto">
          <a:xfrm>
            <a:off x="2211388" y="620017"/>
            <a:ext cx="7772400" cy="1074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14" tIns="45707" rIns="91414" bIns="45707"/>
          <a:lstStyle>
            <a:lvl1pPr algn="ctr" rtl="0" eaLnBrk="0" fontAlgn="base" hangingPunct="0">
              <a:spcBef>
                <a:spcPct val="0"/>
              </a:spcBef>
              <a:spcAft>
                <a:spcPct val="0"/>
              </a:spcAft>
              <a:defRPr kumimoji="1" sz="4800" b="1" u="none" cap="all">
                <a:solidFill>
                  <a:srgbClr val="993300"/>
                </a:solidFill>
                <a:latin typeface="+mj-lt"/>
                <a:ea typeface="+mj-ea"/>
                <a:cs typeface="+mj-cs"/>
              </a:defRPr>
            </a:lvl1pPr>
            <a:lvl2pPr algn="ctr" rtl="0" eaLnBrk="0" fontAlgn="base" hangingPunct="0">
              <a:spcBef>
                <a:spcPct val="0"/>
              </a:spcBef>
              <a:spcAft>
                <a:spcPct val="0"/>
              </a:spcAft>
              <a:defRPr kumimoji="1" sz="3600" u="sng">
                <a:solidFill>
                  <a:schemeClr val="tx2"/>
                </a:solidFill>
                <a:latin typeface="Times New Roman" charset="0"/>
                <a:ea typeface="微軟正黑體" pitchFamily="34" charset="-120"/>
              </a:defRPr>
            </a:lvl2pPr>
            <a:lvl3pPr algn="ctr" rtl="0" eaLnBrk="0" fontAlgn="base" hangingPunct="0">
              <a:spcBef>
                <a:spcPct val="0"/>
              </a:spcBef>
              <a:spcAft>
                <a:spcPct val="0"/>
              </a:spcAft>
              <a:defRPr kumimoji="1" sz="3600" u="sng">
                <a:solidFill>
                  <a:schemeClr val="tx2"/>
                </a:solidFill>
                <a:latin typeface="Times New Roman" charset="0"/>
                <a:ea typeface="微軟正黑體" pitchFamily="34" charset="-120"/>
              </a:defRPr>
            </a:lvl3pPr>
            <a:lvl4pPr algn="ctr" rtl="0" eaLnBrk="0" fontAlgn="base" hangingPunct="0">
              <a:spcBef>
                <a:spcPct val="0"/>
              </a:spcBef>
              <a:spcAft>
                <a:spcPct val="0"/>
              </a:spcAft>
              <a:defRPr kumimoji="1" sz="3600" u="sng">
                <a:solidFill>
                  <a:schemeClr val="tx2"/>
                </a:solidFill>
                <a:latin typeface="Times New Roman" charset="0"/>
                <a:ea typeface="微軟正黑體" pitchFamily="34" charset="-120"/>
              </a:defRPr>
            </a:lvl4pPr>
            <a:lvl5pPr algn="ctr" rtl="0" eaLnBrk="0" fontAlgn="base" hangingPunct="0">
              <a:spcBef>
                <a:spcPct val="0"/>
              </a:spcBef>
              <a:spcAft>
                <a:spcPct val="0"/>
              </a:spcAft>
              <a:defRPr kumimoji="1" sz="3600" u="sng">
                <a:solidFill>
                  <a:schemeClr val="tx2"/>
                </a:solidFill>
                <a:latin typeface="Times New Roman" charset="0"/>
                <a:ea typeface="微軟正黑體" pitchFamily="34" charset="-120"/>
              </a:defRPr>
            </a:lvl5pPr>
            <a:lvl6pPr marL="457200" algn="ctr" rtl="0" eaLnBrk="1" fontAlgn="base" hangingPunct="1">
              <a:spcBef>
                <a:spcPct val="0"/>
              </a:spcBef>
              <a:spcAft>
                <a:spcPct val="0"/>
              </a:spcAft>
              <a:defRPr kumimoji="1" sz="3600" u="sng">
                <a:solidFill>
                  <a:schemeClr val="tx2"/>
                </a:solidFill>
                <a:latin typeface="Times New Roman" charset="0"/>
                <a:ea typeface="微軟正黑體" pitchFamily="34" charset="-120"/>
              </a:defRPr>
            </a:lvl6pPr>
            <a:lvl7pPr marL="914400" algn="ctr" rtl="0" eaLnBrk="1" fontAlgn="base" hangingPunct="1">
              <a:spcBef>
                <a:spcPct val="0"/>
              </a:spcBef>
              <a:spcAft>
                <a:spcPct val="0"/>
              </a:spcAft>
              <a:defRPr kumimoji="1" sz="3600" u="sng">
                <a:solidFill>
                  <a:schemeClr val="tx2"/>
                </a:solidFill>
                <a:latin typeface="Times New Roman" charset="0"/>
                <a:ea typeface="微軟正黑體" pitchFamily="34" charset="-120"/>
              </a:defRPr>
            </a:lvl7pPr>
            <a:lvl8pPr marL="1371600" algn="ctr" rtl="0" eaLnBrk="1" fontAlgn="base" hangingPunct="1">
              <a:spcBef>
                <a:spcPct val="0"/>
              </a:spcBef>
              <a:spcAft>
                <a:spcPct val="0"/>
              </a:spcAft>
              <a:defRPr kumimoji="1" sz="3600" u="sng">
                <a:solidFill>
                  <a:schemeClr val="tx2"/>
                </a:solidFill>
                <a:latin typeface="Times New Roman" charset="0"/>
                <a:ea typeface="微軟正黑體" pitchFamily="34" charset="-120"/>
              </a:defRPr>
            </a:lvl8pPr>
            <a:lvl9pPr marL="1828800" algn="ctr" rtl="0" eaLnBrk="1" fontAlgn="base" hangingPunct="1">
              <a:spcBef>
                <a:spcPct val="0"/>
              </a:spcBef>
              <a:spcAft>
                <a:spcPct val="0"/>
              </a:spcAft>
              <a:defRPr kumimoji="1" sz="3600" u="sng">
                <a:solidFill>
                  <a:schemeClr val="tx2"/>
                </a:solidFill>
                <a:latin typeface="Times New Roman" charset="0"/>
                <a:ea typeface="微軟正黑體" pitchFamily="34" charset="-120"/>
              </a:defRPr>
            </a:lvl9pPr>
          </a:lstStyle>
          <a:p>
            <a:pPr>
              <a:defRPr/>
            </a:pPr>
            <a:r>
              <a:rPr lang="zh-TW" altLang="en-US" sz="5300" b="0" kern="0" dirty="0">
                <a:solidFill>
                  <a:schemeClr val="tx1"/>
                </a:solidFill>
                <a:latin typeface="標楷體" panose="03000509000000000000" pitchFamily="65" charset="-120"/>
                <a:ea typeface="標楷體" panose="03000509000000000000" pitchFamily="65" charset="-120"/>
              </a:rPr>
              <a:t>聯絡我們</a:t>
            </a:r>
          </a:p>
        </p:txBody>
      </p:sp>
      <p:pic>
        <p:nvPicPr>
          <p:cNvPr id="8" name="內容版面配置區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65637" y="5097365"/>
            <a:ext cx="568325" cy="514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文字方塊 8"/>
          <p:cNvSpPr txBox="1"/>
          <p:nvPr/>
        </p:nvSpPr>
        <p:spPr>
          <a:xfrm>
            <a:off x="1733948" y="4952901"/>
            <a:ext cx="3518912" cy="892552"/>
          </a:xfrm>
          <a:prstGeom prst="rect">
            <a:avLst/>
          </a:prstGeom>
          <a:noFill/>
        </p:spPr>
        <p:txBody>
          <a:bodyPr wrap="none" lIns="91414" tIns="45707" rIns="91414" bIns="45707">
            <a:spAutoFit/>
          </a:bodyPr>
          <a:lstStyle/>
          <a:p>
            <a:pPr>
              <a:defRPr/>
            </a:pPr>
            <a:r>
              <a:rPr lang="zh-TW" altLang="en-US" sz="2500" dirty="0">
                <a:latin typeface="標楷體" panose="03000509000000000000" pitchFamily="65" charset="-120"/>
                <a:ea typeface="標楷體" panose="03000509000000000000" pitchFamily="65" charset="-120"/>
              </a:rPr>
              <a:t>永然地政士聯合事務所</a:t>
            </a:r>
            <a:br>
              <a:rPr lang="en-US" altLang="zh-TW" sz="2500" dirty="0">
                <a:latin typeface="標楷體" panose="03000509000000000000" pitchFamily="65" charset="-120"/>
                <a:ea typeface="標楷體" panose="03000509000000000000" pitchFamily="65" charset="-120"/>
              </a:rPr>
            </a:br>
            <a:r>
              <a:rPr lang="en-US" altLang="zh-TW" sz="2500" dirty="0">
                <a:latin typeface="標楷體" panose="03000509000000000000" pitchFamily="65" charset="-120"/>
                <a:ea typeface="標楷體" panose="03000509000000000000" pitchFamily="65" charset="-120"/>
              </a:rPr>
              <a:t> </a:t>
            </a:r>
            <a:r>
              <a:rPr lang="en-US" altLang="zh-TW" sz="2100" dirty="0">
                <a:latin typeface="標楷體" panose="03000509000000000000" pitchFamily="65" charset="-120"/>
                <a:ea typeface="標楷體" panose="03000509000000000000" pitchFamily="65" charset="-120"/>
                <a:cs typeface="Times New Roman" panose="02020603050405020304" pitchFamily="18" charset="0"/>
              </a:rPr>
              <a:t>land.Law119.com.tw</a:t>
            </a:r>
            <a:endParaRPr lang="zh-TW" altLang="en-US" sz="2100"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10" name="文字方塊 2"/>
          <p:cNvSpPr txBox="1">
            <a:spLocks noChangeArrowheads="1"/>
          </p:cNvSpPr>
          <p:nvPr/>
        </p:nvSpPr>
        <p:spPr bwMode="auto">
          <a:xfrm>
            <a:off x="5629972" y="4975125"/>
            <a:ext cx="5316537" cy="1077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4" tIns="45707" rIns="91414" bIns="45707">
            <a:spAutoFit/>
          </a:bodyPr>
          <a:lstStyle>
            <a:lvl1pPr eaLnBrk="0" hangingPunct="0">
              <a:spcBef>
                <a:spcPct val="20000"/>
              </a:spcBef>
              <a:buChar char="•"/>
              <a:defRPr kumimoji="1" sz="3200">
                <a:solidFill>
                  <a:schemeClr val="tx1"/>
                </a:solidFill>
                <a:latin typeface="Candara" pitchFamily="34" charset="0"/>
                <a:ea typeface="標楷體" pitchFamily="65" charset="-120"/>
              </a:defRPr>
            </a:lvl1pPr>
            <a:lvl2pPr marL="742950" indent="-285750" eaLnBrk="0" hangingPunct="0">
              <a:spcBef>
                <a:spcPct val="20000"/>
              </a:spcBef>
              <a:buChar char="–"/>
              <a:defRPr kumimoji="1" sz="2800">
                <a:solidFill>
                  <a:schemeClr val="tx1"/>
                </a:solidFill>
                <a:latin typeface="Candara" pitchFamily="34" charset="0"/>
                <a:ea typeface="標楷體" pitchFamily="65" charset="-120"/>
              </a:defRPr>
            </a:lvl2pPr>
            <a:lvl3pPr marL="1143000" indent="-228600" eaLnBrk="0" hangingPunct="0">
              <a:spcBef>
                <a:spcPct val="20000"/>
              </a:spcBef>
              <a:buChar char="•"/>
              <a:defRPr kumimoji="1" sz="2400">
                <a:solidFill>
                  <a:schemeClr val="tx1"/>
                </a:solidFill>
                <a:latin typeface="Candara" pitchFamily="34" charset="0"/>
                <a:ea typeface="標楷體" pitchFamily="65" charset="-120"/>
              </a:defRPr>
            </a:lvl3pPr>
            <a:lvl4pPr marL="1600200" indent="-228600" eaLnBrk="0" hangingPunct="0">
              <a:spcBef>
                <a:spcPct val="20000"/>
              </a:spcBef>
              <a:buChar char="–"/>
              <a:defRPr kumimoji="1" sz="2000">
                <a:solidFill>
                  <a:schemeClr val="tx1"/>
                </a:solidFill>
                <a:latin typeface="Candara" pitchFamily="34" charset="0"/>
                <a:ea typeface="標楷體" pitchFamily="65" charset="-120"/>
              </a:defRPr>
            </a:lvl4pPr>
            <a:lvl5pPr marL="2057400" indent="-228600" eaLnBrk="0" hangingPunct="0">
              <a:spcBef>
                <a:spcPct val="20000"/>
              </a:spcBef>
              <a:buChar char="»"/>
              <a:defRPr kumimoji="1" sz="2000">
                <a:solidFill>
                  <a:schemeClr val="tx1"/>
                </a:solidFill>
                <a:latin typeface="Candara" pitchFamily="34" charset="0"/>
                <a:ea typeface="標楷體" pitchFamily="65" charset="-120"/>
              </a:defRPr>
            </a:lvl5pPr>
            <a:lvl6pPr marL="2514600" indent="-228600" eaLnBrk="0" fontAlgn="base" hangingPunct="0">
              <a:spcBef>
                <a:spcPct val="20000"/>
              </a:spcBef>
              <a:spcAft>
                <a:spcPct val="0"/>
              </a:spcAft>
              <a:buChar char="»"/>
              <a:defRPr kumimoji="1" sz="2000">
                <a:solidFill>
                  <a:schemeClr val="tx1"/>
                </a:solidFill>
                <a:latin typeface="Candara" pitchFamily="34" charset="0"/>
                <a:ea typeface="標楷體" pitchFamily="65" charset="-120"/>
              </a:defRPr>
            </a:lvl6pPr>
            <a:lvl7pPr marL="2971800" indent="-228600" eaLnBrk="0" fontAlgn="base" hangingPunct="0">
              <a:spcBef>
                <a:spcPct val="20000"/>
              </a:spcBef>
              <a:spcAft>
                <a:spcPct val="0"/>
              </a:spcAft>
              <a:buChar char="»"/>
              <a:defRPr kumimoji="1" sz="2000">
                <a:solidFill>
                  <a:schemeClr val="tx1"/>
                </a:solidFill>
                <a:latin typeface="Candara" pitchFamily="34" charset="0"/>
                <a:ea typeface="標楷體" pitchFamily="65" charset="-120"/>
              </a:defRPr>
            </a:lvl7pPr>
            <a:lvl8pPr marL="3429000" indent="-228600" eaLnBrk="0" fontAlgn="base" hangingPunct="0">
              <a:spcBef>
                <a:spcPct val="20000"/>
              </a:spcBef>
              <a:spcAft>
                <a:spcPct val="0"/>
              </a:spcAft>
              <a:buChar char="»"/>
              <a:defRPr kumimoji="1" sz="2000">
                <a:solidFill>
                  <a:schemeClr val="tx1"/>
                </a:solidFill>
                <a:latin typeface="Candara" pitchFamily="34" charset="0"/>
                <a:ea typeface="標楷體" pitchFamily="65" charset="-120"/>
              </a:defRPr>
            </a:lvl8pPr>
            <a:lvl9pPr marL="3886200" indent="-228600" eaLnBrk="0" fontAlgn="base" hangingPunct="0">
              <a:spcBef>
                <a:spcPct val="20000"/>
              </a:spcBef>
              <a:spcAft>
                <a:spcPct val="0"/>
              </a:spcAft>
              <a:buChar char="»"/>
              <a:defRPr kumimoji="1" sz="2000">
                <a:solidFill>
                  <a:schemeClr val="tx1"/>
                </a:solidFill>
                <a:latin typeface="Candara" pitchFamily="34" charset="0"/>
                <a:ea typeface="標楷體" pitchFamily="65" charset="-120"/>
              </a:defRPr>
            </a:lvl9pPr>
          </a:lstStyle>
          <a:p>
            <a:pPr eaLnBrk="1" hangingPunct="1">
              <a:spcBef>
                <a:spcPct val="0"/>
              </a:spcBef>
              <a:buFontTx/>
              <a:buNone/>
            </a:pPr>
            <a:r>
              <a:rPr lang="zh-TW" altLang="en-US" sz="2000" dirty="0">
                <a:latin typeface="標楷體" panose="03000509000000000000" pitchFamily="65" charset="-120"/>
              </a:rPr>
              <a:t>臺北市中正區羅斯福路二段</a:t>
            </a:r>
            <a:r>
              <a:rPr lang="en-US" altLang="zh-TW" sz="2000" dirty="0">
                <a:latin typeface="標楷體" panose="03000509000000000000" pitchFamily="65" charset="-120"/>
              </a:rPr>
              <a:t>9</a:t>
            </a:r>
            <a:r>
              <a:rPr lang="zh-TW" altLang="en-US" sz="2000" dirty="0">
                <a:latin typeface="標楷體" panose="03000509000000000000" pitchFamily="65" charset="-120"/>
              </a:rPr>
              <a:t>號</a:t>
            </a:r>
            <a:r>
              <a:rPr lang="en-US" altLang="zh-TW" sz="2000" dirty="0">
                <a:latin typeface="標楷體" panose="03000509000000000000" pitchFamily="65" charset="-120"/>
              </a:rPr>
              <a:t>7</a:t>
            </a:r>
            <a:r>
              <a:rPr lang="zh-TW" altLang="en-US" sz="2000" dirty="0">
                <a:latin typeface="標楷體" panose="03000509000000000000" pitchFamily="65" charset="-120"/>
              </a:rPr>
              <a:t>樓</a:t>
            </a:r>
            <a:endParaRPr lang="en-US" altLang="zh-TW" sz="2000" dirty="0">
              <a:latin typeface="標楷體" panose="03000509000000000000" pitchFamily="65" charset="-120"/>
            </a:endParaRPr>
          </a:p>
          <a:p>
            <a:pPr eaLnBrk="1" hangingPunct="1">
              <a:spcBef>
                <a:spcPct val="0"/>
              </a:spcBef>
              <a:buFontTx/>
              <a:buNone/>
            </a:pPr>
            <a:r>
              <a:rPr lang="en-US" altLang="zh-TW" sz="2400" dirty="0">
                <a:solidFill>
                  <a:srgbClr val="C00000"/>
                </a:solidFill>
                <a:latin typeface="標楷體" panose="03000509000000000000" pitchFamily="65" charset="-120"/>
              </a:rPr>
              <a:t>02-2395-6989</a:t>
            </a:r>
            <a:r>
              <a:rPr lang="en-US" altLang="zh-TW" sz="2000" dirty="0">
                <a:latin typeface="標楷體" panose="03000509000000000000" pitchFamily="65" charset="-120"/>
              </a:rPr>
              <a:t>	</a:t>
            </a:r>
          </a:p>
          <a:p>
            <a:pPr eaLnBrk="1" hangingPunct="1">
              <a:spcBef>
                <a:spcPct val="0"/>
              </a:spcBef>
              <a:buFontTx/>
              <a:buNone/>
            </a:pPr>
            <a:r>
              <a:rPr lang="zh-TW" altLang="en-US" sz="2000" dirty="0">
                <a:latin typeface="標楷體" panose="03000509000000000000" pitchFamily="65" charset="-120"/>
              </a:rPr>
              <a:t>聯絡人：李廷鈞地政士</a:t>
            </a:r>
            <a:endParaRPr lang="en-US" altLang="zh-TW" sz="2000" dirty="0">
              <a:latin typeface="標楷體" panose="03000509000000000000" pitchFamily="65" charset="-120"/>
            </a:endParaRPr>
          </a:p>
        </p:txBody>
      </p:sp>
    </p:spTree>
    <p:extLst>
      <p:ext uri="{BB962C8B-B14F-4D97-AF65-F5344CB8AC3E}">
        <p14:creationId xmlns:p14="http://schemas.microsoft.com/office/powerpoint/2010/main" val="1182536856"/>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A1A3A18-F067-D4B2-BFFE-AB1189E7D87D}"/>
              </a:ext>
            </a:extLst>
          </p:cNvPr>
          <p:cNvSpPr>
            <a:spLocks noGrp="1"/>
          </p:cNvSpPr>
          <p:nvPr>
            <p:ph type="title"/>
          </p:nvPr>
        </p:nvSpPr>
        <p:spPr/>
        <p:txBody>
          <a:bodyPr/>
          <a:lstStyle/>
          <a:p>
            <a:r>
              <a:rPr lang="zh-TW" altLang="en-US" dirty="0"/>
              <a:t>一、繼承人與法定順序</a:t>
            </a:r>
          </a:p>
        </p:txBody>
      </p:sp>
      <p:sp>
        <p:nvSpPr>
          <p:cNvPr id="4" name="投影片編號版面配置區 3">
            <a:extLst>
              <a:ext uri="{FF2B5EF4-FFF2-40B4-BE49-F238E27FC236}">
                <a16:creationId xmlns:a16="http://schemas.microsoft.com/office/drawing/2014/main" id="{651CE3DB-E17F-CBA5-CCF1-01D376B193C1}"/>
              </a:ext>
            </a:extLst>
          </p:cNvPr>
          <p:cNvSpPr>
            <a:spLocks noGrp="1"/>
          </p:cNvSpPr>
          <p:nvPr>
            <p:ph type="sldNum" sz="quarter" idx="4294967295"/>
          </p:nvPr>
        </p:nvSpPr>
        <p:spPr>
          <a:xfrm>
            <a:off x="4167903" y="6381328"/>
            <a:ext cx="3860800" cy="365125"/>
          </a:xfrm>
        </p:spPr>
        <p:txBody>
          <a:bodyPr/>
          <a:lstStyle/>
          <a:p>
            <a:pPr algn="ctr">
              <a:defRPr/>
            </a:pPr>
            <a:fld id="{4B140375-4B74-4B69-865E-A3C1E700F007}" type="slidenum">
              <a:rPr lang="en-US" altLang="zh-TW" smtClean="0">
                <a:latin typeface="標楷體" panose="03000509000000000000" pitchFamily="65" charset="-120"/>
                <a:ea typeface="標楷體" panose="03000509000000000000" pitchFamily="65" charset="-120"/>
              </a:rPr>
              <a:pPr algn="ctr">
                <a:defRPr/>
              </a:pPr>
              <a:t>9</a:t>
            </a:fld>
            <a:endParaRPr lang="en-US" altLang="zh-TW" dirty="0">
              <a:latin typeface="標楷體" panose="03000509000000000000" pitchFamily="65" charset="-120"/>
              <a:ea typeface="標楷體" panose="03000509000000000000" pitchFamily="65" charset="-120"/>
            </a:endParaRPr>
          </a:p>
        </p:txBody>
      </p:sp>
      <p:sp>
        <p:nvSpPr>
          <p:cNvPr id="8" name="Shape 1"/>
          <p:cNvSpPr/>
          <p:nvPr/>
        </p:nvSpPr>
        <p:spPr>
          <a:xfrm>
            <a:off x="1414830" y="1556793"/>
            <a:ext cx="3054749" cy="2640904"/>
          </a:xfrm>
          <a:prstGeom prst="roundRect">
            <a:avLst>
              <a:gd name="adj" fmla="val 8521"/>
            </a:avLst>
          </a:prstGeom>
          <a:solidFill>
            <a:schemeClr val="accent1">
              <a:lumMod val="20000"/>
              <a:lumOff val="80000"/>
            </a:schemeClr>
          </a:solidFill>
          <a:ln/>
        </p:spPr>
      </p:sp>
      <p:sp>
        <p:nvSpPr>
          <p:cNvPr id="9" name="Text 2"/>
          <p:cNvSpPr/>
          <p:nvPr/>
        </p:nvSpPr>
        <p:spPr>
          <a:xfrm>
            <a:off x="1603890" y="1628801"/>
            <a:ext cx="2363311" cy="295275"/>
          </a:xfrm>
          <a:prstGeom prst="rect">
            <a:avLst/>
          </a:prstGeom>
          <a:noFill/>
          <a:ln/>
        </p:spPr>
        <p:txBody>
          <a:bodyPr wrap="none" lIns="0" tIns="0" rIns="0" bIns="0" rtlCol="0" anchor="t"/>
          <a:lstStyle/>
          <a:p>
            <a:pPr>
              <a:lnSpc>
                <a:spcPts val="2267"/>
              </a:lnSpc>
            </a:pPr>
            <a:r>
              <a:rPr lang="en-US" b="1" dirty="0">
                <a:solidFill>
                  <a:srgbClr val="C00000"/>
                </a:solidFill>
                <a:latin typeface="標楷體" panose="03000509000000000000" pitchFamily="65" charset="-120"/>
                <a:ea typeface="標楷體" panose="03000509000000000000" pitchFamily="65" charset="-120"/>
                <a:cs typeface="Instrument Sans Semi Bold" pitchFamily="34" charset="-120"/>
              </a:rPr>
              <a:t>法定繼承順序</a:t>
            </a:r>
            <a:endParaRPr lang="en-US" b="1" dirty="0">
              <a:solidFill>
                <a:srgbClr val="C00000"/>
              </a:solidFill>
              <a:latin typeface="標楷體" panose="03000509000000000000" pitchFamily="65" charset="-120"/>
              <a:ea typeface="標楷體" panose="03000509000000000000" pitchFamily="65" charset="-120"/>
            </a:endParaRPr>
          </a:p>
        </p:txBody>
      </p:sp>
      <p:sp>
        <p:nvSpPr>
          <p:cNvPr id="10" name="Text 3"/>
          <p:cNvSpPr/>
          <p:nvPr/>
        </p:nvSpPr>
        <p:spPr>
          <a:xfrm>
            <a:off x="1603891" y="2003302"/>
            <a:ext cx="2676626" cy="1209675"/>
          </a:xfrm>
          <a:prstGeom prst="rect">
            <a:avLst/>
          </a:prstGeom>
          <a:noFill/>
          <a:ln/>
        </p:spPr>
        <p:txBody>
          <a:bodyPr wrap="square" lIns="0" tIns="0" rIns="0" bIns="0" rtlCol="0" anchor="t"/>
          <a:lstStyle/>
          <a:p>
            <a:pPr>
              <a:lnSpc>
                <a:spcPts val="2334"/>
              </a:lnSpc>
            </a:pPr>
            <a:r>
              <a:rPr lang="zh-TW" altLang="en-US" dirty="0">
                <a:latin typeface="標楷體" panose="03000509000000000000" pitchFamily="65" charset="-120"/>
                <a:ea typeface="標楷體" panose="03000509000000000000" pitchFamily="65" charset="-120"/>
                <a:cs typeface="Instrument Sans Medium" pitchFamily="34" charset="-120"/>
              </a:rPr>
              <a:t>除配偶外，</a:t>
            </a:r>
            <a:r>
              <a:rPr lang="en-US" dirty="0" err="1">
                <a:latin typeface="標楷體" panose="03000509000000000000" pitchFamily="65" charset="-120"/>
                <a:ea typeface="標楷體" panose="03000509000000000000" pitchFamily="65" charset="-120"/>
                <a:cs typeface="Instrument Sans Medium" pitchFamily="34" charset="-120"/>
              </a:rPr>
              <a:t>依序為</a:t>
            </a:r>
            <a:r>
              <a:rPr lang="zh-TW" altLang="en-US" dirty="0">
                <a:latin typeface="標楷體" panose="03000509000000000000" pitchFamily="65" charset="-120"/>
                <a:ea typeface="標楷體" panose="03000509000000000000" pitchFamily="65" charset="-120"/>
                <a:cs typeface="Instrument Sans Medium" pitchFamily="34" charset="-120"/>
              </a:rPr>
              <a:t>：</a:t>
            </a:r>
            <a:endParaRPr lang="en-US" dirty="0">
              <a:latin typeface="標楷體" panose="03000509000000000000" pitchFamily="65" charset="-120"/>
              <a:ea typeface="標楷體" panose="03000509000000000000" pitchFamily="65" charset="-120"/>
              <a:cs typeface="Instrument Sans Medium" pitchFamily="34" charset="-120"/>
            </a:endParaRPr>
          </a:p>
          <a:p>
            <a:pPr marL="538163" indent="-538163">
              <a:lnSpc>
                <a:spcPts val="2334"/>
              </a:lnSpc>
            </a:pPr>
            <a:r>
              <a:rPr lang="zh-TW" altLang="en-US" dirty="0">
                <a:latin typeface="標楷體" panose="03000509000000000000" pitchFamily="65" charset="-120"/>
                <a:ea typeface="標楷體" panose="03000509000000000000" pitchFamily="65" charset="-120"/>
                <a:cs typeface="Instrument Sans Medium" pitchFamily="34" charset="-120"/>
              </a:rPr>
              <a:t>　</a:t>
            </a:r>
            <a:r>
              <a:rPr lang="en-US" dirty="0">
                <a:latin typeface="標楷體" panose="03000509000000000000" pitchFamily="65" charset="-120"/>
                <a:ea typeface="標楷體" panose="03000509000000000000" pitchFamily="65" charset="-120"/>
                <a:cs typeface="Instrument Sans Medium" pitchFamily="34" charset="-120"/>
              </a:rPr>
              <a:t>①</a:t>
            </a:r>
            <a:r>
              <a:rPr lang="en-US" dirty="0" err="1">
                <a:latin typeface="標楷體" panose="03000509000000000000" pitchFamily="65" charset="-120"/>
                <a:ea typeface="標楷體" panose="03000509000000000000" pitchFamily="65" charset="-120"/>
                <a:cs typeface="Instrument Sans Medium" pitchFamily="34" charset="-120"/>
              </a:rPr>
              <a:t>直系血親卑親屬</a:t>
            </a:r>
            <a:r>
              <a:rPr lang="zh-TW" altLang="en-US" dirty="0">
                <a:latin typeface="標楷體" panose="03000509000000000000" pitchFamily="65" charset="-120"/>
                <a:ea typeface="標楷體" panose="03000509000000000000" pitchFamily="65" charset="-120"/>
                <a:cs typeface="Instrument Sans Medium" pitchFamily="34" charset="-120"/>
              </a:rPr>
              <a:t>（</a:t>
            </a:r>
            <a:r>
              <a:rPr lang="en-US" altLang="zh-TW" dirty="0" err="1">
                <a:latin typeface="標楷體" panose="03000509000000000000" pitchFamily="65" charset="-120"/>
                <a:ea typeface="標楷體" panose="03000509000000000000" pitchFamily="65" charset="-120"/>
                <a:cs typeface="Instrument Sans Medium" pitchFamily="34" charset="-120"/>
              </a:rPr>
              <a:t>以親等近者優先</a:t>
            </a:r>
            <a:r>
              <a:rPr lang="zh-TW" altLang="en-US" dirty="0">
                <a:latin typeface="標楷體" panose="03000509000000000000" pitchFamily="65" charset="-120"/>
                <a:ea typeface="標楷體" panose="03000509000000000000" pitchFamily="65" charset="-120"/>
                <a:cs typeface="Instrument Sans Medium" pitchFamily="34" charset="-120"/>
              </a:rPr>
              <a:t>）</a:t>
            </a:r>
            <a:endParaRPr lang="en-US" dirty="0">
              <a:latin typeface="標楷體" panose="03000509000000000000" pitchFamily="65" charset="-120"/>
              <a:ea typeface="標楷體" panose="03000509000000000000" pitchFamily="65" charset="-120"/>
              <a:cs typeface="Instrument Sans Medium" pitchFamily="34" charset="-120"/>
            </a:endParaRPr>
          </a:p>
          <a:p>
            <a:pPr>
              <a:lnSpc>
                <a:spcPts val="2334"/>
              </a:lnSpc>
            </a:pPr>
            <a:r>
              <a:rPr lang="zh-TW" altLang="en-US" dirty="0">
                <a:latin typeface="標楷體" panose="03000509000000000000" pitchFamily="65" charset="-120"/>
                <a:ea typeface="標楷體" panose="03000509000000000000" pitchFamily="65" charset="-120"/>
                <a:cs typeface="Instrument Sans Medium" pitchFamily="34" charset="-120"/>
              </a:rPr>
              <a:t>　</a:t>
            </a:r>
            <a:r>
              <a:rPr lang="en-US" dirty="0">
                <a:latin typeface="標楷體" panose="03000509000000000000" pitchFamily="65" charset="-120"/>
                <a:ea typeface="標楷體" panose="03000509000000000000" pitchFamily="65" charset="-120"/>
                <a:cs typeface="Instrument Sans Medium" pitchFamily="34" charset="-120"/>
              </a:rPr>
              <a:t>②</a:t>
            </a:r>
            <a:r>
              <a:rPr lang="en-US" dirty="0" err="1">
                <a:latin typeface="標楷體" panose="03000509000000000000" pitchFamily="65" charset="-120"/>
                <a:ea typeface="標楷體" panose="03000509000000000000" pitchFamily="65" charset="-120"/>
                <a:cs typeface="Instrument Sans Medium" pitchFamily="34" charset="-120"/>
              </a:rPr>
              <a:t>父母</a:t>
            </a:r>
            <a:endParaRPr lang="en-US" dirty="0">
              <a:latin typeface="標楷體" panose="03000509000000000000" pitchFamily="65" charset="-120"/>
              <a:ea typeface="標楷體" panose="03000509000000000000" pitchFamily="65" charset="-120"/>
              <a:cs typeface="Instrument Sans Medium" pitchFamily="34" charset="-120"/>
            </a:endParaRPr>
          </a:p>
          <a:p>
            <a:pPr>
              <a:lnSpc>
                <a:spcPts val="2334"/>
              </a:lnSpc>
            </a:pPr>
            <a:r>
              <a:rPr lang="zh-TW" altLang="en-US" dirty="0">
                <a:latin typeface="標楷體" panose="03000509000000000000" pitchFamily="65" charset="-120"/>
                <a:ea typeface="標楷體" panose="03000509000000000000" pitchFamily="65" charset="-120"/>
                <a:cs typeface="Instrument Sans Medium" pitchFamily="34" charset="-120"/>
              </a:rPr>
              <a:t>　</a:t>
            </a:r>
            <a:r>
              <a:rPr lang="en-US" dirty="0">
                <a:latin typeface="標楷體" panose="03000509000000000000" pitchFamily="65" charset="-120"/>
                <a:ea typeface="標楷體" panose="03000509000000000000" pitchFamily="65" charset="-120"/>
                <a:cs typeface="Instrument Sans Medium" pitchFamily="34" charset="-120"/>
              </a:rPr>
              <a:t>③</a:t>
            </a:r>
            <a:r>
              <a:rPr lang="en-US" dirty="0" err="1">
                <a:latin typeface="標楷體" panose="03000509000000000000" pitchFamily="65" charset="-120"/>
                <a:ea typeface="標楷體" panose="03000509000000000000" pitchFamily="65" charset="-120"/>
                <a:cs typeface="Instrument Sans Medium" pitchFamily="34" charset="-120"/>
              </a:rPr>
              <a:t>兄弟姊妹</a:t>
            </a:r>
            <a:endParaRPr lang="en-US" dirty="0">
              <a:latin typeface="標楷體" panose="03000509000000000000" pitchFamily="65" charset="-120"/>
              <a:ea typeface="標楷體" panose="03000509000000000000" pitchFamily="65" charset="-120"/>
              <a:cs typeface="Instrument Sans Medium" pitchFamily="34" charset="-120"/>
            </a:endParaRPr>
          </a:p>
          <a:p>
            <a:pPr>
              <a:lnSpc>
                <a:spcPts val="2334"/>
              </a:lnSpc>
            </a:pPr>
            <a:r>
              <a:rPr lang="zh-TW" altLang="en-US" dirty="0">
                <a:latin typeface="標楷體" panose="03000509000000000000" pitchFamily="65" charset="-120"/>
                <a:ea typeface="標楷體" panose="03000509000000000000" pitchFamily="65" charset="-120"/>
                <a:cs typeface="Instrument Sans Medium" pitchFamily="34" charset="-120"/>
              </a:rPr>
              <a:t>　</a:t>
            </a:r>
            <a:r>
              <a:rPr lang="en-US" dirty="0">
                <a:latin typeface="標楷體" panose="03000509000000000000" pitchFamily="65" charset="-120"/>
                <a:ea typeface="標楷體" panose="03000509000000000000" pitchFamily="65" charset="-120"/>
                <a:cs typeface="Instrument Sans Medium" pitchFamily="34" charset="-120"/>
              </a:rPr>
              <a:t>④</a:t>
            </a:r>
            <a:r>
              <a:rPr lang="en-US" dirty="0" err="1">
                <a:latin typeface="標楷體" panose="03000509000000000000" pitchFamily="65" charset="-120"/>
                <a:ea typeface="標楷體" panose="03000509000000000000" pitchFamily="65" charset="-120"/>
                <a:cs typeface="Instrument Sans Medium" pitchFamily="34" charset="-120"/>
              </a:rPr>
              <a:t>祖父母</a:t>
            </a:r>
            <a:r>
              <a:rPr lang="zh-TW" altLang="en-US" dirty="0">
                <a:latin typeface="標楷體" panose="03000509000000000000" pitchFamily="65" charset="-120"/>
                <a:ea typeface="標楷體" panose="03000509000000000000" pitchFamily="65" charset="-120"/>
                <a:cs typeface="Instrument Sans Medium" pitchFamily="34" charset="-120"/>
              </a:rPr>
              <a:t>；</a:t>
            </a:r>
            <a:endParaRPr lang="en-US" altLang="zh-TW" dirty="0">
              <a:latin typeface="標楷體" panose="03000509000000000000" pitchFamily="65" charset="-120"/>
              <a:ea typeface="標楷體" panose="03000509000000000000" pitchFamily="65" charset="-120"/>
              <a:cs typeface="Instrument Sans Medium" pitchFamily="34" charset="-120"/>
            </a:endParaRPr>
          </a:p>
          <a:p>
            <a:pPr>
              <a:lnSpc>
                <a:spcPts val="2334"/>
              </a:lnSpc>
            </a:pPr>
            <a:endParaRPr lang="en-US" dirty="0">
              <a:latin typeface="標楷體" panose="03000509000000000000" pitchFamily="65" charset="-120"/>
              <a:ea typeface="標楷體" panose="03000509000000000000" pitchFamily="65" charset="-120"/>
            </a:endParaRPr>
          </a:p>
        </p:txBody>
      </p:sp>
      <p:sp>
        <p:nvSpPr>
          <p:cNvPr id="11" name="Shape 4"/>
          <p:cNvSpPr/>
          <p:nvPr/>
        </p:nvSpPr>
        <p:spPr>
          <a:xfrm>
            <a:off x="4658639" y="1556793"/>
            <a:ext cx="3054847" cy="2640904"/>
          </a:xfrm>
          <a:prstGeom prst="roundRect">
            <a:avLst>
              <a:gd name="adj" fmla="val 8521"/>
            </a:avLst>
          </a:prstGeom>
          <a:solidFill>
            <a:schemeClr val="accent1">
              <a:lumMod val="20000"/>
              <a:lumOff val="80000"/>
            </a:schemeClr>
          </a:solidFill>
          <a:ln/>
        </p:spPr>
      </p:sp>
      <p:sp>
        <p:nvSpPr>
          <p:cNvPr id="12" name="Text 5"/>
          <p:cNvSpPr/>
          <p:nvPr/>
        </p:nvSpPr>
        <p:spPr>
          <a:xfrm>
            <a:off x="4847700" y="1628801"/>
            <a:ext cx="2363311" cy="295275"/>
          </a:xfrm>
          <a:prstGeom prst="rect">
            <a:avLst/>
          </a:prstGeom>
          <a:noFill/>
          <a:ln/>
        </p:spPr>
        <p:txBody>
          <a:bodyPr wrap="none" lIns="0" tIns="0" rIns="0" bIns="0" rtlCol="0" anchor="t"/>
          <a:lstStyle/>
          <a:p>
            <a:r>
              <a:rPr lang="zh-TW" altLang="en-US" b="1" dirty="0">
                <a:solidFill>
                  <a:srgbClr val="C00000"/>
                </a:solidFill>
                <a:latin typeface="標楷體" panose="03000509000000000000" pitchFamily="65" charset="-120"/>
                <a:ea typeface="標楷體" panose="03000509000000000000" pitchFamily="65" charset="-120"/>
                <a:cs typeface="Instrument Sans Semi Bold" pitchFamily="34" charset="-120"/>
              </a:rPr>
              <a:t>「同時存在原則」</a:t>
            </a:r>
            <a:endParaRPr lang="en-US" altLang="zh-TW" b="1" dirty="0">
              <a:solidFill>
                <a:srgbClr val="C00000"/>
              </a:solidFill>
              <a:latin typeface="標楷體" panose="03000509000000000000" pitchFamily="65" charset="-120"/>
              <a:ea typeface="標楷體" panose="03000509000000000000" pitchFamily="65" charset="-120"/>
            </a:endParaRPr>
          </a:p>
        </p:txBody>
      </p:sp>
      <p:sp>
        <p:nvSpPr>
          <p:cNvPr id="13" name="Text 6"/>
          <p:cNvSpPr/>
          <p:nvPr/>
        </p:nvSpPr>
        <p:spPr>
          <a:xfrm>
            <a:off x="4847700" y="2154486"/>
            <a:ext cx="2676726" cy="1209675"/>
          </a:xfrm>
          <a:prstGeom prst="rect">
            <a:avLst/>
          </a:prstGeom>
          <a:noFill/>
          <a:ln/>
        </p:spPr>
        <p:txBody>
          <a:bodyPr wrap="square" lIns="0" tIns="0" rIns="0" bIns="0" rtlCol="0" anchor="t"/>
          <a:lstStyle/>
          <a:p>
            <a:pPr>
              <a:lnSpc>
                <a:spcPts val="2334"/>
              </a:lnSpc>
            </a:pPr>
            <a:endParaRPr lang="en-US" sz="1500" dirty="0">
              <a:latin typeface="標楷體" panose="03000509000000000000" pitchFamily="65" charset="-120"/>
              <a:ea typeface="標楷體" panose="03000509000000000000" pitchFamily="65" charset="-120"/>
            </a:endParaRPr>
          </a:p>
        </p:txBody>
      </p:sp>
      <p:sp>
        <p:nvSpPr>
          <p:cNvPr id="14" name="Shape 7"/>
          <p:cNvSpPr/>
          <p:nvPr/>
        </p:nvSpPr>
        <p:spPr>
          <a:xfrm>
            <a:off x="1414831" y="4341715"/>
            <a:ext cx="4729739" cy="1535558"/>
          </a:xfrm>
          <a:prstGeom prst="roundRect">
            <a:avLst>
              <a:gd name="adj" fmla="val 12225"/>
            </a:avLst>
          </a:prstGeom>
          <a:solidFill>
            <a:schemeClr val="accent1">
              <a:lumMod val="20000"/>
              <a:lumOff val="80000"/>
            </a:schemeClr>
          </a:solidFill>
          <a:ln/>
        </p:spPr>
      </p:sp>
      <p:sp>
        <p:nvSpPr>
          <p:cNvPr id="15" name="Text 8"/>
          <p:cNvSpPr/>
          <p:nvPr/>
        </p:nvSpPr>
        <p:spPr>
          <a:xfrm>
            <a:off x="1603890" y="4503713"/>
            <a:ext cx="2502788" cy="295275"/>
          </a:xfrm>
          <a:prstGeom prst="rect">
            <a:avLst/>
          </a:prstGeom>
          <a:noFill/>
          <a:ln/>
        </p:spPr>
        <p:txBody>
          <a:bodyPr wrap="none" lIns="0" tIns="0" rIns="0" bIns="0" rtlCol="0" anchor="t"/>
          <a:lstStyle/>
          <a:p>
            <a:pPr>
              <a:lnSpc>
                <a:spcPts val="2267"/>
              </a:lnSpc>
            </a:pPr>
            <a:r>
              <a:rPr lang="zh-TW" altLang="en-US" b="1" dirty="0">
                <a:solidFill>
                  <a:srgbClr val="C00000"/>
                </a:solidFill>
                <a:latin typeface="標楷體" panose="03000509000000000000" pitchFamily="65" charset="-120"/>
                <a:ea typeface="標楷體" panose="03000509000000000000" pitchFamily="65" charset="-120"/>
              </a:rPr>
              <a:t>養子女之繼承權</a:t>
            </a:r>
            <a:endParaRPr lang="en-US" b="1" dirty="0">
              <a:solidFill>
                <a:srgbClr val="C00000"/>
              </a:solidFill>
              <a:latin typeface="標楷體" panose="03000509000000000000" pitchFamily="65" charset="-120"/>
              <a:ea typeface="標楷體" panose="03000509000000000000" pitchFamily="65" charset="-120"/>
            </a:endParaRPr>
          </a:p>
        </p:txBody>
      </p:sp>
      <p:sp>
        <p:nvSpPr>
          <p:cNvPr id="16" name="Text 9"/>
          <p:cNvSpPr/>
          <p:nvPr/>
        </p:nvSpPr>
        <p:spPr>
          <a:xfrm>
            <a:off x="1603889" y="4912396"/>
            <a:ext cx="4396665" cy="604837"/>
          </a:xfrm>
          <a:prstGeom prst="rect">
            <a:avLst/>
          </a:prstGeom>
          <a:noFill/>
          <a:ln/>
        </p:spPr>
        <p:txBody>
          <a:bodyPr wrap="square" lIns="0" tIns="0" rIns="0" bIns="0" rtlCol="0" anchor="t"/>
          <a:lstStyle/>
          <a:p>
            <a:pPr>
              <a:lnSpc>
                <a:spcPts val="2334"/>
              </a:lnSpc>
            </a:pPr>
            <a:r>
              <a:rPr lang="en-US" altLang="zh-TW" dirty="0">
                <a:latin typeface="標楷體" panose="03000509000000000000" pitchFamily="65" charset="-120"/>
                <a:ea typeface="標楷體" panose="03000509000000000000" pitchFamily="65" charset="-120"/>
                <a:cs typeface="Instrument Sans Medium" pitchFamily="34" charset="-120"/>
              </a:rPr>
              <a:t>《</a:t>
            </a:r>
            <a:r>
              <a:rPr lang="zh-TW" altLang="en-US" dirty="0">
                <a:latin typeface="標楷體" panose="03000509000000000000" pitchFamily="65" charset="-120"/>
                <a:ea typeface="標楷體" panose="03000509000000000000" pitchFamily="65" charset="-120"/>
                <a:cs typeface="Instrument Sans Medium" pitchFamily="34" charset="-120"/>
              </a:rPr>
              <a:t>民法</a:t>
            </a:r>
            <a:r>
              <a:rPr lang="en-US" altLang="zh-TW" dirty="0">
                <a:latin typeface="標楷體" panose="03000509000000000000" pitchFamily="65" charset="-120"/>
                <a:ea typeface="標楷體" panose="03000509000000000000" pitchFamily="65" charset="-120"/>
                <a:cs typeface="Instrument Sans Medium" pitchFamily="34" charset="-120"/>
              </a:rPr>
              <a:t>》</a:t>
            </a:r>
            <a:r>
              <a:rPr lang="zh-TW" altLang="en-US" dirty="0">
                <a:latin typeface="標楷體" panose="03000509000000000000" pitchFamily="65" charset="-120"/>
                <a:ea typeface="標楷體" panose="03000509000000000000" pitchFamily="65" charset="-120"/>
                <a:cs typeface="Instrument Sans Medium" pitchFamily="34" charset="-120"/>
              </a:rPr>
              <a:t>第</a:t>
            </a:r>
            <a:r>
              <a:rPr lang="en-US" altLang="zh-TW" dirty="0">
                <a:latin typeface="標楷體" panose="03000509000000000000" pitchFamily="65" charset="-120"/>
                <a:ea typeface="標楷體" panose="03000509000000000000" pitchFamily="65" charset="-120"/>
                <a:cs typeface="Instrument Sans Medium" pitchFamily="34" charset="-120"/>
              </a:rPr>
              <a:t>1177</a:t>
            </a:r>
            <a:r>
              <a:rPr lang="zh-TW" altLang="en-US" dirty="0">
                <a:latin typeface="標楷體" panose="03000509000000000000" pitchFamily="65" charset="-120"/>
                <a:ea typeface="標楷體" panose="03000509000000000000" pitchFamily="65" charset="-120"/>
                <a:cs typeface="Instrument Sans Medium" pitchFamily="34" charset="-120"/>
              </a:rPr>
              <a:t>條第</a:t>
            </a:r>
            <a:r>
              <a:rPr lang="en-US" altLang="zh-TW" dirty="0">
                <a:latin typeface="標楷體" panose="03000509000000000000" pitchFamily="65" charset="-120"/>
                <a:ea typeface="標楷體" panose="03000509000000000000" pitchFamily="65" charset="-120"/>
                <a:cs typeface="Instrument Sans Medium" pitchFamily="34" charset="-120"/>
              </a:rPr>
              <a:t>1</a:t>
            </a:r>
            <a:r>
              <a:rPr lang="zh-TW" altLang="en-US" dirty="0">
                <a:latin typeface="標楷體" panose="03000509000000000000" pitchFamily="65" charset="-120"/>
                <a:ea typeface="標楷體" panose="03000509000000000000" pitchFamily="65" charset="-120"/>
                <a:cs typeface="Instrument Sans Medium" pitchFamily="34" charset="-120"/>
              </a:rPr>
              <a:t>項規定：「養子女與養父母及其親屬間之關係，除法律另有規定外，</a:t>
            </a:r>
            <a:r>
              <a:rPr lang="zh-TW" altLang="en-US" b="1" dirty="0">
                <a:solidFill>
                  <a:srgbClr val="0000FF"/>
                </a:solidFill>
                <a:latin typeface="標楷體" panose="03000509000000000000" pitchFamily="65" charset="-120"/>
                <a:ea typeface="標楷體" panose="03000509000000000000" pitchFamily="65" charset="-120"/>
                <a:cs typeface="Instrument Sans Medium" pitchFamily="34" charset="-120"/>
              </a:rPr>
              <a:t>與婚生子女同</a:t>
            </a:r>
            <a:r>
              <a:rPr lang="zh-TW" altLang="en-US" dirty="0">
                <a:latin typeface="標楷體" panose="03000509000000000000" pitchFamily="65" charset="-120"/>
                <a:ea typeface="標楷體" panose="03000509000000000000" pitchFamily="65" charset="-120"/>
                <a:cs typeface="Instrument Sans Medium" pitchFamily="34" charset="-120"/>
              </a:rPr>
              <a:t>。」</a:t>
            </a:r>
            <a:endParaRPr lang="en-US" dirty="0">
              <a:latin typeface="標楷體" panose="03000509000000000000" pitchFamily="65" charset="-120"/>
              <a:ea typeface="標楷體" panose="03000509000000000000" pitchFamily="65" charset="-120"/>
            </a:endParaRPr>
          </a:p>
        </p:txBody>
      </p:sp>
      <p:sp>
        <p:nvSpPr>
          <p:cNvPr id="3" name="Shape 4">
            <a:extLst>
              <a:ext uri="{FF2B5EF4-FFF2-40B4-BE49-F238E27FC236}">
                <a16:creationId xmlns:a16="http://schemas.microsoft.com/office/drawing/2014/main" id="{3A3CBD25-62DB-07F7-A0B0-7AB9F7204988}"/>
              </a:ext>
            </a:extLst>
          </p:cNvPr>
          <p:cNvSpPr/>
          <p:nvPr/>
        </p:nvSpPr>
        <p:spPr>
          <a:xfrm>
            <a:off x="7903290" y="1556792"/>
            <a:ext cx="3054847" cy="2640905"/>
          </a:xfrm>
          <a:prstGeom prst="roundRect">
            <a:avLst>
              <a:gd name="adj" fmla="val 8521"/>
            </a:avLst>
          </a:prstGeom>
          <a:solidFill>
            <a:schemeClr val="accent1">
              <a:lumMod val="20000"/>
              <a:lumOff val="80000"/>
            </a:schemeClr>
          </a:solidFill>
          <a:ln/>
        </p:spPr>
        <p:txBody>
          <a:bodyPr/>
          <a:lstStyle/>
          <a:p>
            <a:endParaRPr lang="zh-TW" altLang="en-US" dirty="0"/>
          </a:p>
        </p:txBody>
      </p:sp>
      <p:sp>
        <p:nvSpPr>
          <p:cNvPr id="5" name="Text 5">
            <a:extLst>
              <a:ext uri="{FF2B5EF4-FFF2-40B4-BE49-F238E27FC236}">
                <a16:creationId xmlns:a16="http://schemas.microsoft.com/office/drawing/2014/main" id="{F59067A8-FEBD-A555-94A5-D68A189E4E9D}"/>
              </a:ext>
            </a:extLst>
          </p:cNvPr>
          <p:cNvSpPr/>
          <p:nvPr/>
        </p:nvSpPr>
        <p:spPr>
          <a:xfrm>
            <a:off x="5153737" y="2924945"/>
            <a:ext cx="2363311" cy="295275"/>
          </a:xfrm>
          <a:prstGeom prst="rect">
            <a:avLst/>
          </a:prstGeom>
          <a:noFill/>
          <a:ln/>
        </p:spPr>
        <p:txBody>
          <a:bodyPr wrap="none" lIns="0" tIns="0" rIns="0" bIns="0" rtlCol="0" anchor="t"/>
          <a:lstStyle/>
          <a:p>
            <a:endParaRPr lang="en-US" altLang="zh-TW" dirty="0">
              <a:latin typeface="標楷體" panose="03000509000000000000" pitchFamily="65" charset="-120"/>
              <a:ea typeface="標楷體" panose="03000509000000000000" pitchFamily="65" charset="-120"/>
            </a:endParaRPr>
          </a:p>
        </p:txBody>
      </p:sp>
      <p:sp>
        <p:nvSpPr>
          <p:cNvPr id="6" name="Text 3">
            <a:extLst>
              <a:ext uri="{FF2B5EF4-FFF2-40B4-BE49-F238E27FC236}">
                <a16:creationId xmlns:a16="http://schemas.microsoft.com/office/drawing/2014/main" id="{E84A154B-824D-CDC6-2116-EC4E6BD89F51}"/>
              </a:ext>
            </a:extLst>
          </p:cNvPr>
          <p:cNvSpPr/>
          <p:nvPr/>
        </p:nvSpPr>
        <p:spPr>
          <a:xfrm>
            <a:off x="4841553" y="2003302"/>
            <a:ext cx="2676626" cy="1209675"/>
          </a:xfrm>
          <a:prstGeom prst="rect">
            <a:avLst/>
          </a:prstGeom>
          <a:noFill/>
          <a:ln/>
        </p:spPr>
        <p:txBody>
          <a:bodyPr wrap="square" lIns="0" tIns="0" rIns="0" bIns="0" rtlCol="0" anchor="t"/>
          <a:lstStyle/>
          <a:p>
            <a:pPr>
              <a:lnSpc>
                <a:spcPts val="2334"/>
              </a:lnSpc>
            </a:pPr>
            <a:r>
              <a:rPr lang="zh-TW" altLang="en-US" dirty="0">
                <a:latin typeface="標楷體" panose="03000509000000000000" pitchFamily="65" charset="-120"/>
                <a:ea typeface="標楷體" panose="03000509000000000000" pitchFamily="65" charset="-120"/>
                <a:cs typeface="Instrument Sans Medium" pitchFamily="34" charset="-120"/>
              </a:rPr>
              <a:t>指繼承人必須在被繼承人死亡（繼承開始）的當時生存，才具有繼承資格。若被推定同時死亡，則不符合此原則，而不具繼承權。</a:t>
            </a:r>
            <a:endParaRPr lang="en-US" dirty="0">
              <a:latin typeface="標楷體" panose="03000509000000000000" pitchFamily="65" charset="-120"/>
              <a:ea typeface="標楷體" panose="03000509000000000000" pitchFamily="65" charset="-120"/>
            </a:endParaRPr>
          </a:p>
        </p:txBody>
      </p:sp>
      <p:sp>
        <p:nvSpPr>
          <p:cNvPr id="19" name="文字方塊 18">
            <a:extLst>
              <a:ext uri="{FF2B5EF4-FFF2-40B4-BE49-F238E27FC236}">
                <a16:creationId xmlns:a16="http://schemas.microsoft.com/office/drawing/2014/main" id="{70B3A98A-963D-43ED-0991-5A150907686C}"/>
              </a:ext>
            </a:extLst>
          </p:cNvPr>
          <p:cNvSpPr txBox="1"/>
          <p:nvPr/>
        </p:nvSpPr>
        <p:spPr>
          <a:xfrm>
            <a:off x="8079216" y="1988841"/>
            <a:ext cx="2707024" cy="2031325"/>
          </a:xfrm>
          <a:prstGeom prst="rect">
            <a:avLst/>
          </a:prstGeom>
          <a:noFill/>
        </p:spPr>
        <p:txBody>
          <a:bodyPr wrap="square">
            <a:spAutoFit/>
          </a:bodyPr>
          <a:lstStyle/>
          <a:p>
            <a:pPr algn="just" hangingPunct="0"/>
            <a:r>
              <a:rPr lang="en-US" altLang="zh-TW" dirty="0">
                <a:latin typeface="標楷體" panose="03000509000000000000" pitchFamily="65" charset="-120"/>
                <a:ea typeface="標楷體" panose="03000509000000000000" pitchFamily="65" charset="-120"/>
              </a:rPr>
              <a:t>《民法》第1166</a:t>
            </a:r>
            <a:r>
              <a:rPr lang="zh-TW" altLang="en-US" dirty="0">
                <a:latin typeface="標楷體" panose="03000509000000000000" pitchFamily="65" charset="-120"/>
                <a:ea typeface="標楷體" panose="03000509000000000000" pitchFamily="65" charset="-120"/>
              </a:rPr>
              <a:t>第</a:t>
            </a:r>
            <a:r>
              <a:rPr lang="en-US" altLang="zh-TW" dirty="0">
                <a:latin typeface="標楷體" panose="03000509000000000000" pitchFamily="65" charset="-120"/>
                <a:ea typeface="標楷體" panose="03000509000000000000" pitchFamily="65" charset="-120"/>
              </a:rPr>
              <a:t>1</a:t>
            </a:r>
            <a:r>
              <a:rPr lang="zh-TW" altLang="en-US" dirty="0">
                <a:latin typeface="標楷體" panose="03000509000000000000" pitchFamily="65" charset="-120"/>
                <a:ea typeface="標楷體" panose="03000509000000000000" pitchFamily="65" charset="-120"/>
              </a:rPr>
              <a:t>項：「胎兒為繼承人時，非保留其應繼分，他繼承人不得分割遺產。」可見</a:t>
            </a:r>
            <a:r>
              <a:rPr lang="en-US" altLang="zh-TW" dirty="0" err="1">
                <a:latin typeface="標楷體" panose="03000509000000000000" pitchFamily="65" charset="-120"/>
                <a:ea typeface="標楷體" panose="03000509000000000000" pitchFamily="65" charset="-120"/>
              </a:rPr>
              <a:t>胎兒雖未出生仍具繼承權</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此為「同時存在原則」之例外。</a:t>
            </a:r>
            <a:endParaRPr lang="en-US" altLang="zh-TW" dirty="0">
              <a:latin typeface="標楷體" panose="03000509000000000000" pitchFamily="65" charset="-120"/>
              <a:ea typeface="標楷體" panose="03000509000000000000" pitchFamily="65" charset="-120"/>
            </a:endParaRPr>
          </a:p>
        </p:txBody>
      </p:sp>
      <p:sp>
        <p:nvSpPr>
          <p:cNvPr id="20" name="Text 5">
            <a:extLst>
              <a:ext uri="{FF2B5EF4-FFF2-40B4-BE49-F238E27FC236}">
                <a16:creationId xmlns:a16="http://schemas.microsoft.com/office/drawing/2014/main" id="{D18C1D8C-7DC0-C9FE-6396-B5EA67F669CA}"/>
              </a:ext>
            </a:extLst>
          </p:cNvPr>
          <p:cNvSpPr/>
          <p:nvPr/>
        </p:nvSpPr>
        <p:spPr>
          <a:xfrm>
            <a:off x="8073528" y="1628801"/>
            <a:ext cx="2363311" cy="295275"/>
          </a:xfrm>
          <a:prstGeom prst="rect">
            <a:avLst/>
          </a:prstGeom>
          <a:noFill/>
          <a:ln/>
        </p:spPr>
        <p:txBody>
          <a:bodyPr wrap="none" lIns="0" tIns="0" rIns="0" bIns="0" rtlCol="0" anchor="t"/>
          <a:lstStyle/>
          <a:p>
            <a:r>
              <a:rPr lang="zh-TW" altLang="en-US" b="1" dirty="0">
                <a:solidFill>
                  <a:srgbClr val="C00000"/>
                </a:solidFill>
                <a:latin typeface="標楷體" panose="03000509000000000000" pitchFamily="65" charset="-120"/>
                <a:ea typeface="標楷體" panose="03000509000000000000" pitchFamily="65" charset="-120"/>
                <a:cs typeface="Instrument Sans Semi Bold" pitchFamily="34" charset="-120"/>
              </a:rPr>
              <a:t>胎兒之繼承權</a:t>
            </a:r>
            <a:endParaRPr lang="en-US" altLang="zh-TW" b="1" dirty="0">
              <a:solidFill>
                <a:srgbClr val="C00000"/>
              </a:solidFill>
              <a:latin typeface="標楷體" panose="03000509000000000000" pitchFamily="65" charset="-120"/>
              <a:ea typeface="標楷體" panose="03000509000000000000" pitchFamily="65" charset="-120"/>
            </a:endParaRPr>
          </a:p>
        </p:txBody>
      </p:sp>
      <p:sp>
        <p:nvSpPr>
          <p:cNvPr id="22" name="文字方塊 21">
            <a:extLst>
              <a:ext uri="{FF2B5EF4-FFF2-40B4-BE49-F238E27FC236}">
                <a16:creationId xmlns:a16="http://schemas.microsoft.com/office/drawing/2014/main" id="{03E6AEA0-D699-27BB-0421-926B8BB39414}"/>
              </a:ext>
            </a:extLst>
          </p:cNvPr>
          <p:cNvSpPr txBox="1"/>
          <p:nvPr/>
        </p:nvSpPr>
        <p:spPr>
          <a:xfrm>
            <a:off x="1619315" y="3835571"/>
            <a:ext cx="2891783" cy="276999"/>
          </a:xfrm>
          <a:prstGeom prst="rect">
            <a:avLst/>
          </a:prstGeom>
          <a:noFill/>
        </p:spPr>
        <p:txBody>
          <a:bodyPr wrap="square">
            <a:spAutoFit/>
          </a:bodyPr>
          <a:lstStyle/>
          <a:p>
            <a:r>
              <a:rPr lang="zh-TW" altLang="en-US" sz="1200" dirty="0">
                <a:latin typeface="標楷體" panose="03000509000000000000" pitchFamily="65" charset="-120"/>
                <a:ea typeface="標楷體" panose="03000509000000000000" pitchFamily="65" charset="-120"/>
                <a:cs typeface="Instrument Sans Medium" pitchFamily="34" charset="-120"/>
              </a:rPr>
              <a:t>（</a:t>
            </a:r>
            <a:r>
              <a:rPr lang="en-US" altLang="zh-TW" sz="1200" dirty="0">
                <a:latin typeface="標楷體" panose="03000509000000000000" pitchFamily="65" charset="-120"/>
                <a:ea typeface="標楷體" panose="03000509000000000000" pitchFamily="65" charset="-120"/>
                <a:cs typeface="Instrument Sans Medium" pitchFamily="34" charset="-120"/>
              </a:rPr>
              <a:t>《民法》第1138條</a:t>
            </a:r>
            <a:r>
              <a:rPr lang="zh-TW" altLang="en-US" sz="1200" dirty="0">
                <a:latin typeface="標楷體" panose="03000509000000000000" pitchFamily="65" charset="-120"/>
                <a:ea typeface="標楷體" panose="03000509000000000000" pitchFamily="65" charset="-120"/>
                <a:cs typeface="Instrument Sans Medium" pitchFamily="34" charset="-120"/>
              </a:rPr>
              <a:t>及第</a:t>
            </a:r>
            <a:r>
              <a:rPr lang="en-US" altLang="zh-TW" sz="1200" dirty="0">
                <a:latin typeface="標楷體" panose="03000509000000000000" pitchFamily="65" charset="-120"/>
                <a:ea typeface="標楷體" panose="03000509000000000000" pitchFamily="65" charset="-120"/>
                <a:cs typeface="Instrument Sans Medium" pitchFamily="34" charset="-120"/>
              </a:rPr>
              <a:t>1139</a:t>
            </a:r>
            <a:r>
              <a:rPr lang="zh-TW" altLang="en-US" sz="1200" dirty="0">
                <a:latin typeface="標楷體" panose="03000509000000000000" pitchFamily="65" charset="-120"/>
                <a:ea typeface="標楷體" panose="03000509000000000000" pitchFamily="65" charset="-120"/>
                <a:cs typeface="Instrument Sans Medium" pitchFamily="34" charset="-120"/>
              </a:rPr>
              <a:t>條參照）</a:t>
            </a:r>
            <a:endParaRPr lang="zh-TW" altLang="en-US" sz="1200" dirty="0"/>
          </a:p>
        </p:txBody>
      </p:sp>
      <p:sp>
        <p:nvSpPr>
          <p:cNvPr id="23" name="Shape 7">
            <a:extLst>
              <a:ext uri="{FF2B5EF4-FFF2-40B4-BE49-F238E27FC236}">
                <a16:creationId xmlns:a16="http://schemas.microsoft.com/office/drawing/2014/main" id="{67670CB1-B0AC-EB50-B24A-3A352F426670}"/>
              </a:ext>
            </a:extLst>
          </p:cNvPr>
          <p:cNvSpPr/>
          <p:nvPr/>
        </p:nvSpPr>
        <p:spPr>
          <a:xfrm>
            <a:off x="6333628" y="4341715"/>
            <a:ext cx="4660503" cy="1535558"/>
          </a:xfrm>
          <a:prstGeom prst="roundRect">
            <a:avLst>
              <a:gd name="adj" fmla="val 12225"/>
            </a:avLst>
          </a:prstGeom>
          <a:solidFill>
            <a:schemeClr val="accent1">
              <a:lumMod val="20000"/>
              <a:lumOff val="80000"/>
            </a:schemeClr>
          </a:solidFill>
          <a:ln/>
        </p:spPr>
      </p:sp>
      <p:sp>
        <p:nvSpPr>
          <p:cNvPr id="24" name="Text 8">
            <a:extLst>
              <a:ext uri="{FF2B5EF4-FFF2-40B4-BE49-F238E27FC236}">
                <a16:creationId xmlns:a16="http://schemas.microsoft.com/office/drawing/2014/main" id="{813B629F-E14E-0250-14A4-7A3CF3541F5C}"/>
              </a:ext>
            </a:extLst>
          </p:cNvPr>
          <p:cNvSpPr/>
          <p:nvPr/>
        </p:nvSpPr>
        <p:spPr>
          <a:xfrm>
            <a:off x="6525459" y="4503713"/>
            <a:ext cx="2502788" cy="295275"/>
          </a:xfrm>
          <a:prstGeom prst="rect">
            <a:avLst/>
          </a:prstGeom>
          <a:noFill/>
          <a:ln/>
        </p:spPr>
        <p:txBody>
          <a:bodyPr wrap="none" lIns="0" tIns="0" rIns="0" bIns="0" rtlCol="0" anchor="t"/>
          <a:lstStyle/>
          <a:p>
            <a:pPr>
              <a:lnSpc>
                <a:spcPts val="2267"/>
              </a:lnSpc>
            </a:pPr>
            <a:r>
              <a:rPr lang="zh-TW" altLang="en-US" b="1" dirty="0">
                <a:solidFill>
                  <a:srgbClr val="C00000"/>
                </a:solidFill>
                <a:latin typeface="標楷體" panose="03000509000000000000" pitchFamily="65" charset="-120"/>
                <a:ea typeface="標楷體" panose="03000509000000000000" pitchFamily="65" charset="-120"/>
              </a:rPr>
              <a:t>繼子女與繼父母有無繼承權？</a:t>
            </a:r>
            <a:endParaRPr lang="en-US" b="1" dirty="0">
              <a:solidFill>
                <a:srgbClr val="C00000"/>
              </a:solidFill>
              <a:latin typeface="標楷體" panose="03000509000000000000" pitchFamily="65" charset="-120"/>
              <a:ea typeface="標楷體" panose="03000509000000000000" pitchFamily="65" charset="-120"/>
            </a:endParaRPr>
          </a:p>
        </p:txBody>
      </p:sp>
      <p:sp>
        <p:nvSpPr>
          <p:cNvPr id="25" name="Text 9">
            <a:extLst>
              <a:ext uri="{FF2B5EF4-FFF2-40B4-BE49-F238E27FC236}">
                <a16:creationId xmlns:a16="http://schemas.microsoft.com/office/drawing/2014/main" id="{0EBA2055-4289-D033-212E-FFA10232BB0A}"/>
              </a:ext>
            </a:extLst>
          </p:cNvPr>
          <p:cNvSpPr/>
          <p:nvPr/>
        </p:nvSpPr>
        <p:spPr>
          <a:xfrm>
            <a:off x="6525458" y="4912396"/>
            <a:ext cx="4396665" cy="604837"/>
          </a:xfrm>
          <a:prstGeom prst="rect">
            <a:avLst/>
          </a:prstGeom>
          <a:noFill/>
          <a:ln/>
        </p:spPr>
        <p:txBody>
          <a:bodyPr wrap="square" lIns="0" tIns="0" rIns="0" bIns="0" rtlCol="0" anchor="t"/>
          <a:lstStyle/>
          <a:p>
            <a:pPr>
              <a:lnSpc>
                <a:spcPts val="2334"/>
              </a:lnSpc>
            </a:pPr>
            <a:r>
              <a:rPr lang="zh-TW" altLang="en-US" dirty="0">
                <a:latin typeface="標楷體" panose="03000509000000000000" pitchFamily="65" charset="-120"/>
                <a:ea typeface="標楷體" panose="03000509000000000000" pitchFamily="65" charset="-120"/>
              </a:rPr>
              <a:t>「繼子女」不同於「養子女」，繼子女與繼父母間為「直系姻親關係」，故彼此之間無繼承權。</a:t>
            </a:r>
            <a:endParaRPr 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36472410"/>
      </p:ext>
    </p:extLst>
  </p:cSld>
  <p:clrMapOvr>
    <a:masterClrMapping/>
  </p:clrMapOvr>
  <p:transition spd="slow">
    <p:push dir="u"/>
  </p:transition>
</p:sld>
</file>

<file path=ppt/theme/theme1.xml><?xml version="1.0" encoding="utf-8"?>
<a:theme xmlns:a="http://schemas.openxmlformats.org/drawingml/2006/main" name="永然寬範本 201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永然寬範本 2017</Template>
  <TotalTime>5166</TotalTime>
  <Words>10103</Words>
  <Application>Microsoft Office PowerPoint</Application>
  <PresentationFormat>自訂</PresentationFormat>
  <Paragraphs>704</Paragraphs>
  <Slides>87</Slides>
  <Notes>18</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87</vt:i4>
      </vt:variant>
    </vt:vector>
  </HeadingPairs>
  <TitlesOfParts>
    <vt:vector size="96" baseType="lpstr">
      <vt:lpstr>細明體</vt:lpstr>
      <vt:lpstr>微軟正黑體</vt:lpstr>
      <vt:lpstr>DFKai-SB</vt:lpstr>
      <vt:lpstr>DFKai-SB</vt:lpstr>
      <vt:lpstr>Arial</vt:lpstr>
      <vt:lpstr>Calibri</vt:lpstr>
      <vt:lpstr>Times New Roman</vt:lpstr>
      <vt:lpstr>Wingdings</vt:lpstr>
      <vt:lpstr>永然寬範本 2017</vt:lpstr>
      <vt:lpstr>《親密搶奪－從法律談親人之人心變質的預防之道》</vt:lpstr>
      <vt:lpstr>李永然律師</vt:lpstr>
      <vt:lpstr>演講大綱</vt:lpstr>
      <vt:lpstr>壹、家族傳承規劃</vt:lpstr>
      <vt:lpstr>一、家族傳承與繼承糾紛</vt:lpstr>
      <vt:lpstr>PowerPoint 簡報</vt:lpstr>
      <vt:lpstr>二、傳承規劃工具運用</vt:lpstr>
      <vt:lpstr>貳、從法律觀點談繼承權益</vt:lpstr>
      <vt:lpstr>一、繼承人與法定順序</vt:lpstr>
      <vt:lpstr>PowerPoint 簡報</vt:lpstr>
      <vt:lpstr>二、法定繼承人之應繼分</vt:lpstr>
      <vt:lpstr>三、繼承權的喪失</vt:lpstr>
      <vt:lpstr>PowerPoint 簡報</vt:lpstr>
      <vt:lpstr>四、繼承回復請求權</vt:lpstr>
      <vt:lpstr>五、遺囑及遺贈</vt:lpstr>
      <vt:lpstr>PowerPoint 簡報</vt:lpstr>
      <vt:lpstr>PowerPoint 簡報</vt:lpstr>
      <vt:lpstr>六、限定繼承</vt:lpstr>
      <vt:lpstr>七、拋棄繼承</vt:lpstr>
      <vt:lpstr>PowerPoint 簡報</vt:lpstr>
      <vt:lpstr>七、拋棄繼承</vt:lpstr>
      <vt:lpstr>八、遺產繼承登記與分割方式</vt:lpstr>
      <vt:lpstr>PowerPoint 簡報</vt:lpstr>
      <vt:lpstr>PowerPoint 簡報</vt:lpstr>
      <vt:lpstr>參、運用遺囑規劃財產</vt:lpstr>
      <vt:lpstr>一、運用遺囑規劃財產的案例愈來愈多</vt:lpstr>
      <vt:lpstr>二、遺囑的類型及效力</vt:lpstr>
      <vt:lpstr>PowerPoint 簡報</vt:lpstr>
      <vt:lpstr>PowerPoint 簡報</vt:lpstr>
      <vt:lpstr>PowerPoint 簡報</vt:lpstr>
      <vt:lpstr>遺囑類型一覽表</vt:lpstr>
      <vt:lpstr>三、常見遺囑因不符「法定方式」而無效的情形：</vt:lpstr>
      <vt:lpstr>代筆遺囑無效之情形</vt:lpstr>
      <vt:lpstr>嬤花2萬5千找律師立遺囑 死後整份「無效」</vt:lpstr>
      <vt:lpstr>嬤花2萬5千找律師立遺囑 死後整份「無效」</vt:lpstr>
      <vt:lpstr>四、遺囑的內容</vt:lpstr>
      <vt:lpstr>五、遺囑繼承與不得侵害「特留分」</vt:lpstr>
      <vt:lpstr>PowerPoint 簡報</vt:lpstr>
      <vt:lpstr>PowerPoint 簡報</vt:lpstr>
      <vt:lpstr>PowerPoint 簡報</vt:lpstr>
      <vt:lpstr>PowerPoint 簡報</vt:lpstr>
      <vt:lpstr>PowerPoint 簡報</vt:lpstr>
      <vt:lpstr>PowerPoint 簡報</vt:lpstr>
      <vt:lpstr>PowerPoint 簡報</vt:lpstr>
      <vt:lpstr>六、關於遺囑的其他注意事項</vt:lpstr>
      <vt:lpstr>PowerPoint 簡報</vt:lpstr>
      <vt:lpstr>七、運用遺囑進行信託的法律須知</vt:lpstr>
      <vt:lpstr>PowerPoint 簡報</vt:lpstr>
      <vt:lpstr>PowerPoint 簡報</vt:lpstr>
      <vt:lpstr>肆、人身保險與家族傳承規劃</vt:lpstr>
      <vt:lpstr>一、人壽保險屬於「人身保險」的一種</vt:lpstr>
      <vt:lpstr>PowerPoint 簡報</vt:lpstr>
      <vt:lpstr>PowerPoint 簡報</vt:lpstr>
      <vt:lpstr>二、人壽保險在家族傳承規劃的特殊功能</vt:lpstr>
      <vt:lpstr>PowerPoint 簡報</vt:lpstr>
      <vt:lpstr>PowerPoint 簡報</vt:lpstr>
      <vt:lpstr>PowerPoint 簡報</vt:lpstr>
      <vt:lpstr>三、運用人壽保險規劃財產傳承的注意事項</vt:lpstr>
      <vt:lpstr>伍、借名登記法律實務</vt:lpstr>
      <vt:lpstr>PowerPoint 簡報</vt:lpstr>
      <vt:lpstr>一、借名登記的意義</vt:lpstr>
      <vt:lpstr>二、「借名登記」的常見原因</vt:lpstr>
      <vt:lpstr>三、借名登記的法律性質</vt:lpstr>
      <vt:lpstr>PowerPoint 簡報</vt:lpstr>
      <vt:lpstr>四、借名登記的法律上爭議</vt:lpstr>
      <vt:lpstr>五、善用法律措施，避免不動產借名登記爭議</vt:lpstr>
      <vt:lpstr>六、什麼是不動產預告登記？</vt:lpstr>
      <vt:lpstr>陸、遺產稅申報與節稅實務</vt:lpstr>
      <vt:lpstr>一、遺產稅納稅義務人與申報規定</vt:lpstr>
      <vt:lpstr>二、擬制遺產：死亡前兩年內的贈與</vt:lpstr>
      <vt:lpstr>三、夫妻剩餘財產分配請求權與遺產稅</vt:lpstr>
      <vt:lpstr>PowerPoint 簡報</vt:lpstr>
      <vt:lpstr>PowerPoint 簡報</vt:lpstr>
      <vt:lpstr>PowerPoint 簡報</vt:lpstr>
      <vt:lpstr>PowerPoint 簡報</vt:lpstr>
      <vt:lpstr>柒、善用意定監護制度避免糾紛</vt:lpstr>
      <vt:lpstr>一、高齡失智者隨著進入「高齡社會」，日益增多</vt:lpstr>
      <vt:lpstr>二、「監護宣告」不同於「輔助宣告」</vt:lpstr>
      <vt:lpstr>二、什麼是意定監護？</vt:lpstr>
      <vt:lpstr>三、「意定監護」與「法定監護」之比較：</vt:lpstr>
      <vt:lpstr>PowerPoint 簡報</vt:lpstr>
      <vt:lpstr>四、如何成立「意定監護契約」？</vt:lpstr>
      <vt:lpstr>五、成立「意定監護契約」應注意以下事項：</vt:lpstr>
      <vt:lpstr>捌、結語</vt:lpstr>
      <vt:lpstr>PowerPoint 簡報</vt:lpstr>
      <vt:lpstr>PowerPoint 簡報</vt:lpstr>
      <vt:lpstr>PowerPoint 簡報</vt:lpstr>
    </vt:vector>
  </TitlesOfParts>
  <Company>Your Company Name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台灣仲裁實務剖析與民事爭訟的其他解決方法</dc:title>
  <dc:creator>Your User Name</dc:creator>
  <cp:lastModifiedBy>User</cp:lastModifiedBy>
  <cp:revision>484</cp:revision>
  <cp:lastPrinted>2026-07-06T02:23:15Z</cp:lastPrinted>
  <dcterms:created xsi:type="dcterms:W3CDTF">2018-06-21T06:51:18Z</dcterms:created>
  <dcterms:modified xsi:type="dcterms:W3CDTF">2026-07-06T06:16:51Z</dcterms:modified>
</cp:coreProperties>
</file>