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1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charts/chart2.xml" ContentType="application/vnd.openxmlformats-officedocument.drawingml.chart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slideMasters/slideMaster54.xml" ContentType="application/vnd.openxmlformats-officedocument.presentationml.slideMaster+xml"/>
  <Override PartName="/ppt/slides/slide54.xml" ContentType="application/vnd.openxmlformats-officedocument.presentationml.slide+xml"/>
  <Override PartName="/ppt/charts/chart3.xml" ContentType="application/vnd.openxmlformats-officedocument.drawingml.chart+xml"/>
  <Override PartName="/ppt/slideMasters/slideMaster55.xml" ContentType="application/vnd.openxmlformats-officedocument.presentationml.slideMaster+xml"/>
  <Override PartName="/ppt/slides/slide55.xml" ContentType="application/vnd.openxmlformats-officedocument.presentationml.slide+xml"/>
  <Override PartName="/ppt/slideMasters/slideMaster56.xml" ContentType="application/vnd.openxmlformats-officedocument.presentationml.slideMaster+xml"/>
  <Override PartName="/ppt/slides/slide56.xml" ContentType="application/vnd.openxmlformats-officedocument.presentationml.slide+xml"/>
  <Override PartName="/ppt/slideMasters/slideMaster57.xml" ContentType="application/vnd.openxmlformats-officedocument.presentationml.slideMaster+xml"/>
  <Override PartName="/ppt/slides/slide57.xml" ContentType="application/vnd.openxmlformats-officedocument.presentationml.slide+xml"/>
  <Override PartName="/ppt/slideMasters/slideMaster58.xml" ContentType="application/vnd.openxmlformats-officedocument.presentationml.slideMaster+xml"/>
  <Override PartName="/ppt/slides/slide58.xml" ContentType="application/vnd.openxmlformats-officedocument.presentationml.slide+xml"/>
  <Override PartName="/ppt/slideMasters/slideMaster59.xml" ContentType="application/vnd.openxmlformats-officedocument.presentationml.slideMaster+xml"/>
  <Override PartName="/ppt/slides/slide59.xml" ContentType="application/vnd.openxmlformats-officedocument.presentationml.slide+xml"/>
  <Override PartName="/ppt/slideMasters/slideMaster60.xml" ContentType="application/vnd.openxmlformats-officedocument.presentationml.slideMaster+xml"/>
  <Override PartName="/ppt/slides/slide60.xml" ContentType="application/vnd.openxmlformats-officedocument.presentationml.slide+xml"/>
  <Override PartName="/ppt/slideMasters/slideMaster61.xml" ContentType="application/vnd.openxmlformats-officedocument.presentationml.slideMaster+xml"/>
  <Override PartName="/ppt/slides/slide61.xml" ContentType="application/vnd.openxmlformats-officedocument.presentationml.slide+xml"/>
  <Override PartName="/ppt/slideMasters/slideMaster62.xml" ContentType="application/vnd.openxmlformats-officedocument.presentationml.slideMaster+xml"/>
  <Override PartName="/ppt/slides/slide62.xml" ContentType="application/vnd.openxmlformats-officedocument.presentationml.slide+xml"/>
  <Override PartName="/ppt/slideMasters/slideMaster63.xml" ContentType="application/vnd.openxmlformats-officedocument.presentationml.slideMaster+xml"/>
  <Override PartName="/ppt/slides/slide63.xml" ContentType="application/vnd.openxmlformats-officedocument.presentationml.slide+xml"/>
  <Override PartName="/ppt/slideMasters/slideMaster64.xml" ContentType="application/vnd.openxmlformats-officedocument.presentationml.slideMaster+xml"/>
  <Override PartName="/ppt/slides/slide64.xml" ContentType="application/vnd.openxmlformats-officedocument.presentationml.slide+xml"/>
  <Override PartName="/ppt/slideMasters/slideMaster65.xml" ContentType="application/vnd.openxmlformats-officedocument.presentationml.slideMaster+xml"/>
  <Override PartName="/ppt/slides/slide65.xml" ContentType="application/vnd.openxmlformats-officedocument.presentationml.slide+xml"/>
  <Override PartName="/ppt/slideMasters/slideMaster66.xml" ContentType="application/vnd.openxmlformats-officedocument.presentationml.slideMaster+xml"/>
  <Override PartName="/ppt/slides/slide66.xml" ContentType="application/vnd.openxmlformats-officedocument.presentationml.slide+xml"/>
  <Override PartName="/ppt/slideMasters/slideMaster67.xml" ContentType="application/vnd.openxmlformats-officedocument.presentationml.slideMaster+xml"/>
  <Override PartName="/ppt/slides/slide67.xml" ContentType="application/vnd.openxmlformats-officedocument.presentationml.slide+xml"/>
  <Override PartName="/ppt/slideMasters/slideMaster68.xml" ContentType="application/vnd.openxmlformats-officedocument.presentationml.slideMaster+xml"/>
  <Override PartName="/ppt/slides/slide68.xml" ContentType="application/vnd.openxmlformats-officedocument.presentationml.slide+xml"/>
  <Override PartName="/ppt/slideMasters/slideMaster69.xml" ContentType="application/vnd.openxmlformats-officedocument.presentationml.slideMaster+xml"/>
  <Override PartName="/ppt/slides/slide69.xml" ContentType="application/vnd.openxmlformats-officedocument.presentationml.slide+xml"/>
  <Override PartName="/ppt/slideMasters/slideMaster70.xml" ContentType="application/vnd.openxmlformats-officedocument.presentationml.slideMaster+xml"/>
  <Override PartName="/ppt/slides/slide70.xml" ContentType="application/vnd.openxmlformats-officedocument.presentationml.slide+xml"/>
  <Override PartName="/ppt/slideMasters/slideMaster71.xml" ContentType="application/vnd.openxmlformats-officedocument.presentationml.slideMaster+xml"/>
  <Override PartName="/ppt/slides/slide71.xml" ContentType="application/vnd.openxmlformats-officedocument.presentationml.slide+xml"/>
  <Override PartName="/ppt/slideMasters/slideMaster72.xml" ContentType="application/vnd.openxmlformats-officedocument.presentationml.slideMaster+xml"/>
  <Override PartName="/ppt/slides/slide72.xml" ContentType="application/vnd.openxmlformats-officedocument.presentationml.slide+xml"/>
  <Override PartName="/ppt/slideMasters/slideMaster73.xml" ContentType="application/vnd.openxmlformats-officedocument.presentationml.slideMaster+xml"/>
  <Override PartName="/ppt/slides/slide73.xml" ContentType="application/vnd.openxmlformats-officedocument.presentationml.slide+xml"/>
  <Override PartName="/ppt/slideMasters/slideMaster74.xml" ContentType="application/vnd.openxmlformats-officedocument.presentationml.slideMaster+xml"/>
  <Override PartName="/ppt/slides/slide74.xml" ContentType="application/vnd.openxmlformats-officedocument.presentationml.slide+xml"/>
  <Override PartName="/ppt/slideMasters/slideMaster75.xml" ContentType="application/vnd.openxmlformats-officedocument.presentationml.slideMaster+xml"/>
  <Override PartName="/ppt/slides/slide75.xml" ContentType="application/vnd.openxmlformats-officedocument.presentationml.slide+xml"/>
  <Override PartName="/ppt/slideMasters/slideMaster76.xml" ContentType="application/vnd.openxmlformats-officedocument.presentationml.slideMaster+xml"/>
  <Override PartName="/ppt/slides/slide76.xml" ContentType="application/vnd.openxmlformats-officedocument.presentationml.slide+xml"/>
  <Override PartName="/ppt/slideMasters/slideMaster77.xml" ContentType="application/vnd.openxmlformats-officedocument.presentationml.slideMaster+xml"/>
  <Override PartName="/ppt/slides/slide77.xml" ContentType="application/vnd.openxmlformats-officedocument.presentationml.slide+xml"/>
  <Override PartName="/ppt/slideMasters/slideMaster78.xml" ContentType="application/vnd.openxmlformats-officedocument.presentationml.slideMaster+xml"/>
  <Override PartName="/ppt/slides/slide78.xml" ContentType="application/vnd.openxmlformats-officedocument.presentationml.slide+xml"/>
  <Override PartName="/ppt/slideMasters/slideMaster79.xml" ContentType="application/vnd.openxmlformats-officedocument.presentationml.slideMaster+xml"/>
  <Override PartName="/ppt/slides/slide79.xml" ContentType="application/vnd.openxmlformats-officedocument.presentationml.slide+xml"/>
  <Override PartName="/ppt/slideMasters/slideMaster80.xml" ContentType="application/vnd.openxmlformats-officedocument.presentationml.slideMaster+xml"/>
  <Override PartName="/ppt/slides/slide80.xml" ContentType="application/vnd.openxmlformats-officedocument.presentationml.slide+xml"/>
  <Override PartName="/ppt/slideMasters/slideMaster81.xml" ContentType="application/vnd.openxmlformats-officedocument.presentationml.slideMaster+xml"/>
  <Override PartName="/ppt/slides/slide81.xml" ContentType="application/vnd.openxmlformats-officedocument.presentationml.slide+xml"/>
  <Override PartName="/ppt/slideMasters/slideMaster82.xml" ContentType="application/vnd.openxmlformats-officedocument.presentationml.slideMaster+xml"/>
  <Override PartName="/ppt/slides/slide8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</p:sldIdLst>
  <p:notesMasterIdLst>
    <p:notesMasterId r:id="rId8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notesMaster" Target="notesMasters/notesMaster1.xml"/><Relationship Id="rId85" Type="http://schemas.openxmlformats.org/officeDocument/2006/relationships/presProps" Target="presProps.xml"/><Relationship Id="rId86" Type="http://schemas.openxmlformats.org/officeDocument/2006/relationships/viewProps" Target="viewProps.xml"/><Relationship Id="rId87" Type="http://schemas.openxmlformats.org/officeDocument/2006/relationships/theme" Target="theme/theme1.xml"/><Relationship Id="rId88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65歲以上人口占比(%)</c:v>
                </c:pt>
              </c:strCache>
            </c:strRef>
          </c:tx>
          <c:spPr>
            <a:solidFill>
              <a:srgbClr val="8AAB8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1A1F1A"/>
                    </a:solidFill>
                    <a:latin typeface="Georgia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8AAB8B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5A7A5C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3D5A3E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C9A84C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1993
高齡化社會</c:v>
                  </c:pt>
                  <c:pt idx="1">
                    <c:v>2018
高齡社會</c:v>
                  </c:pt>
                  <c:pt idx="2">
                    <c:v>2025
超高齡社會</c:v>
                  </c:pt>
                  <c:pt idx="3">
                    <c:v>2039(推估)
每3人有1老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7.1</c:v>
                </c:pt>
                <c:pt idx="1">
                  <c:v>14</c:v>
                </c:pt>
                <c:pt idx="2">
                  <c:v>20.1</c:v>
                </c:pt>
                <c:pt idx="3">
                  <c:v>33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1A1F1A"/>
                  </a:solidFill>
                  <a:latin typeface="Georgia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55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1A1F1A"/>
                </a:solidFill>
                <a:latin typeface="微軟正黑體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DBD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000000"/>
                </a:solidFill>
                <a:latin typeface="Georgia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年</c:v>
                </c:pt>
              </c:strCache>
            </c:strRef>
          </c:tx>
          <c:spPr>
            <a:solidFill>
              <a:srgbClr val="3D5A3E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1A1F1A"/>
                    </a:solidFill>
                    <a:latin typeface="Georgia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3D5A3E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8AAB8B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C9A84C"/>
              </a:solidFill>
              <a:effectLst/>
            </c:spPr>
          </c:dPt>
          <c:cat>
            <c:multiLvlStrRef>
              <c:f>Sheet1!$A$2:$A$4</c:f>
              <c:multiLvlStrCache>
                <c:ptCount val="3"/>
                <c:lvl>
                  <c:pt idx="0">
                    <c:v>平均餘命</c:v>
                  </c:pt>
                  <c:pt idx="1">
                    <c:v>健康餘命</c:v>
                  </c:pt>
                  <c:pt idx="2">
                    <c:v>不健康的餘命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80.8</c:v>
                </c:pt>
                <c:pt idx="1">
                  <c:v>72.4</c:v>
                </c:pt>
                <c:pt idx="2">
                  <c:v>8.4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1A1F1A"/>
                  </a:solidFill>
                  <a:latin typeface="Georgia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55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1A1F1A"/>
                </a:solidFill>
                <a:latin typeface="微軟正黑體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DBD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000000"/>
                </a:solidFill>
                <a:latin typeface="Georgia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常見預算配置(%)</c:v>
                </c:pt>
              </c:strCache>
            </c:strRef>
          </c:tx>
          <c:spPr>
            <a:solidFill>
              <a:srgbClr val="8B6F4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1A1F1A"/>
                    </a:solidFill>
                    <a:latin typeface="Georgia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8B6F47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C4A882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8AAB8B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C9A84C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硬體工程</c:v>
                  </c:pt>
                  <c:pt idx="1">
                    <c:v>活動與課程</c:v>
                  </c:pt>
                  <c:pt idx="2">
                    <c:v>人力與陪伴</c:v>
                  </c:pt>
                  <c:pt idx="3">
                    <c:v>治理與資料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62</c:v>
                </c:pt>
                <c:pt idx="1">
                  <c:v>24</c:v>
                </c:pt>
                <c:pt idx="2">
                  <c:v>11</c:v>
                </c:pt>
                <c:pt idx="3">
                  <c:v>3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1A1F1A"/>
                  </a:solidFill>
                  <a:latin typeface="Georgia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55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1A1F1A"/>
                </a:solidFill>
                <a:latin typeface="微軟正黑體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DBD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000000"/>
                </a:solidFill>
                <a:latin typeface="Georgia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3.xml"/>
		</Relationships>
</file>

<file path=ppt/notesSlides/_rels/notesSlide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4.xml"/>
		</Relationships>
</file>

<file path=ppt/notesSlides/_rels/notesSlide5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5.xml"/>
		</Relationships>
</file>

<file path=ppt/notesSlides/_rels/notesSlide5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6.xml"/>
		</Relationships>
</file>

<file path=ppt/notesSlides/_rels/notesSlide5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7.xml"/>
		</Relationships>
</file>

<file path=ppt/notesSlides/_rels/notesSlide5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8.xml"/>
		</Relationships>
</file>

<file path=ppt/notesSlides/_rels/notesSlide5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9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6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0.xml"/>
		</Relationships>
</file>

<file path=ppt/notesSlides/_rels/notesSlide6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1.xml"/>
		</Relationships>
</file>

<file path=ppt/notesSlides/_rels/notesSlide6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2.xml"/>
		</Relationships>
</file>

<file path=ppt/notesSlides/_rels/notesSlide6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3.xml"/>
		</Relationships>
</file>

<file path=ppt/notesSlides/_rels/notesSlide6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4.xml"/>
		</Relationships>
</file>

<file path=ppt/notesSlides/_rels/notesSlide6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5.xml"/>
		</Relationships>
</file>

<file path=ppt/notesSlides/_rels/notesSlide6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6.xml"/>
		</Relationships>
</file>

<file path=ppt/notesSlides/_rels/notesSlide6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7.xml"/>
		</Relationships>
</file>

<file path=ppt/notesSlides/_rels/notesSlide6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8.xml"/>
		</Relationships>
</file>

<file path=ppt/notesSlides/_rels/notesSlide6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9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7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0.xml"/>
		</Relationships>
</file>

<file path=ppt/notesSlides/_rels/notesSlide7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1.xml"/>
		</Relationships>
</file>

<file path=ppt/notesSlides/_rels/notesSlide7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2.xml"/>
		</Relationships>
</file>

<file path=ppt/notesSlides/_rels/notesSlide7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3.xml"/>
		</Relationships>
</file>

<file path=ppt/notesSlides/_rels/notesSlide7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4.xml"/>
		</Relationships>
</file>

<file path=ppt/notesSlides/_rels/notesSlide7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5.xml"/>
		</Relationships>
</file>

<file path=ppt/notesSlides/_rels/notesSlide7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6.xml"/>
		</Relationships>
</file>

<file path=ppt/notesSlides/_rels/notesSlide7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7.xml"/>
		</Relationships>
</file>

<file path=ppt/notesSlides/_rels/notesSlide7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8.xml"/>
		</Relationships>
</file>

<file path=ppt/notesSlides/_rels/notesSlide7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9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8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0.xml"/>
		</Relationships>
</file>

<file path=ppt/notesSlides/_rels/notesSlide8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1.xml"/>
		</Relationships>
</file>

<file path=ppt/notesSlides/_rels/notesSlide8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2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5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8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514350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pic>
        <p:nvPicPr>
          <p:cNvPr id="3" name="Image 0" descr="/private/tmp/claude-502/-Users-skygod-ai/7b1c89c8-8b81-48aa-a3f9-781bbc8b29ab/scratchpad/agefriendly/img/crossing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74920" y="0"/>
            <a:ext cx="4069080" cy="51435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074920" y="0"/>
            <a:ext cx="4069080" cy="5143500"/>
          </a:xfrm>
          <a:prstGeom prst="rect">
            <a:avLst/>
          </a:prstGeom>
          <a:solidFill>
            <a:srgbClr val="1A1F1A">
              <a:alpha val="55000"/>
            </a:srgbClr>
          </a:solidFill>
          <a:ln w="12700">
            <a:solidFill>
              <a:srgbClr val="1A1F1A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146304" y="0"/>
            <a:ext cx="5074920" cy="5143500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7772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TAICHUNG · AGE-FRIENDLY CITY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502920" y="1143000"/>
            <a:ext cx="45720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340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高齡友善城市的</a:t>
            </a:r>
            <a:endParaRPr lang="en-US" sz="34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340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策略與實踐</a:t>
            </a:r>
            <a:endParaRPr lang="en-US" sz="3400" dirty="0"/>
          </a:p>
        </p:txBody>
      </p:sp>
      <p:sp>
        <p:nvSpPr>
          <p:cNvPr id="8" name="Shape 5"/>
          <p:cNvSpPr/>
          <p:nvPr/>
        </p:nvSpPr>
        <p:spPr>
          <a:xfrm>
            <a:off x="502920" y="2761488"/>
            <a:ext cx="685800" cy="32004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02920" y="2926080"/>
            <a:ext cx="4572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從長輩在城市裡的一天，重新設計我們的公共服務</a:t>
            </a:r>
            <a:endParaRPr lang="en-US" sz="13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硬體 × 軟體 × 制度的整合路徑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502920" y="4160520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C4A88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梁鎧麟　副教授　│　國立暨南國際大學　社區福祉研究室</a:t>
            </a:r>
            <a:endParaRPr lang="en-US" sz="11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C4A88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臺中市政府公務人員研習　│　180 分鐘　│　2026 年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146304" y="4892040"/>
            <a:ext cx="8997696" cy="32004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HEALTHY LIFE EXPECTANCY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真正的問題：多活的那幾年，過得好嗎？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graphicFrame>
        <p:nvGraphicFramePr>
          <p:cNvPr id="7" name="Chart 0" descr=""/>
          <p:cNvGraphicFramePr/>
          <p:nvPr/>
        </p:nvGraphicFramePr>
        <p:xfrm>
          <a:off x="457200" y="1170432"/>
          <a:ext cx="5303520" cy="30175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8" name="Shape 5"/>
          <p:cNvSpPr/>
          <p:nvPr/>
        </p:nvSpPr>
        <p:spPr>
          <a:xfrm>
            <a:off x="5897880" y="1170432"/>
            <a:ext cx="278892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053328" y="1307592"/>
            <a:ext cx="25146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0000"/>
              </a:lnSpc>
              <a:spcAft>
                <a:spcPts val="1100"/>
              </a:spcAft>
            </a:pPr>
            <a:r>
              <a:rPr lang="en-US" sz="115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國人平均約有 8 年餘命處於失能或需照顧狀態</a:t>
            </a:r>
            <a:endParaRPr lang="en-US" sz="1150" dirty="0"/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lang="en-US" sz="115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這 8 年的品質，主要由「環境」而非「醫療」決定</a:t>
            </a:r>
            <a:endParaRPr lang="en-US" sz="1150" dirty="0"/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lang="en-US" sz="115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醫療延長的是壽命，城市設計延長的是「可以自己出門的年數」</a:t>
            </a:r>
            <a:endParaRPr lang="en-US" sz="1150" dirty="0"/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lang="en-US" sz="115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高齡友善城市的核心 KPI：壓縮不健康餘命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457200" y="4160520"/>
            <a:ext cx="8229600" cy="548640"/>
          </a:xfrm>
          <a:prstGeom prst="rect">
            <a:avLst/>
          </a:prstGeom>
          <a:solidFill>
            <a:srgbClr val="EFEADF"/>
          </a:solidFill>
          <a:ln w="12700">
            <a:solidFill>
              <a:srgbClr val="EFEADF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57200" y="4160520"/>
            <a:ext cx="45720" cy="5486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160520"/>
            <a:ext cx="7863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城市能做的事：讓一個 80 歲的人，仍然能自己走去買菜、看醫生、見朋友。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資料來源：衛福部國民健康署國民健康訪問調查；數值為近年概估，僅供結構說明用。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MYTH VS FACT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先拆掉五個常見迷思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1133856"/>
            <a:ext cx="4023360" cy="3547872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11480" y="1133856"/>
            <a:ext cx="4023360" cy="402336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57784" y="1133856"/>
            <a:ext cx="3749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常見迷思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557784" y="1664208"/>
            <a:ext cx="3749040" cy="2889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「高齡友善＝多蓋一些老人設施」</a:t>
            </a:r>
            <a:endParaRPr lang="en-US" sz="1200" dirty="0"/>
          </a:p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「長輩不會用手機，數位化不用管他們」</a:t>
            </a:r>
            <a:endParaRPr lang="en-US" sz="1200" dirty="0"/>
          </a:p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「這是社會局／衛生局的業務」</a:t>
            </a:r>
            <a:endParaRPr lang="en-US" sz="1200" dirty="0"/>
          </a:p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「等預算充足再一次做到位」</a:t>
            </a:r>
            <a:endParaRPr lang="en-US" sz="1200" dirty="0"/>
          </a:p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「長輩不愛出門，做了也沒人用」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709160" y="1133856"/>
            <a:ext cx="4023360" cy="3547872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709160" y="1133856"/>
            <a:ext cx="4023360" cy="402336"/>
          </a:xfrm>
          <a:prstGeom prst="rect">
            <a:avLst/>
          </a:prstGeom>
          <a:solidFill>
            <a:srgbClr val="8B6F47"/>
          </a:solidFill>
          <a:ln w="12700">
            <a:solidFill>
              <a:srgbClr val="8B6F4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55464" y="1133856"/>
            <a:ext cx="3749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實際狀況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4855464" y="1664208"/>
            <a:ext cx="3749040" cy="2889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八大面向中只有 2 項屬「設施」，其餘為交通、住宅、參與、資訊、就業與態度</a:t>
            </a:r>
            <a:endParaRPr lang="en-US" sz="1200" dirty="0"/>
          </a:p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65–74 歲數位使用率快速攀升；真正的風險是「被排除者」集中在 80+ 與獨居者</a:t>
            </a:r>
            <a:endParaRPr lang="en-US" sz="1200" dirty="0"/>
          </a:p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涉及交通、建設、都發、教育、文化、經發、民政、消防至少 8 個局處</a:t>
            </a:r>
            <a:endParaRPr lang="en-US" sz="1200" dirty="0"/>
          </a:p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人行道、座椅、照明、標示屬低成本高效益項目，可先做「輕改造」快速見效</a:t>
            </a:r>
            <a:endParaRPr lang="en-US" sz="1200" dirty="0"/>
          </a:p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長輩不出門，往往是「路上沒有廁所、沒有座椅、紅燈太短」的結果，而非意願問題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教學提示：可請學員舉手表態，再逐項回應，效果優於單向講述。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PARADIGM SHIFT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三個必須發生的典範轉移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1133856"/>
            <a:ext cx="2639568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11480" y="1133856"/>
            <a:ext cx="2639568" cy="6858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316736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3D5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SHIFT 01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548640" y="1572768"/>
            <a:ext cx="23652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從「照顧對象」</a:t>
            </a:r>
            <a:endParaRPr lang="en-US" sz="15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到「城市使用者」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48640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121408"/>
            <a:ext cx="2365248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長者不是被服務的客體，而是納稅、消費、投票、志願服務的市民。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政策語言要從「照顧多少人」，轉為「多少人能自主完成日常」。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3252216" y="1133856"/>
            <a:ext cx="2639568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252216" y="1133856"/>
            <a:ext cx="2639568" cy="68580"/>
          </a:xfrm>
          <a:prstGeom prst="rect">
            <a:avLst/>
          </a:prstGeom>
          <a:solidFill>
            <a:srgbClr val="8B6F47"/>
          </a:solidFill>
          <a:ln w="12700">
            <a:solidFill>
              <a:srgbClr val="8B6F4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389376" y="1316736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8B6F4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SHIFT 02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3389376" y="1572768"/>
            <a:ext cx="23652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從「單點設施」</a:t>
            </a:r>
            <a:endParaRPr lang="en-US" sz="15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到「連續路徑」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3389376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389376" y="2121408"/>
            <a:ext cx="2365248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一段無障礙人行道，若中間斷了 3 公尺，整段等於零。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驗收標準要從「設施件數」，轉為「起點到終點的連續可通行率」。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092952" y="1133856"/>
            <a:ext cx="2639568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092952" y="1133856"/>
            <a:ext cx="2639568" cy="685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230112" y="1316736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SHIFT 03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6230112" y="1572768"/>
            <a:ext cx="23652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從「為長輩做」</a:t>
            </a:r>
            <a:endParaRPr lang="en-US" sz="15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到「與長輩一起做」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6230112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30112" y="2121408"/>
            <a:ext cx="2365248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長者是唯一真正知道障礙在哪裡的人。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把長者從「意見調查對象」升級為「設計與驗收的參與者」。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這三個轉移，會反覆出現在後面所有的國際案例中。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pic>
        <p:nvPicPr>
          <p:cNvPr id="3" name="Image 0" descr="/private/tmp/claude-502/-Users-skygod-ai/7b1c89c8-8b81-48aa-a3f9-781bbc8b29ab/scratchpad/agefriendly/img/elderly_hands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749040" y="0"/>
            <a:ext cx="5394960" cy="51435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3749040" y="0"/>
            <a:ext cx="5394960" cy="5143500"/>
          </a:xfrm>
          <a:prstGeom prst="rect">
            <a:avLst/>
          </a:prstGeom>
          <a:solidFill>
            <a:srgbClr val="FAF8F4">
              <a:alpha val="88000"/>
            </a:srgbClr>
          </a:solidFill>
          <a:ln w="12700">
            <a:solidFill>
              <a:srgbClr val="FAF8F4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4069080" y="1371600"/>
            <a:ext cx="4754880" cy="2651760"/>
          </a:xfrm>
          <a:prstGeom prst="rect">
            <a:avLst/>
          </a:prstGeom>
          <a:solidFill>
            <a:srgbClr val="FAF8F4">
              <a:alpha val="94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57200" y="685800"/>
            <a:ext cx="2926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6200" dirty="0"/>
          </a:p>
        </p:txBody>
      </p:sp>
      <p:sp>
        <p:nvSpPr>
          <p:cNvPr id="7" name="Shape 4"/>
          <p:cNvSpPr/>
          <p:nvPr/>
        </p:nvSpPr>
        <p:spPr>
          <a:xfrm>
            <a:off x="502920" y="1691640"/>
            <a:ext cx="548640" cy="27432"/>
          </a:xfrm>
          <a:prstGeom prst="rect">
            <a:avLst/>
          </a:prstGeom>
          <a:solidFill>
            <a:srgbClr val="8AAB8B"/>
          </a:solidFill>
          <a:ln w="12700">
            <a:solidFill>
              <a:srgbClr val="8AAB8B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57200" y="1783080"/>
            <a:ext cx="301752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22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高齡之後</a:t>
            </a:r>
            <a:endParaRPr lang="en-US" sz="22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22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會變怎樣？</a:t>
            </a:r>
            <a:endParaRPr lang="en-US" sz="2250" dirty="0"/>
          </a:p>
        </p:txBody>
      </p:sp>
      <p:sp>
        <p:nvSpPr>
          <p:cNvPr id="9" name="Text 6"/>
          <p:cNvSpPr/>
          <p:nvPr/>
        </p:nvSpPr>
        <p:spPr>
          <a:xfrm>
            <a:off x="457200" y="3529584"/>
            <a:ext cx="30175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所有的設計規格，都來自身體的事實。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這一節把老化的生理、心理與社會變化，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逐項翻譯成可以寫進標案規範的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具體數字與檢核項目。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4343400" y="1600200"/>
            <a:ext cx="42976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Aft>
                <a:spcPts val="1200"/>
              </a:spcAft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感官：視覺、聽覺的衰退曲線</a:t>
            </a:r>
            <a:endParaRPr lang="en-US" sz="1350" dirty="0"/>
          </a:p>
          <a:p>
            <a:pPr>
              <a:spcAft>
                <a:spcPts val="1200"/>
              </a:spcAft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運動：肌力、步速與平衡</a:t>
            </a:r>
            <a:endParaRPr lang="en-US" sz="1350" dirty="0"/>
          </a:p>
          <a:p>
            <a:pPr>
              <a:spcAft>
                <a:spcPts val="1200"/>
              </a:spcAft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認知：從輕度衰退到失智</a:t>
            </a:r>
            <a:endParaRPr lang="en-US" sz="1350" dirty="0"/>
          </a:p>
          <a:p>
            <a:pPr>
              <a:spcAft>
                <a:spcPts val="1200"/>
              </a:spcAft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心理社會：角色失落與孤寂</a:t>
            </a:r>
            <a:endParaRPr lang="en-US" sz="13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THREE LAYERS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老化是三層同時發生的事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1133856"/>
            <a:ext cx="2639568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11480" y="1133856"/>
            <a:ext cx="2639568" cy="6858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316736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3D5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LAYER 01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548640" y="1572768"/>
            <a:ext cx="23652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生理老化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48640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121408"/>
            <a:ext cx="2365248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感官、肌力、平衡、代謝、體溫調節、藥物代謝的漸進變化。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可測量、可預測，因此可以直接轉為設計規格。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3252216" y="1133856"/>
            <a:ext cx="2639568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252216" y="1133856"/>
            <a:ext cx="2639568" cy="68580"/>
          </a:xfrm>
          <a:prstGeom prst="rect">
            <a:avLst/>
          </a:prstGeom>
          <a:solidFill>
            <a:srgbClr val="8B6F47"/>
          </a:solidFill>
          <a:ln w="12700">
            <a:solidFill>
              <a:srgbClr val="8B6F4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389376" y="1316736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8B6F4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LAYER 02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3389376" y="1572768"/>
            <a:ext cx="23652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心理老化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3389376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389376" y="2121408"/>
            <a:ext cx="2365248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認知處理速度下降、對變化的適應力降低、對失敗的恐懼上升。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影響的是「敢不敢用」，而非「能不能用」。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092952" y="1133856"/>
            <a:ext cx="2639568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092952" y="1133856"/>
            <a:ext cx="2639568" cy="685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230112" y="1316736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LAYER 03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6230112" y="1572768"/>
            <a:ext cx="23652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社會老化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6230112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30112" y="2121408"/>
            <a:ext cx="2365248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退休、喪偶、朋友凋零、子女遷出，角色與社會網絡同時萎縮。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這一層最常被公部門忽略，卻是孤寂與憂鬱的主因。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重點：三層會互相加乘。聽力退化 → 聊天困難 → 減少外出 → 肌力下降 → 更不敢出門。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VISION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視覺：看不清楚，不只是「老花」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pic>
        <p:nvPicPr>
          <p:cNvPr id="7" name="Image 0" descr="/private/tmp/claude-502/-Users-skygod-ai/7b1c89c8-8b81-48aa-a3f9-781bbc8b29ab/scratchpad/agefriendly/img/night_street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892040" y="1133856"/>
            <a:ext cx="3794760" cy="297180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4892040" y="4105656"/>
            <a:ext cx="3794760" cy="45720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001768" y="4105656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夜間人行穿越照明（法國 Roanne）／Wikimedia Commons, CC BY-SA 4.0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457200" y="1133856"/>
            <a:ext cx="402336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暗適應變慢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從亮處進入暗處，長者需要的適應時間可達年輕人的數倍，地下道、騎樓入口是高風險點。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對比敏感度下降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灰底白字、同色系階梯邊緣，長者「看得到但分不出來」。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需要更高照度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同樣的工作面，長者所需照度約為年輕人的 2–3 倍。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眩光耐受度變差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強光直射的裸露燈具，反而讓長者看不見前方。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動態視覺退化更明顯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判斷來車速度的能力下降，是高齡行人事故的重要成因。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457200" y="4224528"/>
            <a:ext cx="8229600" cy="502920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4224528"/>
            <a:ext cx="54864" cy="5029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58368" y="4224528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84C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設計啟示　</a:t>
            </a:r>
            <a:pPr indent="0" marL="0">
              <a:buNone/>
            </a:pPr>
            <a:r>
              <a:rPr lang="en-US" sz="115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階梯緣、路緣、門檻加高對比色帶；照明採「高照度＋低眩光」；避免深色地磚拼接造成的視覺落差誤判。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資料來源：老年生理學相關文獻綜整；照度倍數為文獻常見估計區間。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HEARING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聽覺：聽得到聲音，聽不懂內容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pic>
        <p:nvPicPr>
          <p:cNvPr id="7" name="Image 0" descr="/private/tmp/claude-502/-Users-skygod-ai/7b1c89c8-8b81-48aa-a3f9-781bbc8b29ab/scratchpad/agefriendly/img/taipei_mrt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57200" y="1133856"/>
            <a:ext cx="3794760" cy="297180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457200" y="4105656"/>
            <a:ext cx="3794760" cy="45720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66928" y="4105656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捷運車站月台環境／Wikimedia Commons, CC BY 2.5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4572000" y="1133856"/>
            <a:ext cx="402336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高頻先退化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ㄙ、ㄕ、ㄈ、ㄘ 等子音最先聽不清，長輩常「聽成別的字」而非「沒聽到」。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約 1/3 的 65 歲以上長者有聽力問題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但助聽器配戴率遠低於需求，且多數不會主動告知承辦人員。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噪音與回音的傷害被低估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大廳、走廊等高回響空間，會讓語音辨識率急遽下降。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「聽不清」常被誤判為「失智」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第一線人員最容易犯的錯誤判斷之一。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457200" y="4224528"/>
            <a:ext cx="8229600" cy="502920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4224528"/>
            <a:ext cx="54864" cy="5029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58368" y="4224528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84C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設計啟示　</a:t>
            </a:r>
            <a:pPr indent="0" marL="0">
              <a:buNone/>
            </a:pPr>
            <a:r>
              <a:rPr lang="en-US" sz="115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櫃檯加裝助聽感應線圈與筆談板；廣播放慢語速、降低頻率、重複兩次；重要資訊一律「口說＋書面」雙軌。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資料來源：國民健康署長者聽力衛教資料；老年聽力學文獻。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3D5A3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56032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SARCOPENIA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457200" y="475488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肌力：從 30 歲開始的緩坡，60 歲後的陡降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024128"/>
            <a:ext cx="8229600" cy="2286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371600"/>
            <a:ext cx="2697480" cy="2651760"/>
          </a:xfrm>
          <a:prstGeom prst="rect">
            <a:avLst/>
          </a:prstGeom>
          <a:solidFill>
            <a:srgbClr val="345035"/>
          </a:solidFill>
          <a:ln w="9525">
            <a:solidFill>
              <a:srgbClr val="4A6B4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1536192"/>
            <a:ext cx="26974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30歲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365760" y="2542032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肌肉量開始下降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485900" y="2944368"/>
            <a:ext cx="457200" cy="18288"/>
          </a:xfrm>
          <a:prstGeom prst="rect">
            <a:avLst/>
          </a:prstGeom>
          <a:solidFill>
            <a:srgbClr val="8AAB8B"/>
          </a:solidFill>
          <a:ln w="12700">
            <a:solidFill>
              <a:srgbClr val="8AAB8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93776" y="3054096"/>
            <a:ext cx="244144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肌肉質量與力量自 30 歲左右起緩降，60 歲後明顯加速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3227832" y="1371600"/>
            <a:ext cx="2697480" cy="2651760"/>
          </a:xfrm>
          <a:prstGeom prst="rect">
            <a:avLst/>
          </a:prstGeom>
          <a:solidFill>
            <a:srgbClr val="345035"/>
          </a:solidFill>
          <a:ln w="9525">
            <a:solidFill>
              <a:srgbClr val="4A6B4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27832" y="1536192"/>
            <a:ext cx="26974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3–8%</a:t>
            </a:r>
            <a:endParaRPr lang="en-US" sz="4600" dirty="0"/>
          </a:p>
        </p:txBody>
      </p:sp>
      <p:sp>
        <p:nvSpPr>
          <p:cNvPr id="13" name="Text 11"/>
          <p:cNvSpPr/>
          <p:nvPr/>
        </p:nvSpPr>
        <p:spPr>
          <a:xfrm>
            <a:off x="3227832" y="2542032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每 10 年流失比例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4347972" y="2944368"/>
            <a:ext cx="457200" cy="18288"/>
          </a:xfrm>
          <a:prstGeom prst="rect">
            <a:avLst/>
          </a:prstGeom>
          <a:solidFill>
            <a:srgbClr val="8AAB8B"/>
          </a:solidFill>
          <a:ln w="12700">
            <a:solidFill>
              <a:srgbClr val="8AAB8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355848" y="3054096"/>
            <a:ext cx="244144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若無阻力訓練介入，此流失近乎不可逆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080760" y="1371600"/>
            <a:ext cx="2697480" cy="2651760"/>
          </a:xfrm>
          <a:prstGeom prst="rect">
            <a:avLst/>
          </a:prstGeom>
          <a:solidFill>
            <a:srgbClr val="345035"/>
          </a:solidFill>
          <a:ln w="9525">
            <a:solidFill>
              <a:srgbClr val="4A6B4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080760" y="1536192"/>
            <a:ext cx="26974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23.6%</a:t>
            </a:r>
            <a:endParaRPr lang="en-US" sz="4600" dirty="0"/>
          </a:p>
        </p:txBody>
      </p:sp>
      <p:sp>
        <p:nvSpPr>
          <p:cNvPr id="18" name="Text 16"/>
          <p:cNvSpPr/>
          <p:nvPr/>
        </p:nvSpPr>
        <p:spPr>
          <a:xfrm>
            <a:off x="6080760" y="2542032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臺灣男性長者肌少症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7200900" y="2944368"/>
            <a:ext cx="457200" cy="18288"/>
          </a:xfrm>
          <a:prstGeom prst="rect">
            <a:avLst/>
          </a:prstGeom>
          <a:solidFill>
            <a:srgbClr val="8AAB8B"/>
          </a:solidFill>
          <a:ln w="12700">
            <a:solidFill>
              <a:srgbClr val="8AAB8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08776" y="3054096"/>
            <a:ext cx="244144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女性為 18.6%；肌少症直接連動跌倒、失能與住院風險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457200" y="4224528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肌力不足的城市後果：無法從矮椅站起、無法上公車階梯、無法在綠燈內走完斑馬線。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457200" y="4773168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資料來源：衛生福利部國民健康署肌少症相關統計。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WALKING SPEED　★ 關鍵指標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步行速度：1.2 公尺／秒的殘酷門檻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pic>
        <p:nvPicPr>
          <p:cNvPr id="7" name="Image 0" descr="/private/tmp/claude-502/-Users-skygod-ai/7b1c89c8-8b81-48aa-a3f9-781bbc8b29ab/scratchpad/agefriendly/img/crossing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892040" y="1133856"/>
            <a:ext cx="3794760" cy="297180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4892040" y="4105656"/>
            <a:ext cx="3794760" cy="45720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001768" y="4105656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臺北市大安區行人穿越道／Wikimedia Commons, CC BY-SA 3.0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457200" y="1133856"/>
            <a:ext cx="402336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號誌設計假設：1.2 m/s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英美與臺灣的行人綠燈秒數，多以每秒 1.2 公尺推算。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80 歲以上實際步速：約 0.94 m/s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研究顯示 73.8% 的高齡者，即使快走也達不到 1.2 m/s。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雙重任務時更慢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一邊走一邊看路況、找路標、提東西，步速會再下降。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結果：綠燈亮著人還在路中央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長者為此選擇不出門，或冒險穿越，兩者都是政策失敗。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457200" y="4224528"/>
            <a:ext cx="8229600" cy="502920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4224528"/>
            <a:ext cx="54864" cy="5029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58368" y="4224528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84C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設計啟示　</a:t>
            </a:r>
            <a:pPr indent="0" marL="0">
              <a:buNone/>
            </a:pPr>
            <a:r>
              <a:rPr lang="en-US" sz="115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高齡人口密集路口採 0.8–1.0 m/s 重算秒數；設置行人庇護島與行人早開時相；路口 30 公尺內必設可休憩座椅。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資料來源：Older adults must hurry at pedestrian lights (PMC5536437)；Crossing the road in time (PMC5485874)。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BALANCE &amp; FALLS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平衡與跌倒：一次跌倒，改變一生軌跡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pic>
        <p:nvPicPr>
          <p:cNvPr id="7" name="Image 0" descr="/private/tmp/claude-502/-Users-skygod-ai/7b1c89c8-8b81-48aa-a3f9-781bbc8b29ab/scratchpad/agefriendly/img/handrail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57200" y="1133856"/>
            <a:ext cx="3794760" cy="297180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457200" y="4105656"/>
            <a:ext cx="3794760" cy="45720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66928" y="4105656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公共建築樓梯扶手／Wikimedia Commons, CC BY 2.0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4572000" y="1133856"/>
            <a:ext cx="402336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跌倒是長者事故傷害的主要死因之一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而多數跌倒發生在「熟悉的地方」——自家浴室、門檻、樓梯。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跌倒後的真正代價是「怕再跌」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活動範圍自我限縮 → 肌力更快流失 → 更容易跌倒的惡性循環。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環境因素可控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文獻指出：居家環境因素與功能能力共同決定跌倒風險，兩者皆可介入。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城市中的高風險點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破損人行道、無扶手的短階、濕滑磨石子、夜間照度不足的巷弄。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457200" y="4224528"/>
            <a:ext cx="8229600" cy="502920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4224528"/>
            <a:ext cx="54864" cy="5029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58368" y="4224528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84C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設計啟示　</a:t>
            </a:r>
            <a:pPr indent="0" marL="0">
              <a:buNone/>
            </a:pPr>
            <a:r>
              <a:rPr lang="en-US" sz="115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扶手不是「有就好」：連續、兩側、可握徑 32–40mm、端部延伸並收頭；3 階以下的短階最危險，優先改為緩坡。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資料來源：Home Environmental Factors and Functional Ability as Determinants of Falls（CWL 文獻庫 Symbiotic_Community）。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COURSE OVERVIEW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這 180 分鐘，我們要一起完成三件事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124712"/>
            <a:ext cx="8229600" cy="530352"/>
          </a:xfrm>
          <a:prstGeom prst="rect">
            <a:avLst/>
          </a:prstGeom>
          <a:solidFill>
            <a:srgbClr val="EFEADF"/>
          </a:solidFill>
          <a:ln w="12700">
            <a:solidFill>
              <a:srgbClr val="EFEAD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57200" y="1124712"/>
            <a:ext cx="45720" cy="53035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8368" y="1124712"/>
            <a:ext cx="7863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本課程不談抽象理念，只談「明天上班就能用」的判準、清單與做法。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02920" y="1810512"/>
            <a:ext cx="8138160" cy="2852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0000"/>
              </a:lnSpc>
              <a:spcAft>
                <a:spcPts val="200"/>
              </a:spcAft>
            </a:pPr>
            <a:r>
              <a:rPr lang="en-US" sz="14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看懂長輩的身體：從生理變化推導設計規格</a:t>
            </a:r>
            <a:endParaRPr lang="en-US" sz="1450" dirty="0"/>
          </a:p>
          <a:p>
            <a:pPr indent="0" marL="0">
              <a:lnSpc>
                <a:spcPct val="120000"/>
              </a:lnSpc>
              <a:spcAft>
                <a:spcPts val="1200"/>
              </a:spcAft>
              <a:buNone/>
            </a:pPr>
            <a:r>
              <a:rPr lang="en-US" sz="120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不是「多體諒老人家」，而是知道 0.8 m/s 的步速、60% 的照度需求，會如何改變你手上的工程規範與活動設計。</a:t>
            </a:r>
            <a:endParaRPr lang="en-US" sz="1450" dirty="0"/>
          </a:p>
          <a:p>
            <a:pPr>
              <a:lnSpc>
                <a:spcPct val="120000"/>
              </a:lnSpc>
              <a:spcAft>
                <a:spcPts val="200"/>
              </a:spcAft>
            </a:pPr>
            <a:r>
              <a:rPr lang="en-US" sz="14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看懂世界的做法：10 個國際城市案例的共同結構</a:t>
            </a:r>
            <a:endParaRPr lang="en-US" sz="1450" dirty="0"/>
          </a:p>
          <a:p>
            <a:pPr indent="0" marL="0">
              <a:lnSpc>
                <a:spcPct val="120000"/>
              </a:lnSpc>
              <a:spcAft>
                <a:spcPts val="1200"/>
              </a:spcAft>
              <a:buNone/>
            </a:pPr>
            <a:r>
              <a:rPr lang="en-US" sz="120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富山、柏市、新加坡、荷蘭、巴塞隆納、曼徹斯特、紐約、哥本哈根、首爾與臺灣經驗，抽出可移植的骨架。</a:t>
            </a:r>
            <a:endParaRPr lang="en-US" sz="1450" dirty="0"/>
          </a:p>
          <a:p>
            <a:pPr>
              <a:lnSpc>
                <a:spcPct val="120000"/>
              </a:lnSpc>
              <a:spcAft>
                <a:spcPts val="200"/>
              </a:spcAft>
            </a:pPr>
            <a:r>
              <a:rPr lang="en-US" sz="14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看懂自己的位置：對接國家方案，產出臺中的行動</a:t>
            </a:r>
            <a:endParaRPr lang="en-US" sz="1450" dirty="0"/>
          </a:p>
          <a:p>
            <a:pPr indent="0" marL="0">
              <a:lnSpc>
                <a:spcPct val="120000"/>
              </a:lnSpc>
              <a:spcAft>
                <a:spcPts val="1200"/>
              </a:spcAft>
              <a:buNone/>
            </a:pPr>
            <a:r>
              <a:rPr lang="en-US" sz="120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《因應超高齡社會對策方案（116–119 年）》5 大政策目標、13 項行動策略，地方政府該接哪一段。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資料來源：WHO Global Age-friendly Cities Guide；衛福部因應超高齡社會對策方案（116-119年）研修資料；CWL 文獻資料庫。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COGNITION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認知：從「慢一點」到「找不到路」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pic>
        <p:nvPicPr>
          <p:cNvPr id="7" name="Image 0" descr="/private/tmp/claude-502/-Users-skygod-ai/7b1c89c8-8b81-48aa-a3f9-781bbc8b29ab/scratchpad/agefriendly/img/dementia_cafe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892040" y="1133856"/>
            <a:ext cx="3794760" cy="297180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4892040" y="4105656"/>
            <a:ext cx="3794760" cy="45720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001768" y="4105656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社區型咖啡館櫃檯（示意）／Wikimedia Commons, CC BY-SA 4.0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457200" y="1133856"/>
            <a:ext cx="402336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處理速度下降先於記憶力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表單太複雜、選項太多、時間壓力太大，都會造成「當機」。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空間認知與方向感退化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醫院、車站、市府大樓的複雜動線，是失智長者最大的恐懼來源。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情境記憶受損，程序記憶保留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「記不得剛才說什麼」但「還會煮菜、還會唱歌」——這是服務設計的著力點。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污名化讓問題更嚴重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家屬隱瞞、長者不敢就醫，導致確診與服務銜接雙雙延遲。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457200" y="4224528"/>
            <a:ext cx="8229600" cy="502920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4224528"/>
            <a:ext cx="54864" cy="5029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58368" y="4224528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84C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設計啟示　</a:t>
            </a:r>
            <a:pPr indent="0" marL="0">
              <a:buNone/>
            </a:pPr>
            <a:r>
              <a:rPr lang="en-US" sz="115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表單一頁一件事、字級 16pt 以上；標示系統採「地標＋顏色＋圖示」三重編碼；第一線人員全面接受失智友善訓練。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教學提示：可播放 30 秒失智者第一人稱視角影片，體感效果遠優於口述。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OFTEN OVERLOOKED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四個最常被忽略的生理變化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1133856"/>
            <a:ext cx="1929384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11480" y="1133856"/>
            <a:ext cx="1929384" cy="6858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316736"/>
            <a:ext cx="16550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3D5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548640" y="1572768"/>
            <a:ext cx="165506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口渴感下降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48640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121408"/>
            <a:ext cx="1655064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長者不覺得渴，但身體已缺水。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城市對策：公共飲水機密度與可及性、夏季戶外遮蔭與降溫據點。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2542032" y="1133856"/>
            <a:ext cx="1929384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542032" y="1133856"/>
            <a:ext cx="1929384" cy="68580"/>
          </a:xfrm>
          <a:prstGeom prst="rect">
            <a:avLst/>
          </a:prstGeom>
          <a:solidFill>
            <a:srgbClr val="8B6F47"/>
          </a:solidFill>
          <a:ln w="12700">
            <a:solidFill>
              <a:srgbClr val="8B6F4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679192" y="1316736"/>
            <a:ext cx="16550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8B6F4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2679192" y="1572768"/>
            <a:ext cx="165506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體溫調節變差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2679192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679192" y="2121408"/>
            <a:ext cx="1655064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對高溫與低溫的耐受區間變窄，熱危害與失溫風險同時上升。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城市對策：綠蔭步道、避暑（避寒）中心、高低溫關懷通報。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672584" y="1133856"/>
            <a:ext cx="1929384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672584" y="1133856"/>
            <a:ext cx="1929384" cy="685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09744" y="1316736"/>
            <a:ext cx="16550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4809744" y="1572768"/>
            <a:ext cx="165506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夜尿與如廁頻率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809744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809744" y="2121408"/>
            <a:ext cx="1655064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膀胱容量下降，外出時「找不到廁所」是最直接的出門障礙。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城市對策：公廁地圖與導引、友善店家借用廁所計畫。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6803136" y="1133856"/>
            <a:ext cx="1929384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803136" y="1133856"/>
            <a:ext cx="1929384" cy="68580"/>
          </a:xfrm>
          <a:prstGeom prst="rect">
            <a:avLst/>
          </a:prstGeom>
          <a:solidFill>
            <a:srgbClr val="5A7A5C"/>
          </a:solidFill>
          <a:ln w="12700">
            <a:solidFill>
              <a:srgbClr val="5A7A5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940296" y="1316736"/>
            <a:ext cx="16550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5A7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6940296" y="1572768"/>
            <a:ext cx="165506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多重用藥</a:t>
            </a:r>
            <a:endParaRPr lang="en-US" sz="1500" dirty="0"/>
          </a:p>
        </p:txBody>
      </p:sp>
      <p:sp>
        <p:nvSpPr>
          <p:cNvPr id="29" name="Shape 27"/>
          <p:cNvSpPr/>
          <p:nvPr/>
        </p:nvSpPr>
        <p:spPr>
          <a:xfrm>
            <a:off x="6940296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940296" y="2121408"/>
            <a:ext cx="1655064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藥物交互作用造成頭暈、姿勢性低血壓，是跌倒的隱形推手。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城市對策：整合門診、藥事居家訪視、用藥整合服務。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這四項共同構成「長輩不出門」的真實原因清單，且全部屬於公共政策可介入範圍。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WHO ICOPE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用一套共同語言盤點：ICOPE 六大內在能力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1170432"/>
            <a:ext cx="1956816" cy="164134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11480" y="1170432"/>
            <a:ext cx="50292" cy="1641348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76072" y="1280160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576072" y="1572768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行動能力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576072" y="1993392"/>
            <a:ext cx="166420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98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起立行走測試、步速；連動交通與步行環境設計</a:t>
            </a:r>
            <a:endParaRPr lang="en-US" sz="980" dirty="0"/>
          </a:p>
        </p:txBody>
      </p:sp>
      <p:sp>
        <p:nvSpPr>
          <p:cNvPr id="12" name="Shape 10"/>
          <p:cNvSpPr/>
          <p:nvPr/>
        </p:nvSpPr>
        <p:spPr>
          <a:xfrm>
            <a:off x="2532888" y="1170432"/>
            <a:ext cx="1956816" cy="164134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532888" y="1170432"/>
            <a:ext cx="50292" cy="1641348"/>
          </a:xfrm>
          <a:prstGeom prst="rect">
            <a:avLst/>
          </a:prstGeom>
          <a:solidFill>
            <a:srgbClr val="5A7A5C"/>
          </a:solidFill>
          <a:ln w="12700">
            <a:solidFill>
              <a:srgbClr val="5A7A5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697480" y="1280160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2697480" y="1572768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認知功能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2697480" y="1993392"/>
            <a:ext cx="166420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98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定向感、記憶；連動標示系統與表單設計</a:t>
            </a:r>
            <a:endParaRPr lang="en-US" sz="980" dirty="0"/>
          </a:p>
        </p:txBody>
      </p:sp>
      <p:sp>
        <p:nvSpPr>
          <p:cNvPr id="17" name="Shape 15"/>
          <p:cNvSpPr/>
          <p:nvPr/>
        </p:nvSpPr>
        <p:spPr>
          <a:xfrm>
            <a:off x="4654296" y="1170432"/>
            <a:ext cx="1956816" cy="164134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654296" y="1170432"/>
            <a:ext cx="50292" cy="1641348"/>
          </a:xfrm>
          <a:prstGeom prst="rect">
            <a:avLst/>
          </a:prstGeom>
          <a:solidFill>
            <a:srgbClr val="8B6F47"/>
          </a:solidFill>
          <a:ln w="12700">
            <a:solidFill>
              <a:srgbClr val="8B6F4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818888" y="1280160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4818888" y="1572768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營養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4818888" y="1993392"/>
            <a:ext cx="166420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98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體重減輕、食慾；連動共餐、送餐與市場可及性</a:t>
            </a:r>
            <a:endParaRPr lang="en-US" sz="980" dirty="0"/>
          </a:p>
        </p:txBody>
      </p:sp>
      <p:sp>
        <p:nvSpPr>
          <p:cNvPr id="22" name="Shape 20"/>
          <p:cNvSpPr/>
          <p:nvPr/>
        </p:nvSpPr>
        <p:spPr>
          <a:xfrm>
            <a:off x="6775704" y="1170432"/>
            <a:ext cx="1956816" cy="164134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775704" y="1170432"/>
            <a:ext cx="50292" cy="164134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940296" y="1280160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6940296" y="1572768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視覺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6940296" y="1993392"/>
            <a:ext cx="166420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98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遠近視力；連動照明、對比與字級規範</a:t>
            </a:r>
            <a:endParaRPr lang="en-US" sz="980" dirty="0"/>
          </a:p>
        </p:txBody>
      </p:sp>
      <p:sp>
        <p:nvSpPr>
          <p:cNvPr id="27" name="Shape 25"/>
          <p:cNvSpPr/>
          <p:nvPr/>
        </p:nvSpPr>
        <p:spPr>
          <a:xfrm>
            <a:off x="411480" y="2976372"/>
            <a:ext cx="1956816" cy="164134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11480" y="2976372"/>
            <a:ext cx="50292" cy="1641348"/>
          </a:xfrm>
          <a:prstGeom prst="rect">
            <a:avLst/>
          </a:prstGeom>
          <a:solidFill>
            <a:srgbClr val="8AAB8B"/>
          </a:solidFill>
          <a:ln w="12700">
            <a:solidFill>
              <a:srgbClr val="8AAB8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76072" y="3086100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576072" y="3378708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聽覺</a:t>
            </a:r>
            <a:endParaRPr lang="en-US" sz="1350" dirty="0"/>
          </a:p>
        </p:txBody>
      </p:sp>
      <p:sp>
        <p:nvSpPr>
          <p:cNvPr id="31" name="Text 29"/>
          <p:cNvSpPr/>
          <p:nvPr/>
        </p:nvSpPr>
        <p:spPr>
          <a:xfrm>
            <a:off x="576072" y="3799332"/>
            <a:ext cx="166420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98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純音與語音辨識；連動廣播、櫃檯與空間音場</a:t>
            </a:r>
            <a:endParaRPr lang="en-US" sz="980" dirty="0"/>
          </a:p>
        </p:txBody>
      </p:sp>
      <p:sp>
        <p:nvSpPr>
          <p:cNvPr id="32" name="Shape 30"/>
          <p:cNvSpPr/>
          <p:nvPr/>
        </p:nvSpPr>
        <p:spPr>
          <a:xfrm>
            <a:off x="2532888" y="2976372"/>
            <a:ext cx="1956816" cy="164134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2532888" y="2976372"/>
            <a:ext cx="50292" cy="164134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2697480" y="3086100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2697480" y="3378708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心理</a:t>
            </a:r>
            <a:endParaRPr lang="en-US" sz="1350" dirty="0"/>
          </a:p>
        </p:txBody>
      </p:sp>
      <p:sp>
        <p:nvSpPr>
          <p:cNvPr id="36" name="Text 34"/>
          <p:cNvSpPr/>
          <p:nvPr/>
        </p:nvSpPr>
        <p:spPr>
          <a:xfrm>
            <a:off x="2697480" y="3799332"/>
            <a:ext cx="166420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98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憂鬱與情緒；連動社會參與與社會處方</a:t>
            </a:r>
            <a:endParaRPr lang="en-US" sz="980" dirty="0"/>
          </a:p>
        </p:txBody>
      </p:sp>
      <p:sp>
        <p:nvSpPr>
          <p:cNvPr id="37" name="Shape 35"/>
          <p:cNvSpPr/>
          <p:nvPr/>
        </p:nvSpPr>
        <p:spPr>
          <a:xfrm>
            <a:off x="4654296" y="2976372"/>
            <a:ext cx="1956816" cy="164134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4654296" y="2976372"/>
            <a:ext cx="50292" cy="1641348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818888" y="3086100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1500" dirty="0"/>
          </a:p>
        </p:txBody>
      </p:sp>
      <p:sp>
        <p:nvSpPr>
          <p:cNvPr id="40" name="Text 38"/>
          <p:cNvSpPr/>
          <p:nvPr/>
        </p:nvSpPr>
        <p:spPr>
          <a:xfrm>
            <a:off x="4818888" y="3378708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為何用 ICOPE</a:t>
            </a:r>
            <a:endParaRPr lang="en-US" sz="1350" dirty="0"/>
          </a:p>
        </p:txBody>
      </p:sp>
      <p:sp>
        <p:nvSpPr>
          <p:cNvPr id="41" name="Text 39"/>
          <p:cNvSpPr/>
          <p:nvPr/>
        </p:nvSpPr>
        <p:spPr>
          <a:xfrm>
            <a:off x="4818888" y="3799332"/>
            <a:ext cx="166420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98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國健署已全國推動，是衛政與社政共同的評估語言</a:t>
            </a:r>
            <a:endParaRPr lang="en-US" sz="980" dirty="0"/>
          </a:p>
        </p:txBody>
      </p:sp>
      <p:sp>
        <p:nvSpPr>
          <p:cNvPr id="42" name="Shape 40"/>
          <p:cNvSpPr/>
          <p:nvPr/>
        </p:nvSpPr>
        <p:spPr>
          <a:xfrm>
            <a:off x="6775704" y="2976372"/>
            <a:ext cx="1956816" cy="164134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6775704" y="2976372"/>
            <a:ext cx="50292" cy="1641348"/>
          </a:xfrm>
          <a:prstGeom prst="rect">
            <a:avLst/>
          </a:prstGeom>
          <a:solidFill>
            <a:srgbClr val="8B6F47"/>
          </a:solidFill>
          <a:ln w="12700">
            <a:solidFill>
              <a:srgbClr val="8B6F47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940296" y="3086100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08</a:t>
            </a:r>
            <a:endParaRPr lang="en-US" sz="1500" dirty="0"/>
          </a:p>
        </p:txBody>
      </p:sp>
      <p:sp>
        <p:nvSpPr>
          <p:cNvPr id="45" name="Text 43"/>
          <p:cNvSpPr/>
          <p:nvPr/>
        </p:nvSpPr>
        <p:spPr>
          <a:xfrm>
            <a:off x="6940296" y="3378708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對城市的意義</a:t>
            </a:r>
            <a:endParaRPr lang="en-US" sz="1350" dirty="0"/>
          </a:p>
        </p:txBody>
      </p:sp>
      <p:sp>
        <p:nvSpPr>
          <p:cNvPr id="46" name="Text 44"/>
          <p:cNvSpPr/>
          <p:nvPr/>
        </p:nvSpPr>
        <p:spPr>
          <a:xfrm>
            <a:off x="6940296" y="3799332"/>
            <a:ext cx="166420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98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六大能力＝六條改造路線，可直接對應局處分工</a:t>
            </a:r>
            <a:endParaRPr lang="en-US" sz="980" dirty="0"/>
          </a:p>
        </p:txBody>
      </p:sp>
      <p:sp>
        <p:nvSpPr>
          <p:cNvPr id="47" name="Text 45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資料來源：WHO Integrated Care for Older People；國民健康署長者功能評估（長者內在能力檢測）。</a:t>
            </a:r>
            <a:endParaRPr lang="en-US" sz="850" dirty="0"/>
          </a:p>
        </p:txBody>
      </p:sp>
      <p:sp>
        <p:nvSpPr>
          <p:cNvPr id="48" name="Text 46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1A1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private/tmp/claude-502/-Users-skygod-ai/7b1c89c8-8b81-48aa-a3f9-781bbc8b29ab/scratchpad/agefriendly/img/market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A1F1A">
              <a:alpha val="75000"/>
            </a:srgbClr>
          </a:solidFill>
          <a:ln w="12700">
            <a:solidFill>
              <a:srgbClr val="1A1F1A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640080" y="1234440"/>
            <a:ext cx="6035040" cy="2651760"/>
          </a:xfrm>
          <a:prstGeom prst="rect">
            <a:avLst/>
          </a:prstGeom>
          <a:solidFill>
            <a:srgbClr val="1A1F1A">
              <a:alpha val="88000"/>
            </a:srgbClr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40080" y="1234440"/>
            <a:ext cx="54864" cy="265176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914400" y="1463040"/>
            <a:ext cx="55778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跟著一位 78 歲的長輩，</a:t>
            </a:r>
            <a:endParaRPr lang="en-US" sz="27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走完他在臺中的一天</a:t>
            </a:r>
            <a:endParaRPr lang="en-US" sz="2700" dirty="0"/>
          </a:p>
        </p:txBody>
      </p:sp>
      <p:sp>
        <p:nvSpPr>
          <p:cNvPr id="7" name="Text 4"/>
          <p:cNvSpPr/>
          <p:nvPr/>
        </p:nvSpPr>
        <p:spPr>
          <a:xfrm>
            <a:off x="914400" y="3017520"/>
            <a:ext cx="5577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C4A88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接下來的兩張投影片，是本課程最重要的練習。</a:t>
            </a:r>
            <a:endParaRPr lang="en-US" sz="12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C4A88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請把自己的業務放進這條動線裡，看看你負責的那一段在哪裡。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640080" y="470916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D8D2C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傳統市場／夜市街景（示意）／Wikimedia Commons, CC BY-SA 4.0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A DAY IN THE CITY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長輩的一天：城市動線與卡點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graphicFrame>
        <p:nvGraphicFramePr>
          <p:cNvPr id="2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1133856"/>
          <a:ext cx="8321040" cy="914400"/>
        </p:xfrm>
        <a:graphic>
          <a:graphicData uri="http://schemas.openxmlformats.org/drawingml/2006/table">
            <a:tbl>
              <a:tblPr/>
              <a:tblGrid>
                <a:gridCol w="868680"/>
                <a:gridCol w="1965960"/>
                <a:gridCol w="3749040"/>
                <a:gridCol w="1737360"/>
              </a:tblGrid>
              <a:tr h="424053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AF8F4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時段</a:t>
                      </a:r>
                      <a:endParaRPr lang="en-US" sz="11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5A3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AF8F4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行為</a:t>
                      </a:r>
                      <a:endParaRPr lang="en-US" sz="11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5A3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AF8F4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遇到的障礙</a:t>
                      </a:r>
                      <a:endParaRPr lang="en-US" sz="11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5A3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AF8F4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主責局處</a:t>
                      </a:r>
                      <a:endParaRPr lang="en-US" sz="11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5A3E"/>
                    </a:solidFill>
                  </a:tcPr>
                </a:tc>
              </a:tr>
              <a:tr h="424053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06:30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到公園運動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路燈已熄但天未亮、人行道有機車、無座椅可休息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建設局／交通局／警察局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4053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08:00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去傳統市場買菜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無遮蔭、地面濕滑、提重物無處放、無廁所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經發局／建設局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</a:tr>
              <a:tr h="424053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10:00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到區公所辦事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表單字太小、叫號看不清、櫃檯太高、動線複雜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民政局／各業務局處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4053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12:00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在據點共餐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據點在 3 樓無電梯、公車班次少、活動時間與接駁不搭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社會局／衛生局／交通局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</a:tr>
              <a:tr h="424053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14:00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回診拿藥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掛號機不會用、候診久站、多科分散不同樓層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衛生局／醫院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4053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16:00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接孫子放學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校門口人車混雜、無等候座椅與遮蔭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教育局／交通局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</a:tr>
              <a:tr h="424053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19:00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散步、參加社區活動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巷弄照明不足、活動資訊只在 LINE 群組、聽不清司儀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建設局／文化局／社會局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教學活動（10 分鐘）：請各組圈出「你負責的那一格」，並寫下一個可在 3 個月內改善的具體動作。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LONELINESS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最被低估的風險：孤寂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pic>
        <p:nvPicPr>
          <p:cNvPr id="7" name="Image 0" descr="/private/tmp/claude-502/-Users-skygod-ai/7b1c89c8-8b81-48aa-a3f9-781bbc8b29ab/scratchpad/agefriendly/img/park_bench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57200" y="1133856"/>
            <a:ext cx="3794760" cy="297180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457200" y="4105656"/>
            <a:ext cx="3794760" cy="45720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66928" y="4105656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公園長椅上獨坐的長者／Wikimedia Commons, CC BY-SA 2.0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4572000" y="1133856"/>
            <a:ext cx="402336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角色一次全部消失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退休、喪偶、朋友凋零、子女遷出，往往在 5 年內密集發生。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孤寂的健康代價可比擬慢性病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與憂鬱、認知退化、心血管疾病及死亡風險上升相關。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文獻證據：孤立是多層次現象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個人（健康、經濟）×人際（家庭、同儕）×社區（公共空間、互信）×社會（政策、疫情）四層交互作用。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政策意涵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只做「個人陪伴」無法解決；必須同時改造「社區層級的建成與社會環境」。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457200" y="4224528"/>
            <a:ext cx="8229600" cy="502920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4224528"/>
            <a:ext cx="54864" cy="5029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58368" y="4224528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84C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設計啟示　</a:t>
            </a:r>
            <a:pPr indent="0" marL="0">
              <a:buNone/>
            </a:pPr>
            <a:r>
              <a:rPr lang="en-US" sz="115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把「有沒有可以自然相遇的場所」列為社區改造的必要條件——長椅、涼亭、廟埕、公園、店門口，都是預防孤寂的基礎建設。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資料來源：Social Isolation and Loneliness in Subsidized Senior Housing: A Scoping Review from a Socio-Ecological Perspective（CWL 文獻庫 Loneliness）。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25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EMPATHY EXERCISE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換位練習：三個可以立刻做的模擬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1133856"/>
            <a:ext cx="2639568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11480" y="1133856"/>
            <a:ext cx="2639568" cy="6858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316736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3D5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EXERCISE 01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548640" y="1572768"/>
            <a:ext cx="23652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視覺模擬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48640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121408"/>
            <a:ext cx="2365248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戴上塗抹凡士林的護目鏡或黃色濾片，閱讀你們局處最常用的一份公告或申請表。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提問：哪幾行你放棄了？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3252216" y="1133856"/>
            <a:ext cx="2639568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252216" y="1133856"/>
            <a:ext cx="2639568" cy="68580"/>
          </a:xfrm>
          <a:prstGeom prst="rect">
            <a:avLst/>
          </a:prstGeom>
          <a:solidFill>
            <a:srgbClr val="8B6F47"/>
          </a:solidFill>
          <a:ln w="12700">
            <a:solidFill>
              <a:srgbClr val="8B6F4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389376" y="1316736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8B6F4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EXERCISE 02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3389376" y="1572768"/>
            <a:ext cx="23652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行動模擬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3389376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389376" y="2121408"/>
            <a:ext cx="2365248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在腳踝綁沙袋、手肘與膝蓋纏彈性繃帶，走一趟從停車場到辦公室的路。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提問：你在哪裡想坐下？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092952" y="1133856"/>
            <a:ext cx="2639568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092952" y="1133856"/>
            <a:ext cx="2639568" cy="685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230112" y="1316736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EXERCISE 03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6230112" y="1572768"/>
            <a:ext cx="23652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時間模擬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6230112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30112" y="2121408"/>
            <a:ext cx="2365248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在路口用碼表量測「綠燈秒數」，再以 0.8 m/s 換算所需距離。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提問：這個路口過得去嗎？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高齡模擬體驗裝備可洽各大學高齡相關系所或輔具中心借用；建議列為新進人員必修。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pic>
        <p:nvPicPr>
          <p:cNvPr id="3" name="Image 0" descr="/private/tmp/claude-502/-Users-skygod-ai/7b1c89c8-8b81-48aa-a3f9-781bbc8b29ab/scratchpad/agefriendly/img/ramp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749040" y="0"/>
            <a:ext cx="5394960" cy="51435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3749040" y="0"/>
            <a:ext cx="5394960" cy="5143500"/>
          </a:xfrm>
          <a:prstGeom prst="rect">
            <a:avLst/>
          </a:prstGeom>
          <a:solidFill>
            <a:srgbClr val="FAF8F4">
              <a:alpha val="88000"/>
            </a:srgbClr>
          </a:solidFill>
          <a:ln w="12700">
            <a:solidFill>
              <a:srgbClr val="FAF8F4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4069080" y="1371600"/>
            <a:ext cx="4754880" cy="2651760"/>
          </a:xfrm>
          <a:prstGeom prst="rect">
            <a:avLst/>
          </a:prstGeom>
          <a:solidFill>
            <a:srgbClr val="FAF8F4">
              <a:alpha val="94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57200" y="685800"/>
            <a:ext cx="2926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6200" dirty="0"/>
          </a:p>
        </p:txBody>
      </p:sp>
      <p:sp>
        <p:nvSpPr>
          <p:cNvPr id="7" name="Shape 4"/>
          <p:cNvSpPr/>
          <p:nvPr/>
        </p:nvSpPr>
        <p:spPr>
          <a:xfrm>
            <a:off x="502920" y="1691640"/>
            <a:ext cx="548640" cy="27432"/>
          </a:xfrm>
          <a:prstGeom prst="rect">
            <a:avLst/>
          </a:prstGeom>
          <a:solidFill>
            <a:srgbClr val="8AAB8B"/>
          </a:solidFill>
          <a:ln w="12700">
            <a:solidFill>
              <a:srgbClr val="8AAB8B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57200" y="1783080"/>
            <a:ext cx="301752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22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高齡友善</a:t>
            </a:r>
            <a:endParaRPr lang="en-US" sz="22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22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應該注意哪些原則？</a:t>
            </a:r>
            <a:endParaRPr lang="en-US" sz="2250" dirty="0"/>
          </a:p>
        </p:txBody>
      </p:sp>
      <p:sp>
        <p:nvSpPr>
          <p:cNvPr id="9" name="Text 6"/>
          <p:cNvSpPr/>
          <p:nvPr/>
        </p:nvSpPr>
        <p:spPr>
          <a:xfrm>
            <a:off x="457200" y="3529584"/>
            <a:ext cx="30175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WHO 的八大面向不是八個項目清單，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而是八條互相牽動的系統。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這一節建立判準：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什麼叫友善？由誰認定？如何驗收？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4343400" y="1600200"/>
            <a:ext cx="42976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Aft>
                <a:spcPts val="1200"/>
              </a:spcAft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WHO 八大面向的完整架構</a:t>
            </a:r>
            <a:endParaRPr lang="en-US" sz="1350" dirty="0"/>
          </a:p>
          <a:p>
            <a:pPr>
              <a:spcAft>
                <a:spcPts val="1200"/>
              </a:spcAft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臺灣版八大面向的中文命名</a:t>
            </a:r>
            <a:endParaRPr lang="en-US" sz="1350" dirty="0"/>
          </a:p>
          <a:p>
            <a:pPr>
              <a:spcAft>
                <a:spcPts val="1200"/>
              </a:spcAft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通用設計七原則</a:t>
            </a:r>
            <a:endParaRPr lang="en-US" sz="1350" dirty="0"/>
          </a:p>
          <a:p>
            <a:pPr>
              <a:spcAft>
                <a:spcPts val="1200"/>
              </a:spcAft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高齡友善的五項判準</a:t>
            </a:r>
            <a:endParaRPr lang="en-US" sz="13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WHO 8 DOMAINS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WHO 高齡友善城市：八大面向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1170432"/>
            <a:ext cx="1956816" cy="164134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11480" y="1170432"/>
            <a:ext cx="50292" cy="1641348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76072" y="1280160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576072" y="1572768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戶外空間與建築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576072" y="1993392"/>
            <a:ext cx="166420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98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人行道、座椅、公廁、綠地、照明、無障礙通行</a:t>
            </a:r>
            <a:endParaRPr lang="en-US" sz="980" dirty="0"/>
          </a:p>
        </p:txBody>
      </p:sp>
      <p:sp>
        <p:nvSpPr>
          <p:cNvPr id="12" name="Shape 10"/>
          <p:cNvSpPr/>
          <p:nvPr/>
        </p:nvSpPr>
        <p:spPr>
          <a:xfrm>
            <a:off x="2532888" y="1170432"/>
            <a:ext cx="1956816" cy="164134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532888" y="1170432"/>
            <a:ext cx="50292" cy="1641348"/>
          </a:xfrm>
          <a:prstGeom prst="rect">
            <a:avLst/>
          </a:prstGeom>
          <a:solidFill>
            <a:srgbClr val="5A7A5C"/>
          </a:solidFill>
          <a:ln w="12700">
            <a:solidFill>
              <a:srgbClr val="5A7A5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697480" y="1280160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2697480" y="1572768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交通運輸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2697480" y="1993392"/>
            <a:ext cx="166420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98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公車可及性、低地板、班次、接送服務、高齡駕駛</a:t>
            </a:r>
            <a:endParaRPr lang="en-US" sz="980" dirty="0"/>
          </a:p>
        </p:txBody>
      </p:sp>
      <p:sp>
        <p:nvSpPr>
          <p:cNvPr id="17" name="Shape 15"/>
          <p:cNvSpPr/>
          <p:nvPr/>
        </p:nvSpPr>
        <p:spPr>
          <a:xfrm>
            <a:off x="4654296" y="1170432"/>
            <a:ext cx="1956816" cy="164134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654296" y="1170432"/>
            <a:ext cx="50292" cy="1641348"/>
          </a:xfrm>
          <a:prstGeom prst="rect">
            <a:avLst/>
          </a:prstGeom>
          <a:solidFill>
            <a:srgbClr val="8B6F47"/>
          </a:solidFill>
          <a:ln w="12700">
            <a:solidFill>
              <a:srgbClr val="8B6F4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818888" y="1280160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4818888" y="1572768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住宅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4818888" y="1993392"/>
            <a:ext cx="166420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98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適老化改造、可負擔性、社會住宅、居家安全</a:t>
            </a:r>
            <a:endParaRPr lang="en-US" sz="980" dirty="0"/>
          </a:p>
        </p:txBody>
      </p:sp>
      <p:sp>
        <p:nvSpPr>
          <p:cNvPr id="22" name="Shape 20"/>
          <p:cNvSpPr/>
          <p:nvPr/>
        </p:nvSpPr>
        <p:spPr>
          <a:xfrm>
            <a:off x="6775704" y="1170432"/>
            <a:ext cx="1956816" cy="164134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775704" y="1170432"/>
            <a:ext cx="50292" cy="164134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940296" y="1280160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6940296" y="1572768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社會參與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6940296" y="1993392"/>
            <a:ext cx="166420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98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活動可及、時間與費用友善、避免孤立</a:t>
            </a:r>
            <a:endParaRPr lang="en-US" sz="980" dirty="0"/>
          </a:p>
        </p:txBody>
      </p:sp>
      <p:sp>
        <p:nvSpPr>
          <p:cNvPr id="27" name="Shape 25"/>
          <p:cNvSpPr/>
          <p:nvPr/>
        </p:nvSpPr>
        <p:spPr>
          <a:xfrm>
            <a:off x="411480" y="2976372"/>
            <a:ext cx="1956816" cy="164134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11480" y="2976372"/>
            <a:ext cx="50292" cy="1641348"/>
          </a:xfrm>
          <a:prstGeom prst="rect">
            <a:avLst/>
          </a:prstGeom>
          <a:solidFill>
            <a:srgbClr val="8AAB8B"/>
          </a:solidFill>
          <a:ln w="12700">
            <a:solidFill>
              <a:srgbClr val="8AAB8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76072" y="3086100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576072" y="3378708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敬老與社會融入</a:t>
            </a:r>
            <a:endParaRPr lang="en-US" sz="1350" dirty="0"/>
          </a:p>
        </p:txBody>
      </p:sp>
      <p:sp>
        <p:nvSpPr>
          <p:cNvPr id="31" name="Text 29"/>
          <p:cNvSpPr/>
          <p:nvPr/>
        </p:nvSpPr>
        <p:spPr>
          <a:xfrm>
            <a:off x="576072" y="3799332"/>
            <a:ext cx="166420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98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去除年齡歧視、跨代互動、正向形象</a:t>
            </a:r>
            <a:endParaRPr lang="en-US" sz="980" dirty="0"/>
          </a:p>
        </p:txBody>
      </p:sp>
      <p:sp>
        <p:nvSpPr>
          <p:cNvPr id="32" name="Shape 30"/>
          <p:cNvSpPr/>
          <p:nvPr/>
        </p:nvSpPr>
        <p:spPr>
          <a:xfrm>
            <a:off x="2532888" y="2976372"/>
            <a:ext cx="1956816" cy="164134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2532888" y="2976372"/>
            <a:ext cx="50292" cy="164134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2697480" y="3086100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2697480" y="3378708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工作與志願服務</a:t>
            </a:r>
            <a:endParaRPr lang="en-US" sz="1350" dirty="0"/>
          </a:p>
        </p:txBody>
      </p:sp>
      <p:sp>
        <p:nvSpPr>
          <p:cNvPr id="36" name="Text 34"/>
          <p:cNvSpPr/>
          <p:nvPr/>
        </p:nvSpPr>
        <p:spPr>
          <a:xfrm>
            <a:off x="2697480" y="3799332"/>
            <a:ext cx="166420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98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中高齡就業、彈性工時、志工體系</a:t>
            </a:r>
            <a:endParaRPr lang="en-US" sz="980" dirty="0"/>
          </a:p>
        </p:txBody>
      </p:sp>
      <p:sp>
        <p:nvSpPr>
          <p:cNvPr id="37" name="Shape 35"/>
          <p:cNvSpPr/>
          <p:nvPr/>
        </p:nvSpPr>
        <p:spPr>
          <a:xfrm>
            <a:off x="4654296" y="2976372"/>
            <a:ext cx="1956816" cy="164134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4654296" y="2976372"/>
            <a:ext cx="50292" cy="1641348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818888" y="3086100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1500" dirty="0"/>
          </a:p>
        </p:txBody>
      </p:sp>
      <p:sp>
        <p:nvSpPr>
          <p:cNvPr id="40" name="Text 38"/>
          <p:cNvSpPr/>
          <p:nvPr/>
        </p:nvSpPr>
        <p:spPr>
          <a:xfrm>
            <a:off x="4818888" y="3378708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溝通與資訊</a:t>
            </a:r>
            <a:endParaRPr lang="en-US" sz="1350" dirty="0"/>
          </a:p>
        </p:txBody>
      </p:sp>
      <p:sp>
        <p:nvSpPr>
          <p:cNvPr id="41" name="Text 39"/>
          <p:cNvSpPr/>
          <p:nvPr/>
        </p:nvSpPr>
        <p:spPr>
          <a:xfrm>
            <a:off x="4818888" y="3799332"/>
            <a:ext cx="166420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98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多元管道、字級與語速、數位與非數位並行</a:t>
            </a:r>
            <a:endParaRPr lang="en-US" sz="980" dirty="0"/>
          </a:p>
        </p:txBody>
      </p:sp>
      <p:sp>
        <p:nvSpPr>
          <p:cNvPr id="42" name="Shape 40"/>
          <p:cNvSpPr/>
          <p:nvPr/>
        </p:nvSpPr>
        <p:spPr>
          <a:xfrm>
            <a:off x="6775704" y="2976372"/>
            <a:ext cx="1956816" cy="164134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6775704" y="2976372"/>
            <a:ext cx="50292" cy="1641348"/>
          </a:xfrm>
          <a:prstGeom prst="rect">
            <a:avLst/>
          </a:prstGeom>
          <a:solidFill>
            <a:srgbClr val="8B6F47"/>
          </a:solidFill>
          <a:ln w="12700">
            <a:solidFill>
              <a:srgbClr val="8B6F47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940296" y="3086100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08</a:t>
            </a:r>
            <a:endParaRPr lang="en-US" sz="1500" dirty="0"/>
          </a:p>
        </p:txBody>
      </p:sp>
      <p:sp>
        <p:nvSpPr>
          <p:cNvPr id="45" name="Text 43"/>
          <p:cNvSpPr/>
          <p:nvPr/>
        </p:nvSpPr>
        <p:spPr>
          <a:xfrm>
            <a:off x="6940296" y="3378708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社區與健康服務</a:t>
            </a:r>
            <a:endParaRPr lang="en-US" sz="1350" dirty="0"/>
          </a:p>
        </p:txBody>
      </p:sp>
      <p:sp>
        <p:nvSpPr>
          <p:cNvPr id="46" name="Text 44"/>
          <p:cNvSpPr/>
          <p:nvPr/>
        </p:nvSpPr>
        <p:spPr>
          <a:xfrm>
            <a:off x="6940296" y="3799332"/>
            <a:ext cx="166420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98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服務可近性、整合照護、預防與延緩失能</a:t>
            </a:r>
            <a:endParaRPr lang="en-US" sz="980" dirty="0"/>
          </a:p>
        </p:txBody>
      </p:sp>
      <p:sp>
        <p:nvSpPr>
          <p:cNvPr id="47" name="Text 45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八個面向互相重疊：例如「敬老」會反映在建築可及性上，也反映在就業機會上。</a:t>
            </a:r>
            <a:endParaRPr lang="en-US" sz="850" dirty="0"/>
          </a:p>
        </p:txBody>
      </p:sp>
      <p:sp>
        <p:nvSpPr>
          <p:cNvPr id="48" name="Text 46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TAIWAN VERSION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臺灣版命名：八個好記的兩字關鍵詞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1133856"/>
            <a:ext cx="4023360" cy="3547872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11480" y="1133856"/>
            <a:ext cx="4023360" cy="402336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57784" y="1133856"/>
            <a:ext cx="3749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環境與硬體面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557784" y="1664208"/>
            <a:ext cx="3749040" cy="2889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無礙　—　無障礙與安全的公共空間</a:t>
            </a:r>
            <a:endParaRPr lang="en-US" sz="1200" dirty="0"/>
          </a:p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暢行　—　交通運輸的可及與便利</a:t>
            </a:r>
            <a:endParaRPr lang="en-US" sz="1200" dirty="0"/>
          </a:p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安居　—　住宅的適老化與可負擔</a:t>
            </a:r>
            <a:endParaRPr lang="en-US" sz="1200" dirty="0"/>
          </a:p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連通　—　通訊與資訊的可取得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709160" y="1133856"/>
            <a:ext cx="4023360" cy="3547872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709160" y="1133856"/>
            <a:ext cx="4023360" cy="402336"/>
          </a:xfrm>
          <a:prstGeom prst="rect">
            <a:avLst/>
          </a:prstGeom>
          <a:solidFill>
            <a:srgbClr val="8B6F47"/>
          </a:solidFill>
          <a:ln w="12700">
            <a:solidFill>
              <a:srgbClr val="8B6F4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55464" y="1133856"/>
            <a:ext cx="3749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人與制度面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4855464" y="1664208"/>
            <a:ext cx="3749040" cy="2889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親老　—　社會參與的機會與誘因</a:t>
            </a:r>
            <a:endParaRPr lang="en-US" sz="1200" dirty="0"/>
          </a:p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敬老　—　敬老與社會融入、去除歧視</a:t>
            </a:r>
            <a:endParaRPr lang="en-US" sz="1200" dirty="0"/>
          </a:p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不老　—　工作與志願服務的持續參與</a:t>
            </a:r>
            <a:endParaRPr lang="en-US" sz="1200" dirty="0"/>
          </a:p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康健　—　社區及健康服務的整合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資料來源：衛生福利部國民健康署〈高齡友善城市－八大面向〉。臺灣自 2013 年起 22 縣市全面推動，為全球唯一全境覆蓋的國家。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AGENDA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課程節奏表：180 分鐘怎麼走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1133856"/>
          <a:ext cx="8321040" cy="914400"/>
        </p:xfrm>
        <a:graphic>
          <a:graphicData uri="http://schemas.openxmlformats.org/drawingml/2006/table">
            <a:tbl>
              <a:tblPr/>
              <a:tblGrid>
                <a:gridCol w="914400"/>
                <a:gridCol w="2651760"/>
                <a:gridCol w="3017520"/>
                <a:gridCol w="1737360"/>
              </a:tblGrid>
              <a:tr h="37693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AF8F4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時段</a:t>
                      </a:r>
                      <a:endParaRPr lang="en-US" sz="11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5A3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AF8F4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單元</a:t>
                      </a:r>
                      <a:endParaRPr lang="en-US" sz="11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5A3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AF8F4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核心提問</a:t>
                      </a:r>
                      <a:endParaRPr lang="en-US" sz="11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5A3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AF8F4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產出</a:t>
                      </a:r>
                      <a:endParaRPr lang="en-US" sz="11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5A3E"/>
                    </a:solidFill>
                  </a:tcPr>
                </a:tc>
              </a:tr>
              <a:tr h="3769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00–10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開場：三個提問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我們在為誰設計？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共識暖身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69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10–35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① 為什麼是現在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超高齡社會對城市意味什麼？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數據基準線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</a:tr>
              <a:tr h="3769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35–75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② 高齡之後會變怎樣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老化如何改寫設計規格？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障礙點清單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69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75–95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③ 高齡友善的核心原則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什麼叫「友善」？誰說了算？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五項判準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</a:tr>
              <a:tr h="3769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95–130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④ 世界各國案例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別人做對了什麼？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案例比較表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69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130–150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⑤ 案例分析與策略萃取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哪些可以移植到臺中？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成功要素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</a:tr>
              <a:tr h="3769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150–165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⑥ 對接國家對策方案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地方要接哪一段？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權責對照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69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165–180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⑦ 臺中的八大行動與收尾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下週一能做什麼？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自我檢核表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建議於 ② 與 ④ 之後各安排 10 分鐘中場休息，實際時間依現場調整。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SATISFACTION SURVEY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長輩自己怎麼評分？全國滿意度調查的啟示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graphicFrame>
        <p:nvGraphicFramePr>
          <p:cNvPr id="3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1133856"/>
          <a:ext cx="832104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1554480"/>
                <a:gridCol w="4663440"/>
              </a:tblGrid>
              <a:tr h="48463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AF8F4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面向</a:t>
                      </a:r>
                      <a:endParaRPr lang="en-US" sz="11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5A3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AF8F4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滿意度（4 分制）</a:t>
                      </a:r>
                      <a:endParaRPr lang="en-US" sz="11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5A3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AF8F4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解讀與政策意涵</a:t>
                      </a:r>
                      <a:endParaRPr lang="en-US" sz="11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5A3E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社區及健康服務</a:t>
                      </a:r>
                      <a:endParaRPr lang="en-US" sz="10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3.06　最高</a:t>
                      </a:r>
                      <a:endParaRPr lang="en-US" sz="10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長照與衛生體系布建有感，是既有優勢應持續深化</a:t>
                      </a:r>
                      <a:endParaRPr lang="en-US" sz="10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敬老與社會融入</a:t>
                      </a:r>
                      <a:endParaRPr lang="en-US" sz="10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3.00</a:t>
                      </a:r>
                      <a:endParaRPr lang="en-US" sz="10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敬老卡等具體措施可見度高，但「態度」層面仍待提升</a:t>
                      </a:r>
                      <a:endParaRPr lang="en-US" sz="10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通訊與資訊</a:t>
                      </a:r>
                      <a:endParaRPr lang="en-US" sz="10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2.95</a:t>
                      </a:r>
                      <a:endParaRPr lang="en-US" sz="10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資訊有發布，但長者「找得到、看得懂、用得上」仍有落差</a:t>
                      </a:r>
                      <a:endParaRPr lang="en-US" sz="10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交通運輸</a:t>
                      </a:r>
                      <a:endParaRPr lang="en-US" sz="10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2.94</a:t>
                      </a:r>
                      <a:endParaRPr lang="en-US" sz="10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都會區與非都會區落差大，最後一哩路是關鍵</a:t>
                      </a:r>
                      <a:endParaRPr lang="en-US" sz="10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社會參與</a:t>
                      </a:r>
                      <a:endParaRPr lang="en-US" sz="10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2.92</a:t>
                      </a:r>
                      <a:endParaRPr lang="en-US" sz="10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活動供給不缺，但時間、地點、費用與交通門檻造成排除</a:t>
                      </a:r>
                      <a:endParaRPr lang="en-US" sz="10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工作與志願服務</a:t>
                      </a:r>
                      <a:endParaRPr lang="en-US" sz="10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2.90　最低</a:t>
                      </a:r>
                      <a:endParaRPr lang="en-US" sz="10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中高齡再就業與志工體系是全國共同的最弱環節</a:t>
                      </a:r>
                      <a:endParaRPr lang="en-US" sz="10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資料來源：國民健康署 104 年全國 22 縣市 22,755 位 60 歲以上長者滿意度調查。低分項不代表沒做，而是「做的與長輩需要的有落差」。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UNIVERSAL DESIGN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通用設計七原則：不是為老人，是為所有人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1133856"/>
            <a:ext cx="2639568" cy="1057656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11480" y="1133856"/>
            <a:ext cx="2639568" cy="6858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316736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3D5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548640" y="1572768"/>
            <a:ext cx="23652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公平使用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48640" y="1920240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1993392"/>
            <a:ext cx="2365248" cy="79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同一個入口，所有人都能用。不要有「殘障專用側門」。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3252216" y="1133856"/>
            <a:ext cx="2639568" cy="1057656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252216" y="1133856"/>
            <a:ext cx="2639568" cy="68580"/>
          </a:xfrm>
          <a:prstGeom prst="rect">
            <a:avLst/>
          </a:prstGeom>
          <a:solidFill>
            <a:srgbClr val="8B6F47"/>
          </a:solidFill>
          <a:ln w="12700">
            <a:solidFill>
              <a:srgbClr val="8B6F4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389376" y="1316736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8B6F4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3389376" y="1572768"/>
            <a:ext cx="23652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彈性使用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3389376" y="1920240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389376" y="1993392"/>
            <a:ext cx="2365248" cy="79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提供多種操作方式：可觸控、可語音、可請人代辦。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092952" y="1133856"/>
            <a:ext cx="2639568" cy="1057656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092952" y="1133856"/>
            <a:ext cx="2639568" cy="685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230112" y="1316736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6230112" y="1572768"/>
            <a:ext cx="23652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簡單直覺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6230112" y="1920240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30112" y="1993392"/>
            <a:ext cx="2365248" cy="79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不需要說明書。一看就知道往哪走、按哪裡。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11480" y="2392680"/>
            <a:ext cx="2639568" cy="1057656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11480" y="2392680"/>
            <a:ext cx="2639568" cy="68580"/>
          </a:xfrm>
          <a:prstGeom prst="rect">
            <a:avLst/>
          </a:prstGeom>
          <a:solidFill>
            <a:srgbClr val="5A7A5C"/>
          </a:solidFill>
          <a:ln w="12700">
            <a:solidFill>
              <a:srgbClr val="5A7A5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2575560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5A7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548640" y="2831592"/>
            <a:ext cx="23652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資訊易感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548640" y="3179064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3252216"/>
            <a:ext cx="2365248" cy="79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圖示＋文字＋顏色＋聲音，多重編碼並行。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3252216" y="2392680"/>
            <a:ext cx="2639568" cy="1057656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252216" y="2392680"/>
            <a:ext cx="2639568" cy="68580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389376" y="2575560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3389376" y="2831592"/>
            <a:ext cx="23652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容許錯誤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3389376" y="3179064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389376" y="3252216"/>
            <a:ext cx="2365248" cy="79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按錯了可以回上一步，不會作廢重來。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6092952" y="2392680"/>
            <a:ext cx="2639568" cy="1057656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6092952" y="2392680"/>
            <a:ext cx="2639568" cy="68580"/>
          </a:xfrm>
          <a:prstGeom prst="rect">
            <a:avLst/>
          </a:prstGeom>
          <a:solidFill>
            <a:srgbClr val="8AAB8B"/>
          </a:solidFill>
          <a:ln w="12700">
            <a:solidFill>
              <a:srgbClr val="8AAB8B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230112" y="2575560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8AAB8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6230112" y="2831592"/>
            <a:ext cx="23652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省力操作</a:t>
            </a:r>
            <a:endParaRPr lang="en-US" sz="1300" dirty="0"/>
          </a:p>
        </p:txBody>
      </p:sp>
      <p:sp>
        <p:nvSpPr>
          <p:cNvPr id="41" name="Shape 39"/>
          <p:cNvSpPr/>
          <p:nvPr/>
        </p:nvSpPr>
        <p:spPr>
          <a:xfrm>
            <a:off x="6230112" y="3179064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230112" y="3252216"/>
            <a:ext cx="2365248" cy="79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門把改槓桿式、水龍頭改感應、開門力量降低。</a:t>
            </a:r>
            <a:endParaRPr lang="en-US" sz="1050" dirty="0"/>
          </a:p>
        </p:txBody>
      </p:sp>
      <p:sp>
        <p:nvSpPr>
          <p:cNvPr id="43" name="Shape 41"/>
          <p:cNvSpPr/>
          <p:nvPr/>
        </p:nvSpPr>
        <p:spPr>
          <a:xfrm>
            <a:off x="411480" y="3651504"/>
            <a:ext cx="2639568" cy="1057656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411480" y="3651504"/>
            <a:ext cx="2639568" cy="6858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48640" y="3834384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3D5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950" dirty="0"/>
          </a:p>
        </p:txBody>
      </p:sp>
      <p:sp>
        <p:nvSpPr>
          <p:cNvPr id="46" name="Text 44"/>
          <p:cNvSpPr/>
          <p:nvPr/>
        </p:nvSpPr>
        <p:spPr>
          <a:xfrm>
            <a:off x="548640" y="4090416"/>
            <a:ext cx="23652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適當尺寸空間</a:t>
            </a:r>
            <a:endParaRPr lang="en-US" sz="1300" dirty="0"/>
          </a:p>
        </p:txBody>
      </p:sp>
      <p:sp>
        <p:nvSpPr>
          <p:cNvPr id="47" name="Shape 45"/>
          <p:cNvSpPr/>
          <p:nvPr/>
        </p:nvSpPr>
        <p:spPr>
          <a:xfrm>
            <a:off x="548640" y="4437888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548640" y="4511040"/>
            <a:ext cx="2365248" cy="79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輪椅可迴轉、可並行、櫃檯高度可及。</a:t>
            </a:r>
            <a:endParaRPr lang="en-US" sz="1050" dirty="0"/>
          </a:p>
        </p:txBody>
      </p:sp>
      <p:sp>
        <p:nvSpPr>
          <p:cNvPr id="49" name="Shape 47"/>
          <p:cNvSpPr/>
          <p:nvPr/>
        </p:nvSpPr>
        <p:spPr>
          <a:xfrm>
            <a:off x="3252216" y="3651504"/>
            <a:ext cx="2639568" cy="1057656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3252216" y="3651504"/>
            <a:ext cx="2639568" cy="68580"/>
          </a:xfrm>
          <a:prstGeom prst="rect">
            <a:avLst/>
          </a:prstGeom>
          <a:solidFill>
            <a:srgbClr val="8B6F47"/>
          </a:solidFill>
          <a:ln w="12700">
            <a:solidFill>
              <a:srgbClr val="8B6F47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3389376" y="3834384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8B6F4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★</a:t>
            </a:r>
            <a:endParaRPr lang="en-US" sz="950" dirty="0"/>
          </a:p>
        </p:txBody>
      </p:sp>
      <p:sp>
        <p:nvSpPr>
          <p:cNvPr id="52" name="Text 50"/>
          <p:cNvSpPr/>
          <p:nvPr/>
        </p:nvSpPr>
        <p:spPr>
          <a:xfrm>
            <a:off x="3389376" y="4090416"/>
            <a:ext cx="23652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驗收關鍵</a:t>
            </a:r>
            <a:endParaRPr lang="en-US" sz="1300" dirty="0"/>
          </a:p>
        </p:txBody>
      </p:sp>
      <p:sp>
        <p:nvSpPr>
          <p:cNvPr id="53" name="Shape 51"/>
          <p:cNvSpPr/>
          <p:nvPr/>
        </p:nvSpPr>
        <p:spPr>
          <a:xfrm>
            <a:off x="3389376" y="4437888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3389376" y="4511040"/>
            <a:ext cx="2365248" cy="79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七項全通過才叫通用設計。</a:t>
            </a:r>
            <a:endParaRPr lang="en-US" sz="1050" dirty="0"/>
          </a:p>
        </p:txBody>
      </p:sp>
      <p:sp>
        <p:nvSpPr>
          <p:cNvPr id="55" name="Text 53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通用設計的效益對象包含推嬰兒車的家長、提重物者、暫時受傷者——這是說服預算單位最有力的論點。</a:t>
            </a:r>
            <a:endParaRPr lang="en-US" sz="850" dirty="0"/>
          </a:p>
        </p:txBody>
      </p:sp>
      <p:sp>
        <p:nvSpPr>
          <p:cNvPr id="56" name="Text 54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FIVE CRITERIA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五項判準：任何方案上桌前先過這五關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1133856"/>
            <a:ext cx="2639568" cy="168706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11480" y="1133856"/>
            <a:ext cx="2639568" cy="6858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316736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3D5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CRITERION 01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548640" y="1572768"/>
            <a:ext cx="23652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可及　Accessible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48640" y="1920240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1993392"/>
            <a:ext cx="236524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長輩「到得了」嗎？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步行距離、公車班次、樓層與電梯、開放時間是否與長輩作息相符。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3252216" y="1133856"/>
            <a:ext cx="2639568" cy="168706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252216" y="1133856"/>
            <a:ext cx="2639568" cy="68580"/>
          </a:xfrm>
          <a:prstGeom prst="rect">
            <a:avLst/>
          </a:prstGeom>
          <a:solidFill>
            <a:srgbClr val="8B6F47"/>
          </a:solidFill>
          <a:ln w="12700">
            <a:solidFill>
              <a:srgbClr val="8B6F4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389376" y="1316736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8B6F4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CRITERION 02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3389376" y="1572768"/>
            <a:ext cx="23652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安全　Safe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3389376" y="1920240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389376" y="1993392"/>
            <a:ext cx="236524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長輩「不會受傷」嗎？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照明、地面、扶手、號誌秒數、人車分流是否到位。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092952" y="1133856"/>
            <a:ext cx="2639568" cy="168706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092952" y="1133856"/>
            <a:ext cx="2639568" cy="685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230112" y="1316736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CRITERION 03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6230112" y="1572768"/>
            <a:ext cx="23652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可負擔　Affordable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6230112" y="1920240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30112" y="1993392"/>
            <a:ext cx="236524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長輩「付得起」嗎？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費用、交通成本、隱形的時間成本與陪同人力成本。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11480" y="3022092"/>
            <a:ext cx="2639568" cy="168706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11480" y="3022092"/>
            <a:ext cx="2639568" cy="68580"/>
          </a:xfrm>
          <a:prstGeom prst="rect">
            <a:avLst/>
          </a:prstGeom>
          <a:solidFill>
            <a:srgbClr val="5A7A5C"/>
          </a:solidFill>
          <a:ln w="12700">
            <a:solidFill>
              <a:srgbClr val="5A7A5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3204972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5A7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CRITERION 04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548640" y="3461004"/>
            <a:ext cx="23652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可參與　Inclusive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548640" y="380847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3881628"/>
            <a:ext cx="236524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長輩「進得去」嗎？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報名方式是否只有線上、資訊是否只在 LINE、是否需要子女代辦。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3252216" y="3022092"/>
            <a:ext cx="2639568" cy="168706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252216" y="3022092"/>
            <a:ext cx="2639568" cy="68580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389376" y="3204972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CRITERION 05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3389376" y="3461004"/>
            <a:ext cx="23652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有尊嚴　Dignified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3389376" y="380847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389376" y="3881628"/>
            <a:ext cx="236524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長輩「不覺得丟臉」嗎？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是否需要證明自己「弱」才能取得服務；是否被當作麻煩。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6092952" y="3022092"/>
            <a:ext cx="2639568" cy="168706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6092952" y="3022092"/>
            <a:ext cx="2639568" cy="68580"/>
          </a:xfrm>
          <a:prstGeom prst="rect">
            <a:avLst/>
          </a:prstGeom>
          <a:solidFill>
            <a:srgbClr val="8AAB8B"/>
          </a:solidFill>
          <a:ln w="12700">
            <a:solidFill>
              <a:srgbClr val="8AAB8B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230112" y="3204972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8AAB8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★ 使用方式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6230112" y="3461004"/>
            <a:ext cx="23652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當作會議檢核表</a:t>
            </a:r>
            <a:endParaRPr lang="en-US" sz="1300" dirty="0"/>
          </a:p>
        </p:txBody>
      </p:sp>
      <p:sp>
        <p:nvSpPr>
          <p:cNvPr id="41" name="Shape 39"/>
          <p:cNvSpPr/>
          <p:nvPr/>
        </p:nvSpPr>
        <p:spPr>
          <a:xfrm>
            <a:off x="6230112" y="380847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230112" y="3881628"/>
            <a:ext cx="236524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任何新方案、標案規範、活動企劃，逐項回答「是／否／不確定」。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有一項「否」就退回修改。</a:t>
            </a:r>
            <a:endParaRPr lang="en-US" sz="1050" dirty="0"/>
          </a:p>
        </p:txBody>
      </p:sp>
      <p:sp>
        <p:nvSpPr>
          <p:cNvPr id="43" name="Text 41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建議把這張表印成 A4，貼在承辦人員桌上與會議室牆上。</a:t>
            </a:r>
            <a:endParaRPr lang="en-US" sz="850" dirty="0"/>
          </a:p>
        </p:txBody>
      </p:sp>
      <p:sp>
        <p:nvSpPr>
          <p:cNvPr id="44" name="Text 42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32</a:t>
            </a:r>
            <a:endParaRPr lang="en-US" sz="9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ALL-AGE DESIGN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重要提醒：高齡友善不是老人專屬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pic>
        <p:nvPicPr>
          <p:cNvPr id="7" name="Image 0" descr="/private/tmp/claude-502/-Users-skygod-ai/7b1c89c8-8b81-48aa-a3f9-781bbc8b29ab/scratchpad/agefriendly/img/library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892040" y="1133856"/>
            <a:ext cx="3794760" cy="297180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4892040" y="4105656"/>
            <a:ext cx="3794760" cy="45720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001768" y="4105656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公共圖書館閱讀空間／Wikimedia Commons, CC BY-SA 4.0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457200" y="1133856"/>
            <a:ext cx="402336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座椅：長者休息，家長哺乳，學生等車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同一張長椅服務至少四種使用者。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坡道：輪椅通行，嬰兒車、行李箱、送貨推車也受益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所謂「無障礙設施」，日常使用者以非身障者居多。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大字級標示：長者看得清，外國人與孩童也看得懂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資訊易讀性是普世需求。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避免「專用」標籤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貼上「老人專用」的設施，長輩往往拒絕使用——因為那等於公開承認自己老了。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457200" y="4224528"/>
            <a:ext cx="8229600" cy="502920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4224528"/>
            <a:ext cx="54864" cy="5029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58368" y="4224528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84C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設計啟示　</a:t>
            </a:r>
            <a:pPr indent="0" marL="0">
              <a:buNone/>
            </a:pPr>
            <a:r>
              <a:rPr lang="en-US" sz="115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預算說服術：不要說「這是給老人的」，要說「這是給所有人的，而長者是最早察覺品質不良的使用者」。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長者其實是最敏感的「城市品質檢測器」——他們過不去的地方，代表設計本身有瑕疵。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33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THREE-LAYER MODEL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硬體 × 軟體 × 制度：缺一層就會失敗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1133856"/>
            <a:ext cx="2639568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11480" y="1133856"/>
            <a:ext cx="2639568" cy="6858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316736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3D5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LAYER 01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548640" y="1572768"/>
            <a:ext cx="23652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硬體　Hardware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48640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121408"/>
            <a:ext cx="2365248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人行道、座椅、照明、公廁、扶手、坡道、低地板公車、住宅改造。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特性：看得見、可驗收、一次投資長期使用。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風險：只做硬體會變成「沒人用的蚊子館」。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3252216" y="1133856"/>
            <a:ext cx="2639568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252216" y="1133856"/>
            <a:ext cx="2639568" cy="68580"/>
          </a:xfrm>
          <a:prstGeom prst="rect">
            <a:avLst/>
          </a:prstGeom>
          <a:solidFill>
            <a:srgbClr val="8B6F47"/>
          </a:solidFill>
          <a:ln w="12700">
            <a:solidFill>
              <a:srgbClr val="8B6F4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389376" y="1316736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8B6F4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LAYER 02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3389376" y="1572768"/>
            <a:ext cx="23652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軟體　Software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3389376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389376" y="2121408"/>
            <a:ext cx="2365248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課程、共餐、志工、社會處方、失智友善訓練、活動與陪伴。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特性：直接產生關係與參與。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風險：只做軟體，長輩根本走不到活動現場。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092952" y="1133856"/>
            <a:ext cx="2639568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092952" y="1133856"/>
            <a:ext cx="2639568" cy="685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230112" y="1316736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LAYER 03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6230112" y="1572768"/>
            <a:ext cx="23652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制度　Governance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6230112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30112" y="2121408"/>
            <a:ext cx="2365248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跨局處平台、KPI 與預算、法規與標案規範、資料介接、長者參與機制。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特性：決定前兩層能否持續。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風險：沒有制度，一切隨首長與承辦人異動歸零。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後面所有國際案例，請用這三層來拆解——你會發現成功案例都是三層同時到位。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34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pic>
        <p:nvPicPr>
          <p:cNvPr id="3" name="Image 0" descr="/private/tmp/claude-502/-Users-skygod-ai/7b1c89c8-8b81-48aa-a3f9-781bbc8b29ab/scratchpad/agefriendly/img/copenhagen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749040" y="0"/>
            <a:ext cx="5394960" cy="51435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3749040" y="0"/>
            <a:ext cx="5394960" cy="5143500"/>
          </a:xfrm>
          <a:prstGeom prst="rect">
            <a:avLst/>
          </a:prstGeom>
          <a:solidFill>
            <a:srgbClr val="FAF8F4">
              <a:alpha val="88000"/>
            </a:srgbClr>
          </a:solidFill>
          <a:ln w="12700">
            <a:solidFill>
              <a:srgbClr val="FAF8F4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4069080" y="1371600"/>
            <a:ext cx="4754880" cy="2651760"/>
          </a:xfrm>
          <a:prstGeom prst="rect">
            <a:avLst/>
          </a:prstGeom>
          <a:solidFill>
            <a:srgbClr val="FAF8F4">
              <a:alpha val="94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57200" y="685800"/>
            <a:ext cx="2926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6200" dirty="0"/>
          </a:p>
        </p:txBody>
      </p:sp>
      <p:sp>
        <p:nvSpPr>
          <p:cNvPr id="7" name="Shape 4"/>
          <p:cNvSpPr/>
          <p:nvPr/>
        </p:nvSpPr>
        <p:spPr>
          <a:xfrm>
            <a:off x="502920" y="1691640"/>
            <a:ext cx="548640" cy="27432"/>
          </a:xfrm>
          <a:prstGeom prst="rect">
            <a:avLst/>
          </a:prstGeom>
          <a:solidFill>
            <a:srgbClr val="8AAB8B"/>
          </a:solidFill>
          <a:ln w="12700">
            <a:solidFill>
              <a:srgbClr val="8AAB8B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57200" y="1783080"/>
            <a:ext cx="301752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22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世界各國</a:t>
            </a:r>
            <a:endParaRPr lang="en-US" sz="22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22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推動高齡友善城市的</a:t>
            </a:r>
            <a:endParaRPr lang="en-US" sz="22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22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案例與經驗</a:t>
            </a:r>
            <a:endParaRPr lang="en-US" sz="2250" dirty="0"/>
          </a:p>
        </p:txBody>
      </p:sp>
      <p:sp>
        <p:nvSpPr>
          <p:cNvPr id="9" name="Text 6"/>
          <p:cNvSpPr/>
          <p:nvPr/>
        </p:nvSpPr>
        <p:spPr>
          <a:xfrm>
            <a:off x="457200" y="3529584"/>
            <a:ext cx="30175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接下來 35 分鐘，我們走訪 6 個國家、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10 個城市的具體做法。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每個案例都用同一格式呈現：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背景、做法、成效、臺中可借鏡。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4343400" y="1600200"/>
            <a:ext cx="42976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Aft>
                <a:spcPts val="1200"/>
              </a:spcAft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日本：富山、柏市、松戶</a:t>
            </a:r>
            <a:endParaRPr lang="en-US" sz="1350" dirty="0"/>
          </a:p>
          <a:p>
            <a:pPr>
              <a:spcAft>
                <a:spcPts val="1200"/>
              </a:spcAft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新加坡：垂直村落與居家改造</a:t>
            </a:r>
            <a:endParaRPr lang="en-US" sz="1350" dirty="0"/>
          </a:p>
          <a:p>
            <a:pPr>
              <a:spcAft>
                <a:spcPts val="1200"/>
              </a:spcAft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歐洲：荷蘭、西班牙、英國、丹麥</a:t>
            </a:r>
            <a:endParaRPr lang="en-US" sz="1350" dirty="0"/>
          </a:p>
          <a:p>
            <a:pPr>
              <a:spcAft>
                <a:spcPts val="1200"/>
              </a:spcAft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美洲與東亞：紐約、首爾、臺灣</a:t>
            </a:r>
            <a:endParaRPr lang="en-US" sz="135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CASE MAP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十個案例一次看：它們各自解決什麼問題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graphicFrame>
        <p:nvGraphicFramePr>
          <p:cNvPr id="3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1133856"/>
          <a:ext cx="8321040" cy="914400"/>
        </p:xfrm>
        <a:graphic>
          <a:graphicData uri="http://schemas.openxmlformats.org/drawingml/2006/table">
            <a:tbl>
              <a:tblPr/>
              <a:tblGrid>
                <a:gridCol w="1691640"/>
                <a:gridCol w="2286000"/>
                <a:gridCol w="2788920"/>
                <a:gridCol w="1554480"/>
              </a:tblGrid>
              <a:tr h="30840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AF8F4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城市／國家</a:t>
                      </a:r>
                      <a:endParaRPr lang="en-US" sz="11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5A3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AF8F4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核心問題</a:t>
                      </a:r>
                      <a:endParaRPr lang="en-US" sz="11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5A3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AF8F4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主要對策</a:t>
                      </a:r>
                      <a:endParaRPr lang="en-US" sz="11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5A3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AF8F4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層次</a:t>
                      </a:r>
                      <a:endParaRPr lang="en-US" sz="11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5A3E"/>
                    </a:solidFill>
                  </a:tcPr>
                </a:tc>
              </a:tr>
              <a:tr h="30840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富山　日本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人口稀疏、開車才能生活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緊湊城市＋輕軌串聯生活圈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硬體＋制度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840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柏市　日本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郊區住宅區集體老化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在地安老＋生涯現役就業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硬體＋軟體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</a:tr>
              <a:tr h="30840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松戶　日本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失智人口快速增加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2 萬名失智支持者＋橘色咖啡館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軟體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840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新加坡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土地稀缺、長者獨居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垂直村落＋居家改造補助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硬體＋制度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</a:tr>
              <a:tr h="30840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荷蘭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失智照顧的去機構化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失智村＋正常生活場景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硬體＋軟體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840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巴塞隆納　西班牙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都市長者孤寂與隱形化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鄰里雷達＋數位連結＋超級街廓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軟體＋硬體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</a:tr>
              <a:tr h="30840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曼徹斯特　英國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老化與貧窮疊加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全市治理架構＋鄰里方案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制度＋軟體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840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紐約　美國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大都會行人安全與可及性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59 項跨局處行動＋街道改造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制度＋硬體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</a:tr>
              <a:tr h="30840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哥本哈根　丹麥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設計者與使用者脫節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長者共同設計鄰里空間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軟體＋制度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840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首爾　韓國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嬰兒潮世代大量退休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50+ 財團：第二人生支持系統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軟體＋制度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請注意最右欄：沒有任何一個成功案例只做單一層次。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36</a:t>
            </a:r>
            <a:endParaRPr lang="en-US" sz="9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219456"/>
            <a:ext cx="1417320" cy="292608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19456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日本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1993392" y="219456"/>
            <a:ext cx="6675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富山市　Toyama City｜人口約 41 萬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57200" y="56692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緊湊城市：用大眾運輸重新組織長者的生活圈</a:t>
            </a:r>
            <a:endParaRPr lang="en-US" sz="2300" dirty="0"/>
          </a:p>
        </p:txBody>
      </p:sp>
      <p:sp>
        <p:nvSpPr>
          <p:cNvPr id="8" name="Shape 6"/>
          <p:cNvSpPr/>
          <p:nvPr/>
        </p:nvSpPr>
        <p:spPr>
          <a:xfrm>
            <a:off x="457200" y="1097280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pic>
        <p:nvPicPr>
          <p:cNvPr id="9" name="Image 0" descr="/private/tmp/claude-502/-Users-skygod-ai/7b1c89c8-8b81-48aa-a3f9-781bbc8b29ab/scratchpad/agefriendly/img/bus_interior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504688" y="1243584"/>
            <a:ext cx="3182112" cy="228600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5504688" y="3529584"/>
            <a:ext cx="3182112" cy="420624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614416" y="3529584"/>
            <a:ext cx="29626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20" dirty="0">
                <a:solidFill>
                  <a:srgbClr val="C4A88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低地板市區公車（示意）／Wikimedia Commons, CC BY 2.0</a:t>
            </a:r>
            <a:endParaRPr lang="en-US" sz="820" dirty="0"/>
          </a:p>
        </p:txBody>
      </p:sp>
      <p:sp>
        <p:nvSpPr>
          <p:cNvPr id="12" name="Text 9"/>
          <p:cNvSpPr/>
          <p:nvPr/>
        </p:nvSpPr>
        <p:spPr>
          <a:xfrm>
            <a:off x="502920" y="1243584"/>
            <a:ext cx="4846320" cy="2798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背景：人口減少＋高度汽車依賴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郊區蔓延使公共服務成本飆升，不開車的長者形同被困在家。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2006 年起推動「緊湊城市」總體計畫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把公共運輸、公共服務與居住誘導集中到軸線與節點上。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輕軌（LRT）是關鍵基礎建設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車廂地板與月台齊平，長者上下車不需跨階、不會絆倒。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財政誘因雙向設計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補助開發商在中心區投資，同時補助居民遷入軸線周邊。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國際評價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OECD《Compact City Policies》列為全球五個標竿案例之一。</a:t>
            </a:r>
            <a:endParaRPr lang="en-US" sz="1180" dirty="0"/>
          </a:p>
        </p:txBody>
      </p:sp>
      <p:sp>
        <p:nvSpPr>
          <p:cNvPr id="13" name="Shape 10"/>
          <p:cNvSpPr/>
          <p:nvPr/>
        </p:nvSpPr>
        <p:spPr>
          <a:xfrm>
            <a:off x="457200" y="4114800"/>
            <a:ext cx="8229600" cy="640080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457200" y="4114800"/>
            <a:ext cx="54864" cy="6400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58368" y="411480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臺中可借鏡　</a:t>
            </a:r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臺中山線、海線與屯區不可能全面高密度，但可以選定「生活軸線節點」——在公車轉運站、市場、衛生所周邊 500 公尺內，集中配置長者服務與無障礙改造，形成可步行的生活圈。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資料來源：Japan Local Government Centre；OECD Compact City Policies（2012）。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37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219456"/>
            <a:ext cx="1417320" cy="292608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19456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日本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1993392" y="219456"/>
            <a:ext cx="6675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柏市 豐四季台　Kashiwa, Toyoshikidai｜東京都會區近郊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57200" y="56692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在地安老（AIP）：讓一整個老舊社區重生</a:t>
            </a:r>
            <a:endParaRPr lang="en-US" sz="2300" dirty="0"/>
          </a:p>
        </p:txBody>
      </p:sp>
      <p:sp>
        <p:nvSpPr>
          <p:cNvPr id="8" name="Shape 6"/>
          <p:cNvSpPr/>
          <p:nvPr/>
        </p:nvSpPr>
        <p:spPr>
          <a:xfrm>
            <a:off x="457200" y="1097280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pic>
        <p:nvPicPr>
          <p:cNvPr id="9" name="Image 0" descr="/private/tmp/claude-502/-Users-skygod-ai/7b1c89c8-8b81-48aa-a3f9-781bbc8b29ab/scratchpad/agefriendly/img/cohousing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504688" y="1243584"/>
            <a:ext cx="3182112" cy="228600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5504688" y="3529584"/>
            <a:ext cx="3182112" cy="420624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614416" y="3529584"/>
            <a:ext cx="29626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20" dirty="0">
                <a:solidFill>
                  <a:srgbClr val="C4A88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集合住宅街廓（示意）／Wikimedia Commons, CC BY-SA 4.0</a:t>
            </a:r>
            <a:endParaRPr lang="en-US" sz="820" dirty="0"/>
          </a:p>
        </p:txBody>
      </p:sp>
      <p:sp>
        <p:nvSpPr>
          <p:cNvPr id="12" name="Text 9"/>
          <p:cNvSpPr/>
          <p:nvPr/>
        </p:nvSpPr>
        <p:spPr>
          <a:xfrm>
            <a:off x="502920" y="1243584"/>
            <a:ext cx="4846320" cy="2798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典型的「集體老化」社區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1960 年代興建的大型國宅，住戶隨時間一起變老，機能同步衰退。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2009 年起由東京大學、市府與都市再生機構三方合作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以「在地安老」為核心，同步改造住宅、醫療、就業與交通。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原地重建為高齡友善住宅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社區內設 24 小時居家醫療與照護據點，做到「在同一個社區終老」。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生涯現役（第二人生就業）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在社區內創造農園、托育、餐飲、物流等適合高齡者的工作機會。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導入 ICT 與替代運具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網路購物、緊急通報系統與社區內接駁補足移動能力缺口。</a:t>
            </a:r>
            <a:endParaRPr lang="en-US" sz="1180" dirty="0"/>
          </a:p>
        </p:txBody>
      </p:sp>
      <p:sp>
        <p:nvSpPr>
          <p:cNvPr id="13" name="Shape 10"/>
          <p:cNvSpPr/>
          <p:nvPr/>
        </p:nvSpPr>
        <p:spPr>
          <a:xfrm>
            <a:off x="457200" y="4114800"/>
            <a:ext cx="8229600" cy="640080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457200" y="4114800"/>
            <a:ext cx="54864" cy="6400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58368" y="411480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臺中可借鏡　</a:t>
            </a:r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臺中有大量 1970–80 年代興建、無電梯的老舊公寓聚落。可選 1–2 處試辦「AIP 示範街廓」，同步做：電梯增設補助、居家醫療進駐、社區內高齡就業與接駁——而非只補助個別住戶。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資料來源：東京大學高齡社會綜合研究機構 Kashiwa-Toyoshikidai Project。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38</a:t>
            </a:r>
            <a:endParaRPr lang="en-US" sz="9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219456"/>
            <a:ext cx="1417320" cy="292608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19456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日本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1993392" y="219456"/>
            <a:ext cx="6675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松戶市　Matsudo｜人口約 50 萬，全國老化速度第二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57200" y="56692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失智友善城市：把整座城市變成支持網</a:t>
            </a:r>
            <a:endParaRPr lang="en-US" sz="2300" dirty="0"/>
          </a:p>
        </p:txBody>
      </p:sp>
      <p:sp>
        <p:nvSpPr>
          <p:cNvPr id="8" name="Shape 6"/>
          <p:cNvSpPr/>
          <p:nvPr/>
        </p:nvSpPr>
        <p:spPr>
          <a:xfrm>
            <a:off x="457200" y="1097280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pic>
        <p:nvPicPr>
          <p:cNvPr id="9" name="Image 0" descr="/private/tmp/claude-502/-Users-skygod-ai/7b1c89c8-8b81-48aa-a3f9-781bbc8b29ab/scratchpad/agefriendly/img/dementia_care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504688" y="1243584"/>
            <a:ext cx="3182112" cy="228600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5504688" y="3529584"/>
            <a:ext cx="3182112" cy="420624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614416" y="3529584"/>
            <a:ext cx="29626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20" dirty="0">
                <a:solidFill>
                  <a:srgbClr val="C4A88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高齡政策相關場合（示意）／Wikimedia Commons, CC BY 2.0</a:t>
            </a:r>
            <a:endParaRPr lang="en-US" sz="820" dirty="0"/>
          </a:p>
        </p:txBody>
      </p:sp>
      <p:sp>
        <p:nvSpPr>
          <p:cNvPr id="12" name="Text 9"/>
          <p:cNvSpPr/>
          <p:nvPr/>
        </p:nvSpPr>
        <p:spPr>
          <a:xfrm>
            <a:off x="502920" y="1243584"/>
            <a:ext cx="4846320" cy="2798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全國性「失智支持者」培訓制度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自 2005 年推動，至 2020 年 9 月全日本已有約 1,270 萬人完訓。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松戶市的在地網絡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超過 20,000 名支持者，其中 3,000 人參與定期巡守、500 人受訓提供家屬諮詢。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橘色咖啡館（Orange Café）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在社區設置常態據點，提供家屬諮詢、照顧講座與喘息交流。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橘色散步（Orange Walk）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定期舉辦公共宣導，把失智從「家庭祕密」轉為「社區共同話題」。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2015 年新橘色計畫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將早期發現、復健與社會支持納入國家層級的綜合戰略。</a:t>
            </a:r>
            <a:endParaRPr lang="en-US" sz="1180" dirty="0"/>
          </a:p>
        </p:txBody>
      </p:sp>
      <p:sp>
        <p:nvSpPr>
          <p:cNvPr id="13" name="Shape 10"/>
          <p:cNvSpPr/>
          <p:nvPr/>
        </p:nvSpPr>
        <p:spPr>
          <a:xfrm>
            <a:off x="457200" y="4114800"/>
            <a:ext cx="8229600" cy="640080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457200" y="4114800"/>
            <a:ext cx="54864" cy="6400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58368" y="411480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臺中可借鏡　</a:t>
            </a:r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失智友善的關鍵不是蓋機構，而是「訓練人」。臺中可設定 4 年內培訓 X 萬名失智友善天使的量化目標，優先對象為：公車司機、超商與市場店員、里幹事、警消、銀行行員與市府第一線櫃檯人員。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資料來源：Japan Dementia Platform；MHLW New Orange Plan；C3A/NPR 報導。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39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A1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51435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31520" y="8229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開場三問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731520" y="1188720"/>
            <a:ext cx="77724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260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① 你最近一次「陪長輩走完一段路」是什麼時候？</a:t>
            </a:r>
            <a:endParaRPr lang="en-US" sz="26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260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② 你們局處的服務，長輩要「走幾步、等幾分鐘、問幾個人」才拿得到？</a:t>
            </a:r>
            <a:endParaRPr lang="en-US" sz="26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260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③ 如果 20 年後的你來使用今天做的設計，你會滿意嗎？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31520" y="3703320"/>
            <a:ext cx="7772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C4A88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請先不要回答。把答案放在心裡，我們在課程最後會回來檢查它是否改變了。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219456"/>
            <a:ext cx="1417320" cy="292608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19456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日本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1993392" y="219456"/>
            <a:ext cx="6675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行橋市、滝澤市等　Yukuhashi, Takizawa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57200" y="56692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慢速結帳（Slow Register）：一個幾乎零成本的溫柔設計</a:t>
            </a:r>
            <a:endParaRPr lang="en-US" sz="2300" dirty="0"/>
          </a:p>
        </p:txBody>
      </p:sp>
      <p:sp>
        <p:nvSpPr>
          <p:cNvPr id="8" name="Shape 6"/>
          <p:cNvSpPr/>
          <p:nvPr/>
        </p:nvSpPr>
        <p:spPr>
          <a:xfrm>
            <a:off x="457200" y="1097280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pic>
        <p:nvPicPr>
          <p:cNvPr id="9" name="Image 0" descr="/private/tmp/claude-502/-Users-skygod-ai/7b1c89c8-8b81-48aa-a3f9-781bbc8b29ab/scratchpad/agefriendly/img/supermarket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504688" y="1243584"/>
            <a:ext cx="3182112" cy="228600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5504688" y="3529584"/>
            <a:ext cx="3182112" cy="420624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614416" y="3529584"/>
            <a:ext cx="29626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20" dirty="0">
                <a:solidFill>
                  <a:srgbClr val="C4A88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超市結帳區／Wikimedia Commons, CC BY-SA 4.0</a:t>
            </a:r>
            <a:endParaRPr lang="en-US" sz="820" dirty="0"/>
          </a:p>
        </p:txBody>
      </p:sp>
      <p:sp>
        <p:nvSpPr>
          <p:cNvPr id="12" name="Text 9"/>
          <p:cNvSpPr/>
          <p:nvPr/>
        </p:nvSpPr>
        <p:spPr>
          <a:xfrm>
            <a:off x="502920" y="1243584"/>
            <a:ext cx="4846320" cy="2798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問題來自長輩的真實心聲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「我從皮包拿錢要花時間，後面排隊我就很有壓力」「後面的人不耐煩，我就不敢去買菜了」。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做法極簡：指定一個結帳櫃檯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標示為「慢慢結帳也沒關係」的專用通道，由 NPO 與超市共同推動。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效益超出預期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不只解決結帳焦慮，更成為長者與店員的日常社交接觸點。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同類做法在歐洲擴散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荷蘭、蘇格蘭、加拿大陸續出現「聊天結帳台」與「放鬆結帳道」。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延伸：失智友善零售訓練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日本已針對便利商店店員發展 50 分鐘線上微學習課程並完成隨機對照試驗。</a:t>
            </a:r>
            <a:endParaRPr lang="en-US" sz="1180" dirty="0"/>
          </a:p>
        </p:txBody>
      </p:sp>
      <p:sp>
        <p:nvSpPr>
          <p:cNvPr id="13" name="Shape 10"/>
          <p:cNvSpPr/>
          <p:nvPr/>
        </p:nvSpPr>
        <p:spPr>
          <a:xfrm>
            <a:off x="457200" y="4114800"/>
            <a:ext cx="8229600" cy="640080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457200" y="4114800"/>
            <a:ext cx="54864" cy="6400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58368" y="411480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臺中可借鏡　</a:t>
            </a:r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臺中可推「高齡友善店家」認證：條件包含放大字體標價、提供座椅、允許借用廁所、店員完成 1 小時友善服務訓練。成本極低，但能立刻改變長者的城市體驗，且對店家是正向行銷。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資料來源：The Mainichi／Japan Today 報導；ReDeSign RCT（PMC10474589）。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40</a:t>
            </a:r>
            <a:endParaRPr lang="en-US" sz="9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219456"/>
            <a:ext cx="1417320" cy="292608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19456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新加坡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1993392" y="219456"/>
            <a:ext cx="6675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Kampung Admiralty｜全國首座垂直村落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57200" y="56692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垂直村落：把一個社區的所有需求疊在一棟樓裡</a:t>
            </a:r>
            <a:endParaRPr lang="en-US" sz="2300" dirty="0"/>
          </a:p>
        </p:txBody>
      </p:sp>
      <p:sp>
        <p:nvSpPr>
          <p:cNvPr id="8" name="Shape 6"/>
          <p:cNvSpPr/>
          <p:nvPr/>
        </p:nvSpPr>
        <p:spPr>
          <a:xfrm>
            <a:off x="457200" y="1097280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pic>
        <p:nvPicPr>
          <p:cNvPr id="9" name="Image 0" descr="/private/tmp/claude-502/-Users-skygod-ai/7b1c89c8-8b81-48aa-a3f9-781bbc8b29ab/scratchpad/agefriendly/img/wayfinding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504688" y="1243584"/>
            <a:ext cx="3182112" cy="228600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5504688" y="3529584"/>
            <a:ext cx="3182112" cy="420624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614416" y="3529584"/>
            <a:ext cx="29626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20" dirty="0">
                <a:solidFill>
                  <a:srgbClr val="C4A88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複合式公共設施配置（示意）／Wikimedia Commons, CC BY-SA 4.0</a:t>
            </a:r>
            <a:endParaRPr lang="en-US" sz="820" dirty="0"/>
          </a:p>
        </p:txBody>
      </p:sp>
      <p:sp>
        <p:nvSpPr>
          <p:cNvPr id="12" name="Text 9"/>
          <p:cNvSpPr/>
          <p:nvPr/>
        </p:nvSpPr>
        <p:spPr>
          <a:xfrm>
            <a:off x="502920" y="1243584"/>
            <a:ext cx="4846320" cy="2798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設計概念：Village in the Sky for All Ages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在土地極度稀缺的條件下，用垂直堆疊取代水平蔓延。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一棟樓解決一整天的需求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長者公寓、醫療中心、日照中心、托兒所、熟食中心、超市、社區農園與屋頂公園共構。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104 戶高齡友善公寓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兩棟 11 層住宅，以 30 年租期出售予長者，內部全面適老化設計。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刻意的跨代設計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托兒所與日照中心相鄰，長者與幼兒的日常相遇是設計出來的，不是碰巧。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永續設計同步達成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雨水花園與生態滯留槽每年可節省約 410 萬公升自來水。</a:t>
            </a:r>
            <a:endParaRPr lang="en-US" sz="1180" dirty="0"/>
          </a:p>
        </p:txBody>
      </p:sp>
      <p:sp>
        <p:nvSpPr>
          <p:cNvPr id="13" name="Shape 10"/>
          <p:cNvSpPr/>
          <p:nvPr/>
        </p:nvSpPr>
        <p:spPr>
          <a:xfrm>
            <a:off x="457200" y="4114800"/>
            <a:ext cx="8229600" cy="640080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457200" y="4114800"/>
            <a:ext cx="54864" cy="6400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58368" y="411480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臺中可借鏡　</a:t>
            </a:r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臺中在市地重劃區與公有地開發時，可要求「複合機能」：長照據點＋托育＋衛生所＋活動中心同址設置。核心不是省地，而是讓長者「一趟出門辦完所有事」，並創造自然的跨代接觸。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資料來源：新加坡建屋發展局（HDB）；SUTD LKYCIC 案例研究；NTUC Health。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41</a:t>
            </a:r>
            <a:endParaRPr lang="en-US" sz="9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219456"/>
            <a:ext cx="1417320" cy="292608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19456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新加坡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1993392" y="219456"/>
            <a:ext cx="6675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全國政策｜City for All Ages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57200" y="56692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從一棟樓到一整座城：三個制度性工具</a:t>
            </a:r>
            <a:endParaRPr lang="en-US" sz="2300" dirty="0"/>
          </a:p>
        </p:txBody>
      </p:sp>
      <p:sp>
        <p:nvSpPr>
          <p:cNvPr id="8" name="Shape 6"/>
          <p:cNvSpPr/>
          <p:nvPr/>
        </p:nvSpPr>
        <p:spPr>
          <a:xfrm>
            <a:off x="457200" y="1097280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pic>
        <p:nvPicPr>
          <p:cNvPr id="9" name="Image 0" descr="/private/tmp/claude-502/-Users-skygod-ai/7b1c89c8-8b81-48aa-a3f9-781bbc8b29ab/scratchpad/agefriendly/img/accessible_wc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504688" y="1243584"/>
            <a:ext cx="3182112" cy="228600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5504688" y="3529584"/>
            <a:ext cx="3182112" cy="420624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614416" y="3529584"/>
            <a:ext cx="29626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20" dirty="0">
                <a:solidFill>
                  <a:srgbClr val="C4A88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無障礙衛浴扶手設置／Wikimedia Commons, CC BY-SA 4.0</a:t>
            </a:r>
            <a:endParaRPr lang="en-US" sz="820" dirty="0"/>
          </a:p>
        </p:txBody>
      </p:sp>
      <p:sp>
        <p:nvSpPr>
          <p:cNvPr id="12" name="Text 9"/>
          <p:cNvSpPr/>
          <p:nvPr/>
        </p:nvSpPr>
        <p:spPr>
          <a:xfrm>
            <a:off x="502920" y="1243584"/>
            <a:ext cx="4846320" cy="2798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EASE 居家改造計畫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政府高額補助在既有國宅加裝浴室止滑地磚、扶手與坡道，由政府統一發包施工。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關鍵設計：不是發錢，是「代辦」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長者不需自己找廠商、比價、監工——這是補助政策成敗的分水嶺。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Silver Zone 銀髮區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在長者密集的路段降低車速、延長行人綠燈、增設庇護島與明顯標線。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City for All Ages 由下而上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在各選區成立在地委員會，盤點問題並提出改造清單。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整體邏輯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中央訂標準與經費、地方盤點與執行、長者參與定義問題。</a:t>
            </a:r>
            <a:endParaRPr lang="en-US" sz="1180" dirty="0"/>
          </a:p>
        </p:txBody>
      </p:sp>
      <p:sp>
        <p:nvSpPr>
          <p:cNvPr id="13" name="Shape 10"/>
          <p:cNvSpPr/>
          <p:nvPr/>
        </p:nvSpPr>
        <p:spPr>
          <a:xfrm>
            <a:off x="457200" y="4114800"/>
            <a:ext cx="8229600" cy="640080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457200" y="4114800"/>
            <a:ext cx="54864" cy="6400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58368" y="411480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臺中可借鏡　</a:t>
            </a:r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臺中的居家無障礙改造補助，可從「核銷制」改為「代辦制」：由市府建立合格廠商庫、統一議價、社工陪同確認需求。這一項改變，通常能讓使用率翻倍。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資料來源：新加坡建屋發展局 EASE 計畫；陸路交通管理局 Silver Zone。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42</a:t>
            </a:r>
            <a:endParaRPr lang="en-US" sz="9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219456"/>
            <a:ext cx="1417320" cy="292608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19456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荷蘭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1993392" y="219456"/>
            <a:ext cx="6675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De Hogeweyk, Weesp｜失智村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57200" y="56692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失智村：不是把人關起來，而是讓生活繼續</a:t>
            </a:r>
            <a:endParaRPr lang="en-US" sz="2300" dirty="0"/>
          </a:p>
        </p:txBody>
      </p:sp>
      <p:sp>
        <p:nvSpPr>
          <p:cNvPr id="8" name="Shape 6"/>
          <p:cNvSpPr/>
          <p:nvPr/>
        </p:nvSpPr>
        <p:spPr>
          <a:xfrm>
            <a:off x="457200" y="1097280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pic>
        <p:nvPicPr>
          <p:cNvPr id="9" name="Image 0" descr="/private/tmp/claude-502/-Users-skygod-ai/7b1c89c8-8b81-48aa-a3f9-781bbc8b29ab/scratchpad/agefriendly/img/hogeweyk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504688" y="1243584"/>
            <a:ext cx="3182112" cy="228600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5504688" y="3529584"/>
            <a:ext cx="3182112" cy="420624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614416" y="3529584"/>
            <a:ext cx="29626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20" dirty="0">
                <a:solidFill>
                  <a:srgbClr val="C4A88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荷蘭 Weesp 市街景（Hogeweyk 所在城鎮）／Wikimedia Commons, Public domain</a:t>
            </a:r>
            <a:endParaRPr lang="en-US" sz="820" dirty="0"/>
          </a:p>
        </p:txBody>
      </p:sp>
      <p:sp>
        <p:nvSpPr>
          <p:cNvPr id="12" name="Text 9"/>
          <p:cNvSpPr/>
          <p:nvPr/>
        </p:nvSpPr>
        <p:spPr>
          <a:xfrm>
            <a:off x="502920" y="1243584"/>
            <a:ext cx="4846320" cy="2798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核心理念：去機構化、轉化、正常化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Deinstitutionalize, transform, normalize——把「病房」改回「家」。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23 棟住宅、7 種生活風格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依居民過去的生活型態分組，讓室內陳設、飲食與作息延續原本的習慣。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村內有街道、超市、餐廳、劇院與理髮店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住民自己買菜、煮飯、洗衣，維持日常生活能力與角色感。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觀察到的成效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住民功能表現改善、抗精神病藥物使用量下降。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審慎看待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系統性回顧指出，目前仍缺乏嚴謹的對照研究證實其對行為與認知的長期效益。</a:t>
            </a:r>
            <a:endParaRPr lang="en-US" sz="1180" dirty="0"/>
          </a:p>
        </p:txBody>
      </p:sp>
      <p:sp>
        <p:nvSpPr>
          <p:cNvPr id="13" name="Shape 10"/>
          <p:cNvSpPr/>
          <p:nvPr/>
        </p:nvSpPr>
        <p:spPr>
          <a:xfrm>
            <a:off x="457200" y="4114800"/>
            <a:ext cx="8229600" cy="640080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457200" y="4114800"/>
            <a:ext cx="54864" cy="6400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58368" y="411480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臺中可借鏡　</a:t>
            </a:r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臺中不需要複製失智村，但可移植其核心原則：讓失智長者「繼續做原本會做的事」。在日照中心與長照機構的評鑑指標中，加入「住民可自主參與家務與外出的比例」。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資料來源：De Hogeweyk；Dementia-friendly design: Hogeweyk and beyond（PMC6532822）；CDA-AMC 評估報告。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43</a:t>
            </a:r>
            <a:endParaRPr lang="en-US" sz="9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219456"/>
            <a:ext cx="1417320" cy="292608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19456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西班牙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1993392" y="219456"/>
            <a:ext cx="6675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巴塞隆納　Barcelona｜Radars &amp; VinclesBCN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57200" y="56692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鄰里雷達＋數位連結：讓「看不見的長者」被看見</a:t>
            </a:r>
            <a:endParaRPr lang="en-US" sz="2300" dirty="0"/>
          </a:p>
        </p:txBody>
      </p:sp>
      <p:sp>
        <p:nvSpPr>
          <p:cNvPr id="8" name="Shape 6"/>
          <p:cNvSpPr/>
          <p:nvPr/>
        </p:nvSpPr>
        <p:spPr>
          <a:xfrm>
            <a:off x="457200" y="1097280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pic>
        <p:nvPicPr>
          <p:cNvPr id="9" name="Image 0" descr="/private/tmp/claude-502/-Users-skygod-ai/7b1c89c8-8b81-48aa-a3f9-781bbc8b29ab/scratchpad/agefriendly/img/bcn_plaza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504688" y="1243584"/>
            <a:ext cx="3182112" cy="228600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5504688" y="3529584"/>
            <a:ext cx="3182112" cy="420624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614416" y="3529584"/>
            <a:ext cx="29626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20" dirty="0">
                <a:solidFill>
                  <a:srgbClr val="C4A88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巴塞隆納 Passeig de Gràcia 街區／Wikimedia Commons, CC BY 2.0</a:t>
            </a:r>
            <a:endParaRPr lang="en-US" sz="820" dirty="0"/>
          </a:p>
        </p:txBody>
      </p:sp>
      <p:sp>
        <p:nvSpPr>
          <p:cNvPr id="12" name="Text 9"/>
          <p:cNvSpPr/>
          <p:nvPr/>
        </p:nvSpPr>
        <p:spPr>
          <a:xfrm>
            <a:off x="502920" y="1243584"/>
            <a:ext cx="4846320" cy="2798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Radars（雷達計畫）：2008 年起自 Gràcia 區試辦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招募鄰居、藥局、麵包店、雜貨店成為「雷達」，留意獨居長者的異狀。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不是通報系統，是關係網絡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店家發現「這位阿嬤三天沒來買麵包」，即可啟動關懷。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VinclesBCN（連結計畫）：2014 年起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以平板與手機應用程式，協助孤寂長者建立與維繫社交圈，現已擴及全市 38 個街區。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成效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使用者的孤寂感顯著下降，自尊與情緒狀態的改善幅度更大，服務逾三千名長者。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關鍵設計：科技加上真人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數位工具背後有社工與志工團隊，而非讓長者獨自面對介面。</a:t>
            </a:r>
            <a:endParaRPr lang="en-US" sz="1180" dirty="0"/>
          </a:p>
        </p:txBody>
      </p:sp>
      <p:sp>
        <p:nvSpPr>
          <p:cNvPr id="13" name="Shape 10"/>
          <p:cNvSpPr/>
          <p:nvPr/>
        </p:nvSpPr>
        <p:spPr>
          <a:xfrm>
            <a:off x="457200" y="4114800"/>
            <a:ext cx="8229600" cy="640080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457200" y="4114800"/>
            <a:ext cx="54864" cy="6400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58368" y="411480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臺中可借鏡　</a:t>
            </a:r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臺中已有關懷據點與里鄰系統，可再加一層「商圈雷達」：與便利商店、藥局、早餐店、傳統市場攤商合作建立非正式觀察網絡，並設計簡單的通報與回應流程。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資料來源：Barcelona City Council；Fundació iSocial；Bloomberg Cities。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44</a:t>
            </a:r>
            <a:endParaRPr lang="en-US" sz="9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219456"/>
            <a:ext cx="1417320" cy="292608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19456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西班牙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1993392" y="219456"/>
            <a:ext cx="6675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巴塞隆納　Superilles（超級街廓）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57200" y="56692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超級街廓：把街道從車子手中要回來</a:t>
            </a:r>
            <a:endParaRPr lang="en-US" sz="2300" dirty="0"/>
          </a:p>
        </p:txBody>
      </p:sp>
      <p:sp>
        <p:nvSpPr>
          <p:cNvPr id="8" name="Shape 6"/>
          <p:cNvSpPr/>
          <p:nvPr/>
        </p:nvSpPr>
        <p:spPr>
          <a:xfrm>
            <a:off x="457200" y="1097280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pic>
        <p:nvPicPr>
          <p:cNvPr id="9" name="Image 0" descr="/private/tmp/claude-502/-Users-skygod-ai/7b1c89c8-8b81-48aa-a3f9-781bbc8b29ab/scratchpad/agefriendly/img/barcelona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504688" y="1243584"/>
            <a:ext cx="3182112" cy="228600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5504688" y="3529584"/>
            <a:ext cx="3182112" cy="420624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614416" y="3529584"/>
            <a:ext cx="29626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20" dirty="0">
                <a:solidFill>
                  <a:srgbClr val="C4A88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巴塞隆納街廓改造路段／Wikimedia Commons, CC BY-SA 4.0</a:t>
            </a:r>
            <a:endParaRPr lang="en-US" sz="820" dirty="0"/>
          </a:p>
        </p:txBody>
      </p:sp>
      <p:sp>
        <p:nvSpPr>
          <p:cNvPr id="12" name="Text 9"/>
          <p:cNvSpPr/>
          <p:nvPr/>
        </p:nvSpPr>
        <p:spPr>
          <a:xfrm>
            <a:off x="502920" y="1243584"/>
            <a:ext cx="4846320" cy="2798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做法：把 3×3 的街廓合併為一個大街廓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內部道路限速並限制過境車輛，外圍道路承擔主要車流。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釋放出來的空間變成什麼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座椅、遊具、樹蔭、街道家具與可停留的廣場——不是只有綠化。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對長者的直接效益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步行距離內可休憩、噪音與空污下降、跌倒風險降低、自然社交機會增加。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爭議與學習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初期商家與駕駛反彈強烈，後續透過參與式規劃與分期實施才逐步取得共識。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核心洞見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高齡友善的最大阻力通常不是技術，而是既有使用者的權益重分配。</a:t>
            </a:r>
            <a:endParaRPr lang="en-US" sz="1180" dirty="0"/>
          </a:p>
        </p:txBody>
      </p:sp>
      <p:sp>
        <p:nvSpPr>
          <p:cNvPr id="13" name="Shape 10"/>
          <p:cNvSpPr/>
          <p:nvPr/>
        </p:nvSpPr>
        <p:spPr>
          <a:xfrm>
            <a:off x="457200" y="4114800"/>
            <a:ext cx="8229600" cy="640080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457200" y="4114800"/>
            <a:ext cx="54864" cy="6400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58368" y="411480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臺中可借鏡　</a:t>
            </a:r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臺中可在舊市區或學校、市場周邊試辦「小型友善街區」：假日封街、退縮停車格改設座椅與綠帶，先做可逆的試驗（tactical urbanism），有效再固定化。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資料來源：Barcelona Superilles 計畫公開資料。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45</a:t>
            </a:r>
            <a:endParaRPr lang="en-US" sz="9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219456"/>
            <a:ext cx="1417320" cy="292608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19456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英國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1993392" y="219456"/>
            <a:ext cx="6675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曼徹斯特　Manchester｜英國第一個加入 WHO 網絡的城市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57200" y="56692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治理架構：讓高齡友善成為市政的固定機制</a:t>
            </a:r>
            <a:endParaRPr lang="en-US" sz="2300" dirty="0"/>
          </a:p>
        </p:txBody>
      </p:sp>
      <p:sp>
        <p:nvSpPr>
          <p:cNvPr id="8" name="Shape 6"/>
          <p:cNvSpPr/>
          <p:nvPr/>
        </p:nvSpPr>
        <p:spPr>
          <a:xfrm>
            <a:off x="457200" y="1097280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pic>
        <p:nvPicPr>
          <p:cNvPr id="9" name="Image 0" descr="/private/tmp/claude-502/-Users-skygod-ai/7b1c89c8-8b81-48aa-a3f9-781bbc8b29ab/scratchpad/agefriendly/img/manchester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504688" y="1243584"/>
            <a:ext cx="3182112" cy="228600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5504688" y="3529584"/>
            <a:ext cx="3182112" cy="420624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614416" y="3529584"/>
            <a:ext cx="29626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20" dirty="0">
                <a:solidFill>
                  <a:srgbClr val="C4A88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曼徹斯特市區街景／Wikimedia Commons, CC BY 2.0</a:t>
            </a:r>
            <a:endParaRPr lang="en-US" sz="820" dirty="0"/>
          </a:p>
        </p:txBody>
      </p:sp>
      <p:sp>
        <p:nvSpPr>
          <p:cNvPr id="12" name="Text 9"/>
          <p:cNvSpPr/>
          <p:nvPr/>
        </p:nvSpPr>
        <p:spPr>
          <a:xfrm>
            <a:off x="502920" y="1243584"/>
            <a:ext cx="4846320" cy="2798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起點早於 WHO 網絡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2003 年即以「Valuing Older People」為名推動，2010 年加入網絡後更名 Age-Friendly Manchester。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三大策略主軸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高齡友善鄰里、高齡友善服務、年齡平權（age equality）。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Ambition for Ageing 鄰里方案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在最弱勢的鄰里投入小額經費，由長者自己決定怎麼用。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具體成果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年金補助宣導、在地安老先導計畫、中高齡就業、高齡友善住宅與跌倒預防。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與智庫合作建立指標系統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與 Centre for Ageing Better 共同發展統計指標，讓成效可被檢核。</a:t>
            </a:r>
            <a:endParaRPr lang="en-US" sz="1180" dirty="0"/>
          </a:p>
        </p:txBody>
      </p:sp>
      <p:sp>
        <p:nvSpPr>
          <p:cNvPr id="13" name="Shape 10"/>
          <p:cNvSpPr/>
          <p:nvPr/>
        </p:nvSpPr>
        <p:spPr>
          <a:xfrm>
            <a:off x="457200" y="4114800"/>
            <a:ext cx="8229600" cy="640080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457200" y="4114800"/>
            <a:ext cx="54864" cy="6400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58368" y="411480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臺中可借鏡　</a:t>
            </a:r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曼徹斯特最值得學的不是某個方案，而是「常設治理機制」：跨局處平台＋長者代表席次＋固定指標＋年度檢核。臺中已有高齡友善城市推動委員會，關鍵在於讓它有實權與預算。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資料來源：Manchester City Council；WHO Age-Friendly World 案例研究；Centre for Ageing Better。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46</a:t>
            </a:r>
            <a:endParaRPr lang="en-US" sz="9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219456"/>
            <a:ext cx="1417320" cy="292608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19456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美國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1993392" y="219456"/>
            <a:ext cx="6675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紐約市　New York City｜Age-Friendly NYC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57200" y="56692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59 項跨局處行動：把高齡友善寫進每個局處的工作</a:t>
            </a:r>
            <a:endParaRPr lang="en-US" sz="2300" dirty="0"/>
          </a:p>
        </p:txBody>
      </p:sp>
      <p:sp>
        <p:nvSpPr>
          <p:cNvPr id="8" name="Shape 6"/>
          <p:cNvSpPr/>
          <p:nvPr/>
        </p:nvSpPr>
        <p:spPr>
          <a:xfrm>
            <a:off x="457200" y="1097280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pic>
        <p:nvPicPr>
          <p:cNvPr id="9" name="Image 0" descr="/private/tmp/claude-502/-Users-skygod-ai/7b1c89c8-8b81-48aa-a3f9-781bbc8b29ab/scratchpad/agefriendly/img/bench_street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504688" y="1243584"/>
            <a:ext cx="3182112" cy="228600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5504688" y="3529584"/>
            <a:ext cx="3182112" cy="420624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614416" y="3529584"/>
            <a:ext cx="29626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20" dirty="0">
                <a:solidFill>
                  <a:srgbClr val="C4A88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街道旁的休憩座椅（示意）／Wikimedia Commons, CC BY-SA 4.0</a:t>
            </a:r>
            <a:endParaRPr lang="en-US" sz="820" dirty="0"/>
          </a:p>
        </p:txBody>
      </p:sp>
      <p:sp>
        <p:nvSpPr>
          <p:cNvPr id="12" name="Text 9"/>
          <p:cNvSpPr/>
          <p:nvPr/>
        </p:nvSpPr>
        <p:spPr>
          <a:xfrm>
            <a:off x="502920" y="1243584"/>
            <a:ext cx="4846320" cy="2798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2009 年由市長與市議會共同發起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一次提出 59 項具體行動，明確指定各局處權責。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街道改造是主力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新增數千張街道長椅、重新設計超過 3,000 座公車候車亭。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可量化的成果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高齡行人死亡人數下降約 16%，步行環境可及性明顯改善。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納入民間部門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與超過 1,000 家在地商家合作，發展吸引並服務高齡顧客的做法。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國際肯定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獲國際老化聯合會 2013 年高齡友善城市創新獎，評為當時全球最佳既有方案。</a:t>
            </a:r>
            <a:endParaRPr lang="en-US" sz="1180" dirty="0"/>
          </a:p>
        </p:txBody>
      </p:sp>
      <p:sp>
        <p:nvSpPr>
          <p:cNvPr id="13" name="Shape 10"/>
          <p:cNvSpPr/>
          <p:nvPr/>
        </p:nvSpPr>
        <p:spPr>
          <a:xfrm>
            <a:off x="457200" y="4114800"/>
            <a:ext cx="8229600" cy="640080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457200" y="4114800"/>
            <a:ext cx="54864" cy="6400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58368" y="411480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臺中可借鏡　</a:t>
            </a:r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「新增長椅」看似微小，卻是最高投報率的高齡友善投資。建議臺中盤點主要生活路徑（公車站—市場—衛生所—公園），確保每 100–150 公尺有一處可坐下的地方。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資料來源：Advancing an Age-Friendly NYC, Journal of Urban Health（PMC5481220）；NYC DFTA。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47</a:t>
            </a:r>
            <a:endParaRPr lang="en-US" sz="9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219456"/>
            <a:ext cx="1417320" cy="292608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19456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丹麥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1993392" y="219456"/>
            <a:ext cx="6675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哥本哈根　Copenhagen｜Sydhavnen 南港區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57200" y="56692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共同設計：讓 100 位長者自己畫出想要的空間</a:t>
            </a:r>
            <a:endParaRPr lang="en-US" sz="2300" dirty="0"/>
          </a:p>
        </p:txBody>
      </p:sp>
      <p:sp>
        <p:nvSpPr>
          <p:cNvPr id="8" name="Shape 6"/>
          <p:cNvSpPr/>
          <p:nvPr/>
        </p:nvSpPr>
        <p:spPr>
          <a:xfrm>
            <a:off x="457200" y="1097280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pic>
        <p:nvPicPr>
          <p:cNvPr id="9" name="Image 0" descr="/private/tmp/claude-502/-Users-skygod-ai/7b1c89c8-8b81-48aa-a3f9-781bbc8b29ab/scratchpad/agefriendly/img/copenhagen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504688" y="1243584"/>
            <a:ext cx="3182112" cy="228600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5504688" y="3529584"/>
            <a:ext cx="3182112" cy="420624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614416" y="3529584"/>
            <a:ext cx="29626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20" dirty="0">
                <a:solidFill>
                  <a:srgbClr val="C4A88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哥本哈根市區自行車通勤／Wikimedia Commons, CC BY 2.0</a:t>
            </a:r>
            <a:endParaRPr lang="en-US" sz="820" dirty="0"/>
          </a:p>
        </p:txBody>
      </p:sp>
      <p:sp>
        <p:nvSpPr>
          <p:cNvPr id="12" name="Text 9"/>
          <p:cNvSpPr/>
          <p:nvPr/>
        </p:nvSpPr>
        <p:spPr>
          <a:xfrm>
            <a:off x="502920" y="1243584"/>
            <a:ext cx="4846320" cy="2798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場域選在弱勢社區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南港區為哥本哈根相對弱勢的區域，資源與健康落差明顯。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方法：長期共同設計工作坊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由皇家藝術學院建築學院與住宅協會合作，邀請逾 100 位長者參與。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不是意見調查，是共同創作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長者參與從問題定義、方案發想到實地檢驗的完整歷程。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交通環境的基礎條件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寬廣自行車道與整體無障礙設計，讓長者、孩童與身障者都能安全移動。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住宅創新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發展高齡共居（cohousing）模式，以共享服務支持自主生活並預防孤寂。</a:t>
            </a:r>
            <a:endParaRPr lang="en-US" sz="1180" dirty="0"/>
          </a:p>
        </p:txBody>
      </p:sp>
      <p:sp>
        <p:nvSpPr>
          <p:cNvPr id="13" name="Shape 10"/>
          <p:cNvSpPr/>
          <p:nvPr/>
        </p:nvSpPr>
        <p:spPr>
          <a:xfrm>
            <a:off x="457200" y="4114800"/>
            <a:ext cx="8229600" cy="640080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457200" y="4114800"/>
            <a:ext cx="54864" cy="6400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58368" y="411480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臺中可借鏡　</a:t>
            </a:r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臺中在公園改造、活動中心整建或人行道工程的規劃階段，可強制納入「長者參與工作坊」至少 2 場，並將長者意見的採納情形列入結案報告。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資料來源：Co-Designing Age-Friendly Neighborhood Spaces in Copenhagen（MDPI Architecture, 2022）；KADK。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48</a:t>
            </a:r>
            <a:endParaRPr lang="en-US" sz="9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219456"/>
            <a:ext cx="1417320" cy="292608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19456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韓國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1993392" y="219456"/>
            <a:ext cx="6675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首爾　Seoul｜50+ 財團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57200" y="56692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第二人生系統：把退休潮從危機轉為資源</a:t>
            </a:r>
            <a:endParaRPr lang="en-US" sz="2300" dirty="0"/>
          </a:p>
        </p:txBody>
      </p:sp>
      <p:sp>
        <p:nvSpPr>
          <p:cNvPr id="8" name="Shape 6"/>
          <p:cNvSpPr/>
          <p:nvPr/>
        </p:nvSpPr>
        <p:spPr>
          <a:xfrm>
            <a:off x="457200" y="1097280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pic>
        <p:nvPicPr>
          <p:cNvPr id="9" name="Image 0" descr="/private/tmp/claude-502/-Users-skygod-ai/7b1c89c8-8b81-48aa-a3f9-781bbc8b29ab/scratchpad/agefriendly/img/seoul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504688" y="1243584"/>
            <a:ext cx="3182112" cy="228600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5504688" y="3529584"/>
            <a:ext cx="3182112" cy="420624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614416" y="3529584"/>
            <a:ext cx="29626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20" dirty="0">
                <a:solidFill>
                  <a:srgbClr val="C4A88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首爾市街（示意）／Wikimedia Commons, No restrictions</a:t>
            </a:r>
            <a:endParaRPr lang="en-US" sz="820" dirty="0"/>
          </a:p>
        </p:txBody>
      </p:sp>
      <p:sp>
        <p:nvSpPr>
          <p:cNvPr id="12" name="Text 9"/>
          <p:cNvSpPr/>
          <p:nvPr/>
        </p:nvSpPr>
        <p:spPr>
          <a:xfrm>
            <a:off x="502920" y="1243584"/>
            <a:ext cx="4846320" cy="2798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問題意識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嬰兒潮世代（1955–1963 年出生）約占首爾人口 16%，同時面臨退休。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2016 年成立 50+ 財團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定位為政策智庫與網絡樞紐，服務對象為 40–64 歲的「中年前段」。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三層服務體系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財團（政策）—校區 Campus（教育）—中心 Center（在地據點）三級布建。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核心服務：人生設計、職涯教育、就業媒合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重點不是「找一份工作」，而是重新設計第二段人生。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城市定位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首爾為第 139 個加入 WHO 網絡的城市，也是首個加入的韓國城市。</a:t>
            </a:r>
            <a:endParaRPr lang="en-US" sz="1180" dirty="0"/>
          </a:p>
        </p:txBody>
      </p:sp>
      <p:sp>
        <p:nvSpPr>
          <p:cNvPr id="13" name="Shape 10"/>
          <p:cNvSpPr/>
          <p:nvPr/>
        </p:nvSpPr>
        <p:spPr>
          <a:xfrm>
            <a:off x="457200" y="4114800"/>
            <a:ext cx="8229600" cy="640080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457200" y="4114800"/>
            <a:ext cx="54864" cy="6400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58368" y="411480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臺中可借鏡　</a:t>
            </a:r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臺中的長青學苑與樂齡中心多以 65+ 為對象，但真正的關鍵期是「退休前 5 年到退休後 5 年」。建議增設 50–64 歲的過渡期服務：退休準備課程、二度就業媒合、社會參與媒合。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資料來源：Seoul 50 Plus Foundation；OECD OPSI；UNESCO UIL 案例。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49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pic>
        <p:nvPicPr>
          <p:cNvPr id="3" name="Image 0" descr="/private/tmp/claude-502/-Users-skygod-ai/7b1c89c8-8b81-48aa-a3f9-781bbc8b29ab/scratchpad/agefriendly/img/taipei_mrt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749040" y="0"/>
            <a:ext cx="5394960" cy="51435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3749040" y="0"/>
            <a:ext cx="5394960" cy="5143500"/>
          </a:xfrm>
          <a:prstGeom prst="rect">
            <a:avLst/>
          </a:prstGeom>
          <a:solidFill>
            <a:srgbClr val="FAF8F4">
              <a:alpha val="88000"/>
            </a:srgbClr>
          </a:solidFill>
          <a:ln w="12700">
            <a:solidFill>
              <a:srgbClr val="FAF8F4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4069080" y="1371600"/>
            <a:ext cx="4754880" cy="2651760"/>
          </a:xfrm>
          <a:prstGeom prst="rect">
            <a:avLst/>
          </a:prstGeom>
          <a:solidFill>
            <a:srgbClr val="FAF8F4">
              <a:alpha val="94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57200" y="685800"/>
            <a:ext cx="2926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6200" dirty="0"/>
          </a:p>
        </p:txBody>
      </p:sp>
      <p:sp>
        <p:nvSpPr>
          <p:cNvPr id="7" name="Shape 4"/>
          <p:cNvSpPr/>
          <p:nvPr/>
        </p:nvSpPr>
        <p:spPr>
          <a:xfrm>
            <a:off x="502920" y="1691640"/>
            <a:ext cx="548640" cy="27432"/>
          </a:xfrm>
          <a:prstGeom prst="rect">
            <a:avLst/>
          </a:prstGeom>
          <a:solidFill>
            <a:srgbClr val="8AAB8B"/>
          </a:solidFill>
          <a:ln w="12700">
            <a:solidFill>
              <a:srgbClr val="8AAB8B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57200" y="1783080"/>
            <a:ext cx="301752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22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為什麼是現在？</a:t>
            </a:r>
            <a:endParaRPr lang="en-US" sz="22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22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高齡臺灣與臺中的處境</a:t>
            </a:r>
            <a:endParaRPr lang="en-US" sz="2250" dirty="0"/>
          </a:p>
        </p:txBody>
      </p:sp>
      <p:sp>
        <p:nvSpPr>
          <p:cNvPr id="9" name="Text 6"/>
          <p:cNvSpPr/>
          <p:nvPr/>
        </p:nvSpPr>
        <p:spPr>
          <a:xfrm>
            <a:off x="457200" y="3529584"/>
            <a:ext cx="30175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超高齡不是未來式，是現在進行式。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這一節建立共同的數據基準線，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並說明高齡議題為何從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「社福問題」變成「城市設計問題」。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4343400" y="1600200"/>
            <a:ext cx="42976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Aft>
                <a:spcPts val="1200"/>
              </a:spcAft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臺灣的人口時鐘走到哪裡</a:t>
            </a:r>
            <a:endParaRPr lang="en-US" sz="1350" dirty="0"/>
          </a:p>
          <a:p>
            <a:pPr>
              <a:spcAft>
                <a:spcPts val="1200"/>
              </a:spcAft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臺中市在六都中的相對位置</a:t>
            </a:r>
            <a:endParaRPr lang="en-US" sz="1350" dirty="0"/>
          </a:p>
          <a:p>
            <a:pPr>
              <a:spcAft>
                <a:spcPts val="1200"/>
              </a:spcAft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全球 1,700+ 城市的行動網絡</a:t>
            </a:r>
            <a:endParaRPr lang="en-US" sz="1350" dirty="0"/>
          </a:p>
          <a:p>
            <a:pPr>
              <a:spcAft>
                <a:spcPts val="1200"/>
              </a:spcAft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三個必須發生的典範轉移</a:t>
            </a:r>
            <a:endParaRPr lang="en-US" sz="135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219456"/>
            <a:ext cx="1417320" cy="292608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19456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臺灣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1993392" y="219456"/>
            <a:ext cx="6675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全國 22 縣市｜全球唯一全境覆蓋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57200" y="56692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臺灣經驗：普及率世界第一，深度仍待突破</a:t>
            </a:r>
            <a:endParaRPr lang="en-US" sz="2300" dirty="0"/>
          </a:p>
        </p:txBody>
      </p:sp>
      <p:sp>
        <p:nvSpPr>
          <p:cNvPr id="8" name="Shape 6"/>
          <p:cNvSpPr/>
          <p:nvPr/>
        </p:nvSpPr>
        <p:spPr>
          <a:xfrm>
            <a:off x="457200" y="1097280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pic>
        <p:nvPicPr>
          <p:cNvPr id="9" name="Image 0" descr="/private/tmp/claude-502/-Users-skygod-ai/7b1c89c8-8b81-48aa-a3f9-781bbc8b29ab/scratchpad/agefriendly/img/volunteer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504688" y="1243584"/>
            <a:ext cx="3182112" cy="228600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5504688" y="3529584"/>
            <a:ext cx="3182112" cy="420624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614416" y="3529584"/>
            <a:ext cx="29626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20" dirty="0">
                <a:solidFill>
                  <a:srgbClr val="C4A88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社區志工活動（示意）／Wikimedia Commons, CC BY-SA 4.0</a:t>
            </a:r>
            <a:endParaRPr lang="en-US" sz="820" dirty="0"/>
          </a:p>
        </p:txBody>
      </p:sp>
      <p:sp>
        <p:nvSpPr>
          <p:cNvPr id="12" name="Text 9"/>
          <p:cNvSpPr/>
          <p:nvPr/>
        </p:nvSpPr>
        <p:spPr>
          <a:xfrm>
            <a:off x="502920" y="1243584"/>
            <a:ext cx="4846320" cy="2798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2010 年嘉義市試辦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引進 WHO 高齡友善城市模式，成為亞洲早期實踐者。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2013 年擴及全臺 22 縣市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成為全球唯一所有縣市皆推動高齡友善城市的國家。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國健署辦理年度評選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114 年共 352 件作品參賽、49 個單位獲獎，形成地方創新的擴散平台。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長者滿意度最低項：工作與志願服務（2.90）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顯示中高齡就業與志工體系是全國共同弱項。</a:t>
            </a:r>
            <a:endParaRPr lang="en-US" sz="1180" dirty="0"/>
          </a:p>
          <a:p>
            <a:pPr>
              <a:lnSpc>
                <a:spcPct val="108000"/>
              </a:lnSpc>
              <a:spcAft>
                <a:spcPts val="100"/>
              </a:spcAft>
            </a:pPr>
            <a:r>
              <a:rPr lang="en-US" sz="118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共同挑戰</a:t>
            </a:r>
            <a:endParaRPr lang="en-US" sz="118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03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計畫化、活動化傾向明顯；跨局處整合與長期指標追蹤仍是普遍難題。</a:t>
            </a:r>
            <a:endParaRPr lang="en-US" sz="1180" dirty="0"/>
          </a:p>
        </p:txBody>
      </p:sp>
      <p:sp>
        <p:nvSpPr>
          <p:cNvPr id="13" name="Shape 10"/>
          <p:cNvSpPr/>
          <p:nvPr/>
        </p:nvSpPr>
        <p:spPr>
          <a:xfrm>
            <a:off x="457200" y="4114800"/>
            <a:ext cx="8229600" cy="640080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457200" y="4114800"/>
            <a:ext cx="54864" cy="6400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58368" y="411480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臺中可借鏡　</a:t>
            </a:r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臺中不缺方案，缺的是「連貫」。下一階段的重點應從「增加方案數量」轉為「提升單一長者的服務連續性」——同一位長輩從健康、亞健康到失能，是否有人接得住。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資料來源：衛生福利部國民健康署高齡友善城市計畫；健康城市暨高齡友善城市評選結果。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50</a:t>
            </a:r>
            <a:endParaRPr lang="en-US" sz="9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INTERGENERATIONAL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補充：跨代共融的四種做法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1133856"/>
            <a:ext cx="1929384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11480" y="1133856"/>
            <a:ext cx="1929384" cy="6858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316736"/>
            <a:ext cx="16550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3D5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MODEL 01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548640" y="1572768"/>
            <a:ext cx="165506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空間並置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48640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121408"/>
            <a:ext cx="1655064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新加坡 Kampung Admiralty：托兒所與日照中心相鄰。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關鍵：不是「偶爾辦活動」，而是讓兩個世代的日常動線每天交會。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2542032" y="1133856"/>
            <a:ext cx="1929384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542032" y="1133856"/>
            <a:ext cx="1929384" cy="68580"/>
          </a:xfrm>
          <a:prstGeom prst="rect">
            <a:avLst/>
          </a:prstGeom>
          <a:solidFill>
            <a:srgbClr val="8B6F47"/>
          </a:solidFill>
          <a:ln w="12700">
            <a:solidFill>
              <a:srgbClr val="8B6F4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679192" y="1316736"/>
            <a:ext cx="16550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8B6F4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MODEL 02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2679192" y="1572768"/>
            <a:ext cx="165506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共學課程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2679192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679192" y="2121408"/>
            <a:ext cx="1655064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學校與樂齡中心合作，長者教方言、傳統技藝，學生教手機與數位工具。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對應對策方案 3-2 代間學習指標。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672584" y="1133856"/>
            <a:ext cx="1929384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672584" y="1133856"/>
            <a:ext cx="1929384" cy="685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09744" y="1316736"/>
            <a:ext cx="16550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MODEL 03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4809744" y="1572768"/>
            <a:ext cx="165506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青銀共居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809744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809744" y="2121408"/>
            <a:ext cx="1655064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以較低租金提供青年住房，交換每月固定時數的陪伴或協助。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關鍵：需有中介組織媒合與衝突處理機制。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6803136" y="1133856"/>
            <a:ext cx="1929384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803136" y="1133856"/>
            <a:ext cx="1929384" cy="68580"/>
          </a:xfrm>
          <a:prstGeom prst="rect">
            <a:avLst/>
          </a:prstGeom>
          <a:solidFill>
            <a:srgbClr val="5A7A5C"/>
          </a:solidFill>
          <a:ln w="12700">
            <a:solidFill>
              <a:srgbClr val="5A7A5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940296" y="1316736"/>
            <a:ext cx="16550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5A7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MODEL 04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6940296" y="1572768"/>
            <a:ext cx="165506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青銀共做</a:t>
            </a:r>
            <a:endParaRPr lang="en-US" sz="1500" dirty="0"/>
          </a:p>
        </p:txBody>
      </p:sp>
      <p:sp>
        <p:nvSpPr>
          <p:cNvPr id="29" name="Shape 27"/>
          <p:cNvSpPr/>
          <p:nvPr/>
        </p:nvSpPr>
        <p:spPr>
          <a:xfrm>
            <a:off x="6940296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940296" y="2121408"/>
            <a:ext cx="1655064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職場中的世代協作：長者的經驗判斷 × 青年的數位技能。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對應對策方案 3-1 青銀共創與勞動部職場示範方案。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提醒：跨代方案最常見的失敗是「一次性活動」。要產生效果，必須具備常態性與角色互惠。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51</a:t>
            </a:r>
            <a:endParaRPr lang="en-US" sz="9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pic>
        <p:nvPicPr>
          <p:cNvPr id="3" name="Image 0" descr="/private/tmp/claude-502/-Users-skygod-ai/7b1c89c8-8b81-48aa-a3f9-781bbc8b29ab/scratchpad/agefriendly/img/garden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749040" y="0"/>
            <a:ext cx="5394960" cy="51435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3749040" y="0"/>
            <a:ext cx="5394960" cy="5143500"/>
          </a:xfrm>
          <a:prstGeom prst="rect">
            <a:avLst/>
          </a:prstGeom>
          <a:solidFill>
            <a:srgbClr val="FAF8F4">
              <a:alpha val="88000"/>
            </a:srgbClr>
          </a:solidFill>
          <a:ln w="12700">
            <a:solidFill>
              <a:srgbClr val="FAF8F4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4069080" y="1371600"/>
            <a:ext cx="4754880" cy="2651760"/>
          </a:xfrm>
          <a:prstGeom prst="rect">
            <a:avLst/>
          </a:prstGeom>
          <a:solidFill>
            <a:srgbClr val="FAF8F4">
              <a:alpha val="94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57200" y="685800"/>
            <a:ext cx="2926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6200" dirty="0"/>
          </a:p>
        </p:txBody>
      </p:sp>
      <p:sp>
        <p:nvSpPr>
          <p:cNvPr id="7" name="Shape 4"/>
          <p:cNvSpPr/>
          <p:nvPr/>
        </p:nvSpPr>
        <p:spPr>
          <a:xfrm>
            <a:off x="502920" y="1691640"/>
            <a:ext cx="548640" cy="27432"/>
          </a:xfrm>
          <a:prstGeom prst="rect">
            <a:avLst/>
          </a:prstGeom>
          <a:solidFill>
            <a:srgbClr val="8AAB8B"/>
          </a:solidFill>
          <a:ln w="12700">
            <a:solidFill>
              <a:srgbClr val="8AAB8B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57200" y="1783080"/>
            <a:ext cx="301752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22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案例分析：</a:t>
            </a:r>
            <a:endParaRPr lang="en-US" sz="22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22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哪些能移植到臺中？</a:t>
            </a:r>
            <a:endParaRPr lang="en-US" sz="2250" dirty="0"/>
          </a:p>
        </p:txBody>
      </p:sp>
      <p:sp>
        <p:nvSpPr>
          <p:cNvPr id="9" name="Text 6"/>
          <p:cNvSpPr/>
          <p:nvPr/>
        </p:nvSpPr>
        <p:spPr>
          <a:xfrm>
            <a:off x="457200" y="3529584"/>
            <a:ext cx="30175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看完十個案例，真正的工作才開始。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這一節把案例拆解成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可比較的結構，找出共通成功要素、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常見失敗模式，並用實證文獻檢驗。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4343400" y="1600200"/>
            <a:ext cx="42976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Aft>
                <a:spcPts val="1200"/>
              </a:spcAft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五個共通的成功要素</a:t>
            </a:r>
            <a:endParaRPr lang="en-US" sz="1350" dirty="0"/>
          </a:p>
          <a:p>
            <a:pPr>
              <a:spcAft>
                <a:spcPts val="1200"/>
              </a:spcAft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硬體與軟體的投資配比</a:t>
            </a:r>
            <a:endParaRPr lang="en-US" sz="1350" dirty="0"/>
          </a:p>
          <a:p>
            <a:pPr>
              <a:spcAft>
                <a:spcPts val="1200"/>
              </a:spcAft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六種常見的失敗模式</a:t>
            </a:r>
            <a:endParaRPr lang="en-US" sz="1350" dirty="0"/>
          </a:p>
          <a:p>
            <a:pPr>
              <a:spcAft>
                <a:spcPts val="1200"/>
              </a:spcAft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研究文獻怎麼說</a:t>
            </a:r>
            <a:endParaRPr lang="en-US" sz="135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SUCCESS FACTORS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共通成功要素之一：五個都做到的城市才會成功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1133856"/>
            <a:ext cx="2639568" cy="168706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11480" y="1133856"/>
            <a:ext cx="2639568" cy="6858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316736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3D5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FACTOR 01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548640" y="1572768"/>
            <a:ext cx="23652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有一個常設的</a:t>
            </a:r>
            <a:endParaRPr lang="en-US" sz="13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跨局處治理平台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48640" y="1920240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1993392"/>
            <a:ext cx="236524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曼徹斯特、紐約、新加坡皆然。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不是專案小組，而是有預算、有指標、有固定會期的常設機制。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3252216" y="1133856"/>
            <a:ext cx="2639568" cy="168706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252216" y="1133856"/>
            <a:ext cx="2639568" cy="68580"/>
          </a:xfrm>
          <a:prstGeom prst="rect">
            <a:avLst/>
          </a:prstGeom>
          <a:solidFill>
            <a:srgbClr val="8B6F47"/>
          </a:solidFill>
          <a:ln w="12700">
            <a:solidFill>
              <a:srgbClr val="8B6F4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389376" y="1316736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8B6F4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FACTOR 02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3389376" y="1572768"/>
            <a:ext cx="23652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長者是共同設計者</a:t>
            </a:r>
            <a:endParaRPr lang="en-US" sz="13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而非受訪者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3389376" y="1920240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389376" y="1993392"/>
            <a:ext cx="236524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哥本哈根、曼徹斯特、新加坡 CFAA。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從「問長輩意見」升級為「與長輩共同定義問題」。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092952" y="1133856"/>
            <a:ext cx="2639568" cy="168706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092952" y="1133856"/>
            <a:ext cx="2639568" cy="685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230112" y="1316736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FACTOR 03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6230112" y="1572768"/>
            <a:ext cx="23652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從一段可完整走通的</a:t>
            </a:r>
            <a:endParaRPr lang="en-US" sz="13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路徑開始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6230112" y="1920240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30112" y="1993392"/>
            <a:ext cx="236524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富山、新加坡、紐約。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不是遍地開花，而是先把一條路、一個街廓做到完整可用。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11480" y="3022092"/>
            <a:ext cx="2639568" cy="168706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11480" y="3022092"/>
            <a:ext cx="2639568" cy="68580"/>
          </a:xfrm>
          <a:prstGeom prst="rect">
            <a:avLst/>
          </a:prstGeom>
          <a:solidFill>
            <a:srgbClr val="5A7A5C"/>
          </a:solidFill>
          <a:ln w="12700">
            <a:solidFill>
              <a:srgbClr val="5A7A5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3204972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5A7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FACTOR 04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548640" y="3461004"/>
            <a:ext cx="23652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把民間部門</a:t>
            </a:r>
            <a:endParaRPr lang="en-US" sz="13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拉進來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548640" y="380847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3881628"/>
            <a:ext cx="236524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日本慢速結帳、紐約 1,000 家商店、巴塞隆納店家雷達。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政府做不到的密度，商家做得到。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3252216" y="3022092"/>
            <a:ext cx="2639568" cy="168706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252216" y="3022092"/>
            <a:ext cx="2639568" cy="68580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389376" y="3204972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FACTOR 05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3389376" y="3461004"/>
            <a:ext cx="23652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有可追蹤的</a:t>
            </a:r>
            <a:endParaRPr lang="en-US" sz="13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量化指標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3389376" y="380847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389376" y="3881628"/>
            <a:ext cx="236524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紐約的行人死亡率、曼徹斯特的統計指標系統。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沒有指標，就沒有累積，換屆即歸零。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6092952" y="3022092"/>
            <a:ext cx="2639568" cy="168706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6092952" y="3022092"/>
            <a:ext cx="2639568" cy="68580"/>
          </a:xfrm>
          <a:prstGeom prst="rect">
            <a:avLst/>
          </a:prstGeom>
          <a:solidFill>
            <a:srgbClr val="8AAB8B"/>
          </a:solidFill>
          <a:ln w="12700">
            <a:solidFill>
              <a:srgbClr val="8AAB8B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230112" y="3204972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8AAB8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★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6230112" y="3461004"/>
            <a:ext cx="23652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共通的隱藏條件</a:t>
            </a:r>
            <a:endParaRPr lang="en-US" sz="1300" dirty="0"/>
          </a:p>
        </p:txBody>
      </p:sp>
      <p:sp>
        <p:nvSpPr>
          <p:cNvPr id="41" name="Shape 39"/>
          <p:cNvSpPr/>
          <p:nvPr/>
        </p:nvSpPr>
        <p:spPr>
          <a:xfrm>
            <a:off x="6230112" y="380847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230112" y="3881628"/>
            <a:ext cx="236524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以上五項都需要「時間」。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富山 2006 年起、曼徹斯特 2003 年起、巴塞隆納 Radars 2008 年起——沒有一個是三年見效的。</a:t>
            </a:r>
            <a:endParaRPr lang="en-US" sz="1050" dirty="0"/>
          </a:p>
        </p:txBody>
      </p:sp>
      <p:sp>
        <p:nvSpPr>
          <p:cNvPr id="43" name="Text 41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教學提示：可請學員為臺中現況逐項打分（0–2 分），總分 10 分，作為現況診斷。</a:t>
            </a:r>
            <a:endParaRPr lang="en-US" sz="850" dirty="0"/>
          </a:p>
        </p:txBody>
      </p:sp>
      <p:sp>
        <p:nvSpPr>
          <p:cNvPr id="44" name="Text 42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53</a:t>
            </a:r>
            <a:endParaRPr lang="en-US" sz="9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INVESTMENT MIX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投資配比的迷思：預算都花在哪裡？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graphicFrame>
        <p:nvGraphicFramePr>
          <p:cNvPr id="7" name="Chart 0" descr=""/>
          <p:cNvGraphicFramePr/>
          <p:nvPr/>
        </p:nvGraphicFramePr>
        <p:xfrm>
          <a:off x="457200" y="1170432"/>
          <a:ext cx="5303520" cy="30175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8" name="Shape 5"/>
          <p:cNvSpPr/>
          <p:nvPr/>
        </p:nvSpPr>
        <p:spPr>
          <a:xfrm>
            <a:off x="5897880" y="1170432"/>
            <a:ext cx="278892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053328" y="1307592"/>
            <a:ext cx="25146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0000"/>
              </a:lnSpc>
              <a:spcAft>
                <a:spcPts val="1100"/>
              </a:spcAft>
            </a:pPr>
            <a:r>
              <a:rPr lang="en-US" sz="115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多數城市初期偏重硬體，因為看得見、好驗收</a:t>
            </a:r>
            <a:endParaRPr lang="en-US" sz="1150" dirty="0"/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lang="en-US" sz="115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但案例顯示：軟體與人力才決定硬體會不會被使用</a:t>
            </a:r>
            <a:endParaRPr lang="en-US" sz="1150" dirty="0"/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lang="en-US" sz="115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「治理與資料」長期投入不足，是方案無法累積的主因</a:t>
            </a:r>
            <a:endParaRPr lang="en-US" sz="1150" dirty="0"/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lang="en-US" sz="115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建議配比：硬體 45%、軟體 30%、人力 18%、治理 7%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457200" y="4160520"/>
            <a:ext cx="8229600" cy="548640"/>
          </a:xfrm>
          <a:prstGeom prst="rect">
            <a:avLst/>
          </a:prstGeom>
          <a:solidFill>
            <a:srgbClr val="EFEADF"/>
          </a:solidFill>
          <a:ln w="12700">
            <a:solidFill>
              <a:srgbClr val="EFEADF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57200" y="4160520"/>
            <a:ext cx="45720" cy="5486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160520"/>
            <a:ext cx="7863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檢核提問：你們局處今年的高齡相關預算，有多少花在「讓服務被找到、被信任、被持續使用」上？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圖為國內外常見配置的示意性歸納，非特定城市之官方統計，供討論結構用。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54</a:t>
            </a:r>
            <a:endParaRPr lang="en-US" sz="9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FAILURE MODES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六種最常見的失敗模式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1133856"/>
            <a:ext cx="2639568" cy="168706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11480" y="1133856"/>
            <a:ext cx="2639568" cy="6858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316736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3D5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FAIL 01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548640" y="1572768"/>
            <a:ext cx="23652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斷點式無障礙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48640" y="1920240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1993392"/>
            <a:ext cx="236524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人行道做了 200 公尺，中間被電桿、變電箱、機車擋住 3 公尺——整段等於零。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3252216" y="1133856"/>
            <a:ext cx="2639568" cy="168706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252216" y="1133856"/>
            <a:ext cx="2639568" cy="68580"/>
          </a:xfrm>
          <a:prstGeom prst="rect">
            <a:avLst/>
          </a:prstGeom>
          <a:solidFill>
            <a:srgbClr val="8B6F47"/>
          </a:solidFill>
          <a:ln w="12700">
            <a:solidFill>
              <a:srgbClr val="8B6F4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389376" y="1316736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8B6F4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FAIL 02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3389376" y="1572768"/>
            <a:ext cx="23652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蓋好卻沒人來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3389376" y="1920240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389376" y="1993392"/>
            <a:ext cx="236524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活動中心在 3 樓、沒電梯、公車一小時一班、下午 2 點辦活動（長輩要午睡）。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092952" y="1133856"/>
            <a:ext cx="2639568" cy="168706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092952" y="1133856"/>
            <a:ext cx="2639568" cy="685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230112" y="1316736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FAIL 03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6230112" y="1572768"/>
            <a:ext cx="23652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只有線上報名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6230112" y="1920240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30112" y="1993392"/>
            <a:ext cx="236524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把最需要服務的長者——不上網、無子女協助的獨居者——精準地排除在外。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11480" y="3022092"/>
            <a:ext cx="2639568" cy="168706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11480" y="3022092"/>
            <a:ext cx="2639568" cy="68580"/>
          </a:xfrm>
          <a:prstGeom prst="rect">
            <a:avLst/>
          </a:prstGeom>
          <a:solidFill>
            <a:srgbClr val="5A7A5C"/>
          </a:solidFill>
          <a:ln w="12700">
            <a:solidFill>
              <a:srgbClr val="5A7A5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3204972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5A7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FAIL 04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548640" y="3461004"/>
            <a:ext cx="23652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計畫結束就結束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548640" y="380847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3881628"/>
            <a:ext cx="236524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補助案兩年一期，關係好不容易建立，經費停了、承辦換人，一切歸零。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3252216" y="3022092"/>
            <a:ext cx="2639568" cy="168706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252216" y="3022092"/>
            <a:ext cx="2639568" cy="68580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389376" y="3204972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FAIL 05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3389376" y="3461004"/>
            <a:ext cx="23652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指標數人頭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3389376" y="380847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389376" y="3881628"/>
            <a:ext cx="236524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只計算「服務人次」，導致辦大型活動最划算，真正需要的深度陪伴反而不被獎勵。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6092952" y="3022092"/>
            <a:ext cx="2639568" cy="168706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6092952" y="3022092"/>
            <a:ext cx="2639568" cy="68580"/>
          </a:xfrm>
          <a:prstGeom prst="rect">
            <a:avLst/>
          </a:prstGeom>
          <a:solidFill>
            <a:srgbClr val="8AAB8B"/>
          </a:solidFill>
          <a:ln w="12700">
            <a:solidFill>
              <a:srgbClr val="8AAB8B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230112" y="3204972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8AAB8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FAIL 06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6230112" y="3461004"/>
            <a:ext cx="23652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各局處各做各的</a:t>
            </a:r>
            <a:endParaRPr lang="en-US" sz="1300" dirty="0"/>
          </a:p>
        </p:txBody>
      </p:sp>
      <p:sp>
        <p:nvSpPr>
          <p:cNvPr id="41" name="Shape 39"/>
          <p:cNvSpPr/>
          <p:nvPr/>
        </p:nvSpPr>
        <p:spPr>
          <a:xfrm>
            <a:off x="6230112" y="380847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230112" y="3881628"/>
            <a:ext cx="236524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同一位長輩被三個局處分別列冊、分別家訪、分別填表，卻沒有人整合。</a:t>
            </a:r>
            <a:endParaRPr lang="en-US" sz="1050" dirty="0"/>
          </a:p>
        </p:txBody>
      </p:sp>
      <p:sp>
        <p:nvSpPr>
          <p:cNvPr id="43" name="Text 41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請各組指認：這六種模式中，哪一種在貴局處最常發生？</a:t>
            </a:r>
            <a:endParaRPr lang="en-US" sz="850" dirty="0"/>
          </a:p>
        </p:txBody>
      </p:sp>
      <p:sp>
        <p:nvSpPr>
          <p:cNvPr id="44" name="Text 42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55</a:t>
            </a:r>
            <a:endParaRPr lang="en-US" sz="9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EVIDENCE FROM LITERATURE ①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研究文獻怎麼說：空間、社會資本與健康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124712"/>
            <a:ext cx="8229600" cy="530352"/>
          </a:xfrm>
          <a:prstGeom prst="rect">
            <a:avLst/>
          </a:prstGeom>
          <a:solidFill>
            <a:srgbClr val="EFEADF"/>
          </a:solidFill>
          <a:ln w="12700">
            <a:solidFill>
              <a:srgbClr val="EFEAD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57200" y="1124712"/>
            <a:ext cx="45720" cy="53035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8368" y="1124712"/>
            <a:ext cx="7863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以下取自社區福祉研究室文獻資料庫「地域共生／共生社區」主題（117 篇）之近期研究。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02920" y="1810512"/>
            <a:ext cx="8138160" cy="2852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0000"/>
              </a:lnSpc>
              <a:spcAft>
                <a:spcPts val="200"/>
              </a:spcAft>
            </a:pPr>
            <a:r>
              <a:rPr lang="en-US" sz="14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歸屬感直接預測長者自評健康（韓國，2026）</a:t>
            </a:r>
            <a:endParaRPr lang="en-US" sz="1450" dirty="0"/>
          </a:p>
          <a:p>
            <a:pPr indent="0" marL="0">
              <a:lnSpc>
                <a:spcPct val="120000"/>
              </a:lnSpc>
              <a:spcAft>
                <a:spcPts val="1200"/>
              </a:spcAft>
              <a:buNone/>
            </a:pPr>
            <a:r>
              <a:rPr lang="en-US" sz="120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控制城鄉與社經變項後，社區歸屬感與自評健康呈顯著正相關（B=0.065）；而「主觀空間不平等感受」則呈顯著負相關（B=−0.070）。</a:t>
            </a:r>
            <a:endParaRPr lang="en-US" sz="1450" dirty="0"/>
          </a:p>
          <a:p>
            <a:pPr>
              <a:lnSpc>
                <a:spcPct val="120000"/>
              </a:lnSpc>
              <a:spcAft>
                <a:spcPts val="200"/>
              </a:spcAft>
            </a:pPr>
            <a:r>
              <a:rPr lang="en-US" sz="14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初老與老老的需求並不相同</a:t>
            </a:r>
            <a:endParaRPr lang="en-US" sz="1450" dirty="0"/>
          </a:p>
          <a:p>
            <a:pPr indent="0" marL="0">
              <a:lnSpc>
                <a:spcPct val="120000"/>
              </a:lnSpc>
              <a:spcAft>
                <a:spcPts val="1200"/>
              </a:spcAft>
              <a:buNone/>
            </a:pPr>
            <a:r>
              <a:rPr lang="en-US" sz="120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初老族群以「歸屬感」為主導預測因子（B=0.149）；「鄰里溝通」與「空間不平等感受」則僅在 75 歲以上族群顯著。</a:t>
            </a:r>
            <a:endParaRPr lang="en-US" sz="1450" dirty="0"/>
          </a:p>
          <a:p>
            <a:pPr>
              <a:lnSpc>
                <a:spcPct val="120000"/>
              </a:lnSpc>
              <a:spcAft>
                <a:spcPts val="200"/>
              </a:spcAft>
            </a:pPr>
            <a:r>
              <a:rPr lang="en-US" sz="14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設施供給的空間不公平（中國廣州，2026）</a:t>
            </a:r>
            <a:endParaRPr lang="en-US" sz="1450" dirty="0"/>
          </a:p>
          <a:p>
            <a:pPr indent="0" marL="0">
              <a:lnSpc>
                <a:spcPct val="120000"/>
              </a:lnSpc>
              <a:spcAft>
                <a:spcPts val="1200"/>
              </a:spcAft>
              <a:buNone/>
            </a:pPr>
            <a:r>
              <a:rPr lang="en-US" sz="120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研究發現社區級與長照設施的可近性顯著低於市級醫療設施；中心城區因高齡人口高密度而供給明顯不足，且推估未來 30 年供需缺口將持續擴大。</a:t>
            </a:r>
            <a:endParaRPr lang="en-US" sz="1450" dirty="0"/>
          </a:p>
          <a:p>
            <a:pPr>
              <a:lnSpc>
                <a:spcPct val="120000"/>
              </a:lnSpc>
              <a:spcAft>
                <a:spcPts val="200"/>
              </a:spcAft>
            </a:pPr>
            <a:r>
              <a:rPr lang="en-US" sz="14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兩個政策意涵</a:t>
            </a:r>
            <a:endParaRPr lang="en-US" sz="1450" dirty="0"/>
          </a:p>
          <a:p>
            <a:pPr indent="0" marL="0">
              <a:lnSpc>
                <a:spcPct val="120000"/>
              </a:lnSpc>
              <a:spcAft>
                <a:spcPts val="1200"/>
              </a:spcAft>
              <a:buNone/>
            </a:pPr>
            <a:r>
              <a:rPr lang="en-US" sz="120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① 高齡政策必須分齡設計。② 設施總量達標 ≠ 可近性達標，須用空間分析檢視「誰走得到」。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資料來源：Lee Y (2026), Healthcare 14(11):1538；Liu Y et al. (2026), Front Public Health。CWL 文獻資料庫 Symbiotic_Community。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56</a:t>
            </a:r>
            <a:endParaRPr lang="en-US" sz="9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EVIDENCE FROM LITERATURE ②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研究文獻怎麼說：公園、住宅與共享空間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124712"/>
            <a:ext cx="8229600" cy="530352"/>
          </a:xfrm>
          <a:prstGeom prst="rect">
            <a:avLst/>
          </a:prstGeom>
          <a:solidFill>
            <a:srgbClr val="EFEADF"/>
          </a:solidFill>
          <a:ln w="12700">
            <a:solidFill>
              <a:srgbClr val="EFEAD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57200" y="1124712"/>
            <a:ext cx="45720" cy="53035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8368" y="1124712"/>
            <a:ext cx="7863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硬體要能產生效益，必須有「持續的社會經營」與之並行——這是文獻最一致的結論。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02920" y="1810512"/>
            <a:ext cx="8138160" cy="2852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0000"/>
              </a:lnSpc>
              <a:spcAft>
                <a:spcPts val="200"/>
              </a:spcAft>
            </a:pPr>
            <a:r>
              <a:rPr lang="en-US" sz="14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公園的療癒效益有層級，且需長期經營（系統性回顧，25 篇、14 國）</a:t>
            </a:r>
            <a:endParaRPr lang="en-US" sz="1450" dirty="0"/>
          </a:p>
          <a:p>
            <a:pPr indent="0" marL="0">
              <a:lnSpc>
                <a:spcPct val="120000"/>
              </a:lnSpc>
              <a:spcAft>
                <a:spcPts val="1200"/>
              </a:spcAft>
              <a:buNone/>
            </a:pPr>
            <a:r>
              <a:rPr lang="en-US" sz="120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研究提出「階層優先框架」：實體設施、社會、活動與健康特徵構成基礎層，最高層的象徵性效益唯有透過長期持續參與才能達成。單有硬體無法維持療癒價值。</a:t>
            </a:r>
            <a:endParaRPr lang="en-US" sz="1450" dirty="0"/>
          </a:p>
          <a:p>
            <a:pPr>
              <a:lnSpc>
                <a:spcPct val="120000"/>
              </a:lnSpc>
              <a:spcAft>
                <a:spcPts val="200"/>
              </a:spcAft>
            </a:pPr>
            <a:r>
              <a:rPr lang="en-US" sz="14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社區內遷居可以支持在地安老，但鄰里品質是關鍵（美國 NHATS）</a:t>
            </a:r>
            <a:endParaRPr lang="en-US" sz="1450" dirty="0"/>
          </a:p>
          <a:p>
            <a:pPr indent="0" marL="0">
              <a:lnSpc>
                <a:spcPct val="120000"/>
              </a:lnSpc>
              <a:spcAft>
                <a:spcPts val="1200"/>
              </a:spcAft>
              <a:buNone/>
            </a:pPr>
            <a:r>
              <a:rPr lang="en-US" sz="120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社區內搬遷者的心理福祉與未搬遷者無顯著差異；但若遷入「物理失序程度較高」的鄰里，心理福祉顯著較低。</a:t>
            </a:r>
            <a:endParaRPr lang="en-US" sz="1450" dirty="0"/>
          </a:p>
          <a:p>
            <a:pPr>
              <a:lnSpc>
                <a:spcPct val="120000"/>
              </a:lnSpc>
              <a:spcAft>
                <a:spcPts val="200"/>
              </a:spcAft>
            </a:pPr>
            <a:r>
              <a:rPr lang="en-US" sz="14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共享空間的位置比坪數更重要（獨立生活型高齡住宅）</a:t>
            </a:r>
            <a:endParaRPr lang="en-US" sz="1450" dirty="0"/>
          </a:p>
          <a:p>
            <a:pPr indent="0" marL="0">
              <a:lnSpc>
                <a:spcPct val="120000"/>
              </a:lnSpc>
              <a:spcAft>
                <a:spcPts val="1200"/>
              </a:spcAft>
              <a:buNone/>
            </a:pPr>
            <a:r>
              <a:rPr lang="en-US" sz="120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位於「中心位置」的共享空間，使用頻率高於專門化的活動空間；90% 住民回報擁有強烈的社會互動機會，孤獨感普遍偏低。</a:t>
            </a:r>
            <a:endParaRPr lang="en-US" sz="1450" dirty="0"/>
          </a:p>
          <a:p>
            <a:pPr>
              <a:lnSpc>
                <a:spcPct val="120000"/>
              </a:lnSpc>
              <a:spcAft>
                <a:spcPts val="200"/>
              </a:spcAft>
            </a:pPr>
            <a:r>
              <a:rPr lang="en-US" sz="14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最受歡迎的方案類型</a:t>
            </a:r>
            <a:endParaRPr lang="en-US" sz="1450" dirty="0"/>
          </a:p>
          <a:p>
            <a:pPr indent="0" marL="0">
              <a:lnSpc>
                <a:spcPct val="120000"/>
              </a:lnSpc>
              <a:spcAft>
                <a:spcPts val="1200"/>
              </a:spcAft>
              <a:buNone/>
            </a:pPr>
            <a:r>
              <a:rPr lang="en-US" sz="120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園藝、節慶慶祝、音樂舞蹈與科技協助——低門檻、可重複、不需要特殊能力。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資料來源：Lin X et al. (2026), Front Public Health；Cho J (2026), Research on Aging；Jing Weinberg A (2026), J Applied Gerontology。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57</a:t>
            </a:r>
            <a:endParaRPr lang="en-US" sz="9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TRANSLATION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從案例到策略：轉譯的四個提問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1133856"/>
            <a:ext cx="1929384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11480" y="1133856"/>
            <a:ext cx="1929384" cy="6858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316736"/>
            <a:ext cx="16550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3D5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QUESTION 01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548640" y="1572768"/>
            <a:ext cx="165506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問題是否相同？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48640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121408"/>
            <a:ext cx="1655064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富山解決的是「人口稀疏＋汽車依賴」。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臺中山線、海線的問題結構接近，中心市區則否——不能整市套用同一帖藥。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2542032" y="1133856"/>
            <a:ext cx="1929384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542032" y="1133856"/>
            <a:ext cx="1929384" cy="68580"/>
          </a:xfrm>
          <a:prstGeom prst="rect">
            <a:avLst/>
          </a:prstGeom>
          <a:solidFill>
            <a:srgbClr val="8B6F47"/>
          </a:solidFill>
          <a:ln w="12700">
            <a:solidFill>
              <a:srgbClr val="8B6F4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679192" y="1316736"/>
            <a:ext cx="16550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8B6F4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QUESTION 02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2679192" y="1572768"/>
            <a:ext cx="165506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制度條件是否具備？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2679192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679192" y="2121408"/>
            <a:ext cx="1655064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新加坡的 EASE 之所以可行，是因為公部門擁有絕大多數住宅。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臺中住宅以私有為主，必須改用誘因與代辦機制。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672584" y="1133856"/>
            <a:ext cx="1929384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672584" y="1133856"/>
            <a:ext cx="1929384" cy="685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09744" y="1316736"/>
            <a:ext cx="16550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QUESTION 03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4809744" y="1572768"/>
            <a:ext cx="165506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誰來持續經營？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809744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809744" y="2121408"/>
            <a:ext cx="1655064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巴塞隆納 Radars 靠的是店家與鄰里的長期關係。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臺中要問：由誰維繫？里長？據點？社區發展協會？必須先指認主體。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6803136" y="1133856"/>
            <a:ext cx="1929384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803136" y="1133856"/>
            <a:ext cx="1929384" cy="68580"/>
          </a:xfrm>
          <a:prstGeom prst="rect">
            <a:avLst/>
          </a:prstGeom>
          <a:solidFill>
            <a:srgbClr val="5A7A5C"/>
          </a:solidFill>
          <a:ln w="12700">
            <a:solidFill>
              <a:srgbClr val="5A7A5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940296" y="1316736"/>
            <a:ext cx="16550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5A7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QUESTION 04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6940296" y="1572768"/>
            <a:ext cx="165506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如何在 1 年內看到成效？</a:t>
            </a:r>
            <a:endParaRPr lang="en-US" sz="1500" dirty="0"/>
          </a:p>
        </p:txBody>
      </p:sp>
      <p:sp>
        <p:nvSpPr>
          <p:cNvPr id="29" name="Shape 27"/>
          <p:cNvSpPr/>
          <p:nvPr/>
        </p:nvSpPr>
        <p:spPr>
          <a:xfrm>
            <a:off x="6940296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940296" y="2121408"/>
            <a:ext cx="1655064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長期計畫需要短期戰果來維持支持。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先做「低成本、高可見度」項目：座椅、照明、標示、字級、號誌秒數。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轉譯不是複製。所有國際案例都必須通過這四個提問，才能寫進臺中的計畫書。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58</a:t>
            </a:r>
            <a:endParaRPr lang="en-US" sz="9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pic>
        <p:nvPicPr>
          <p:cNvPr id="3" name="Image 0" descr="/private/tmp/claude-502/-Users-skygod-ai/7b1c89c8-8b81-48aa-a3f9-781bbc8b29ab/scratchpad/agefriendly/img/hospital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749040" y="0"/>
            <a:ext cx="5394960" cy="51435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3749040" y="0"/>
            <a:ext cx="5394960" cy="5143500"/>
          </a:xfrm>
          <a:prstGeom prst="rect">
            <a:avLst/>
          </a:prstGeom>
          <a:solidFill>
            <a:srgbClr val="FAF8F4">
              <a:alpha val="88000"/>
            </a:srgbClr>
          </a:solidFill>
          <a:ln w="12700">
            <a:solidFill>
              <a:srgbClr val="FAF8F4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4069080" y="1371600"/>
            <a:ext cx="4754880" cy="2651760"/>
          </a:xfrm>
          <a:prstGeom prst="rect">
            <a:avLst/>
          </a:prstGeom>
          <a:solidFill>
            <a:srgbClr val="FAF8F4">
              <a:alpha val="94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57200" y="685800"/>
            <a:ext cx="2926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6200" dirty="0"/>
          </a:p>
        </p:txBody>
      </p:sp>
      <p:sp>
        <p:nvSpPr>
          <p:cNvPr id="7" name="Shape 4"/>
          <p:cNvSpPr/>
          <p:nvPr/>
        </p:nvSpPr>
        <p:spPr>
          <a:xfrm>
            <a:off x="502920" y="1691640"/>
            <a:ext cx="548640" cy="27432"/>
          </a:xfrm>
          <a:prstGeom prst="rect">
            <a:avLst/>
          </a:prstGeom>
          <a:solidFill>
            <a:srgbClr val="8AAB8B"/>
          </a:solidFill>
          <a:ln w="12700">
            <a:solidFill>
              <a:srgbClr val="8AAB8B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57200" y="1783080"/>
            <a:ext cx="301752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22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對接國家政策：</a:t>
            </a:r>
            <a:endParaRPr lang="en-US" sz="22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22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因應超高齡社會</a:t>
            </a:r>
            <a:endParaRPr lang="en-US" sz="22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22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對策方案</a:t>
            </a:r>
            <a:endParaRPr lang="en-US" sz="2250" dirty="0"/>
          </a:p>
        </p:txBody>
      </p:sp>
      <p:sp>
        <p:nvSpPr>
          <p:cNvPr id="9" name="Text 6"/>
          <p:cNvSpPr/>
          <p:nvPr/>
        </p:nvSpPr>
        <p:spPr>
          <a:xfrm>
            <a:off x="457200" y="3529584"/>
            <a:ext cx="30175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行政院《因應超高齡社會對策方案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（116–119 年）》是未來四年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各部會與地方政府的共同框架。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這一節說明地方政府該接哪一段。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4343400" y="1600200"/>
            <a:ext cx="42976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Aft>
                <a:spcPts val="1200"/>
              </a:spcAft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5 大政策目標、13 項行動策略</a:t>
            </a:r>
            <a:endParaRPr lang="en-US" sz="1350" dirty="0"/>
          </a:p>
          <a:p>
            <a:pPr>
              <a:spcAft>
                <a:spcPts val="1200"/>
              </a:spcAft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各目標的重點工作與成效指標</a:t>
            </a:r>
            <a:endParaRPr lang="en-US" sz="1350" dirty="0"/>
          </a:p>
          <a:p>
            <a:pPr>
              <a:spcAft>
                <a:spcPts val="1200"/>
              </a:spcAft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指標設計的三個爭點</a:t>
            </a:r>
            <a:endParaRPr lang="en-US" sz="1350" dirty="0"/>
          </a:p>
          <a:p>
            <a:pPr>
              <a:spcAft>
                <a:spcPts val="1200"/>
              </a:spcAft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地方政府的權責位置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3D5A3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56032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TAIWAN 2025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457200" y="475488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臺灣已經進入超高齡社會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024128"/>
            <a:ext cx="8229600" cy="2286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371600"/>
            <a:ext cx="2697480" cy="2651760"/>
          </a:xfrm>
          <a:prstGeom prst="rect">
            <a:avLst/>
          </a:prstGeom>
          <a:solidFill>
            <a:srgbClr val="345035"/>
          </a:solidFill>
          <a:ln w="9525">
            <a:solidFill>
              <a:srgbClr val="4A6B4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1536192"/>
            <a:ext cx="26974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20.06%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365760" y="2542032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65 歲以上人口占比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485900" y="2944368"/>
            <a:ext cx="457200" cy="18288"/>
          </a:xfrm>
          <a:prstGeom prst="rect">
            <a:avLst/>
          </a:prstGeom>
          <a:solidFill>
            <a:srgbClr val="8AAB8B"/>
          </a:solidFill>
          <a:ln w="12700">
            <a:solidFill>
              <a:srgbClr val="8AAB8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93776" y="3054096"/>
            <a:ext cx="244144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每 5 個人就有 1 位長者，正式跨過超高齡社會（20%）門檻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3227832" y="1371600"/>
            <a:ext cx="2697480" cy="2651760"/>
          </a:xfrm>
          <a:prstGeom prst="rect">
            <a:avLst/>
          </a:prstGeom>
          <a:solidFill>
            <a:srgbClr val="345035"/>
          </a:solidFill>
          <a:ln w="9525">
            <a:solidFill>
              <a:srgbClr val="4A6B4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27832" y="1536192"/>
            <a:ext cx="26974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467萬</a:t>
            </a:r>
            <a:endParaRPr lang="en-US" sz="4600" dirty="0"/>
          </a:p>
        </p:txBody>
      </p:sp>
      <p:sp>
        <p:nvSpPr>
          <p:cNvPr id="13" name="Text 11"/>
          <p:cNvSpPr/>
          <p:nvPr/>
        </p:nvSpPr>
        <p:spPr>
          <a:xfrm>
            <a:off x="3227832" y="2542032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65 歲以上人口數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4347972" y="2944368"/>
            <a:ext cx="457200" cy="18288"/>
          </a:xfrm>
          <a:prstGeom prst="rect">
            <a:avLst/>
          </a:prstGeom>
          <a:solidFill>
            <a:srgbClr val="8AAB8B"/>
          </a:solidFill>
          <a:ln w="12700">
            <a:solidFill>
              <a:srgbClr val="8AAB8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355848" y="3054096"/>
            <a:ext cx="244144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約等於臺中市與高雄市人口總和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080760" y="1371600"/>
            <a:ext cx="2697480" cy="2651760"/>
          </a:xfrm>
          <a:prstGeom prst="rect">
            <a:avLst/>
          </a:prstGeom>
          <a:solidFill>
            <a:srgbClr val="345035"/>
          </a:solidFill>
          <a:ln w="9525">
            <a:solidFill>
              <a:srgbClr val="4A6B4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080760" y="1536192"/>
            <a:ext cx="26974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7年</a:t>
            </a:r>
            <a:endParaRPr lang="en-US" sz="4600" dirty="0"/>
          </a:p>
        </p:txBody>
      </p:sp>
      <p:sp>
        <p:nvSpPr>
          <p:cNvPr id="18" name="Text 16"/>
          <p:cNvSpPr/>
          <p:nvPr/>
        </p:nvSpPr>
        <p:spPr>
          <a:xfrm>
            <a:off x="6080760" y="2542032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從高齡到超高齡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7200900" y="2944368"/>
            <a:ext cx="457200" cy="18288"/>
          </a:xfrm>
          <a:prstGeom prst="rect">
            <a:avLst/>
          </a:prstGeom>
          <a:solidFill>
            <a:srgbClr val="8AAB8B"/>
          </a:solidFill>
          <a:ln w="12700">
            <a:solidFill>
              <a:srgbClr val="8AAB8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08776" y="3054096"/>
            <a:ext cx="244144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2018 年進入高齡社會（14%），僅 7 年即達超高齡，速度居世界前段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457200" y="4224528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關鍵不是「老了」，而是「老得太快，制度來不及調整」。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457200" y="4773168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資料來源：內政部戶政司人口統計；國家發展委員會人口推估。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NATIONAL FRAMEWORK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對策方案總覽：5 大政策目標、13 項行動策略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1170432"/>
            <a:ext cx="1956816" cy="164134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11480" y="1170432"/>
            <a:ext cx="50292" cy="1641348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76072" y="1280160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576072" y="1572768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1. 健康自主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576072" y="1993392"/>
            <a:ext cx="166420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98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1-1 健康促進｜1-2 醫療整合｜1-3 長期照顧</a:t>
            </a:r>
            <a:endParaRPr lang="en-US" sz="980" dirty="0"/>
          </a:p>
        </p:txBody>
      </p:sp>
      <p:sp>
        <p:nvSpPr>
          <p:cNvPr id="12" name="Shape 10"/>
          <p:cNvSpPr/>
          <p:nvPr/>
        </p:nvSpPr>
        <p:spPr>
          <a:xfrm>
            <a:off x="2532888" y="1170432"/>
            <a:ext cx="1956816" cy="164134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532888" y="1170432"/>
            <a:ext cx="50292" cy="1641348"/>
          </a:xfrm>
          <a:prstGeom prst="rect">
            <a:avLst/>
          </a:prstGeom>
          <a:solidFill>
            <a:srgbClr val="5A7A5C"/>
          </a:solidFill>
          <a:ln w="12700">
            <a:solidFill>
              <a:srgbClr val="5A7A5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697480" y="1280160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2697480" y="1572768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2. 社會連結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2697480" y="1993392"/>
            <a:ext cx="166420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98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2-1 人力資源｜2-2 學習服務｜2-3 運動休閒</a:t>
            </a:r>
            <a:endParaRPr lang="en-US" sz="980" dirty="0"/>
          </a:p>
        </p:txBody>
      </p:sp>
      <p:sp>
        <p:nvSpPr>
          <p:cNvPr id="17" name="Shape 15"/>
          <p:cNvSpPr/>
          <p:nvPr/>
        </p:nvSpPr>
        <p:spPr>
          <a:xfrm>
            <a:off x="4654296" y="1170432"/>
            <a:ext cx="1956816" cy="164134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654296" y="1170432"/>
            <a:ext cx="50292" cy="1641348"/>
          </a:xfrm>
          <a:prstGeom prst="rect">
            <a:avLst/>
          </a:prstGeom>
          <a:solidFill>
            <a:srgbClr val="8B6F47"/>
          </a:solidFill>
          <a:ln w="12700">
            <a:solidFill>
              <a:srgbClr val="8B6F4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818888" y="1280160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4818888" y="1572768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3. 世代共融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4818888" y="1993392"/>
            <a:ext cx="166420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98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3-1 青銀共創｜3-2 代間學習｜3-3 世代和諧</a:t>
            </a:r>
            <a:endParaRPr lang="en-US" sz="980" dirty="0"/>
          </a:p>
        </p:txBody>
      </p:sp>
      <p:sp>
        <p:nvSpPr>
          <p:cNvPr id="22" name="Shape 20"/>
          <p:cNvSpPr/>
          <p:nvPr/>
        </p:nvSpPr>
        <p:spPr>
          <a:xfrm>
            <a:off x="6775704" y="1170432"/>
            <a:ext cx="1956816" cy="164134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775704" y="1170432"/>
            <a:ext cx="50292" cy="164134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940296" y="1280160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6940296" y="1572768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4. 環境友善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6940296" y="1993392"/>
            <a:ext cx="166420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98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4-1 交通友善｜4-2 居住安全｜4-3 防暴防災</a:t>
            </a:r>
            <a:endParaRPr lang="en-US" sz="980" dirty="0"/>
          </a:p>
        </p:txBody>
      </p:sp>
      <p:sp>
        <p:nvSpPr>
          <p:cNvPr id="27" name="Shape 25"/>
          <p:cNvSpPr/>
          <p:nvPr/>
        </p:nvSpPr>
        <p:spPr>
          <a:xfrm>
            <a:off x="411480" y="2976372"/>
            <a:ext cx="1956816" cy="164134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11480" y="2976372"/>
            <a:ext cx="50292" cy="1641348"/>
          </a:xfrm>
          <a:prstGeom prst="rect">
            <a:avLst/>
          </a:prstGeom>
          <a:solidFill>
            <a:srgbClr val="8AAB8B"/>
          </a:solidFill>
          <a:ln w="12700">
            <a:solidFill>
              <a:srgbClr val="8AAB8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76072" y="3086100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576072" y="3378708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5. 社會永續</a:t>
            </a:r>
            <a:endParaRPr lang="en-US" sz="1350" dirty="0"/>
          </a:p>
        </p:txBody>
      </p:sp>
      <p:sp>
        <p:nvSpPr>
          <p:cNvPr id="31" name="Text 29"/>
          <p:cNvSpPr/>
          <p:nvPr/>
        </p:nvSpPr>
        <p:spPr>
          <a:xfrm>
            <a:off x="576072" y="3799332"/>
            <a:ext cx="166420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98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5-1 經濟安全｜5-2 產業發展｜5-3 共生社會</a:t>
            </a:r>
            <a:endParaRPr lang="en-US" sz="980" dirty="0"/>
          </a:p>
        </p:txBody>
      </p:sp>
      <p:sp>
        <p:nvSpPr>
          <p:cNvPr id="32" name="Shape 30"/>
          <p:cNvSpPr/>
          <p:nvPr/>
        </p:nvSpPr>
        <p:spPr>
          <a:xfrm>
            <a:off x="2532888" y="2976372"/>
            <a:ext cx="1956816" cy="164134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2532888" y="2976372"/>
            <a:ext cx="50292" cy="164134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2697480" y="3086100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2697480" y="3378708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與八大面向的關係</a:t>
            </a:r>
            <a:endParaRPr lang="en-US" sz="1350" dirty="0"/>
          </a:p>
        </p:txBody>
      </p:sp>
      <p:sp>
        <p:nvSpPr>
          <p:cNvPr id="36" name="Text 34"/>
          <p:cNvSpPr/>
          <p:nvPr/>
        </p:nvSpPr>
        <p:spPr>
          <a:xfrm>
            <a:off x="2697480" y="3799332"/>
            <a:ext cx="166420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98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目標 4＝無礙／暢行／安居；目標 2＝親老／不老；目標 5-3＝敬老與共生</a:t>
            </a:r>
            <a:endParaRPr lang="en-US" sz="980" dirty="0"/>
          </a:p>
        </p:txBody>
      </p:sp>
      <p:sp>
        <p:nvSpPr>
          <p:cNvPr id="37" name="Shape 35"/>
          <p:cNvSpPr/>
          <p:nvPr/>
        </p:nvSpPr>
        <p:spPr>
          <a:xfrm>
            <a:off x="4654296" y="2976372"/>
            <a:ext cx="1956816" cy="164134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4654296" y="2976372"/>
            <a:ext cx="50292" cy="1641348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818888" y="3086100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1500" dirty="0"/>
          </a:p>
        </p:txBody>
      </p:sp>
      <p:sp>
        <p:nvSpPr>
          <p:cNvPr id="40" name="Text 38"/>
          <p:cNvSpPr/>
          <p:nvPr/>
        </p:nvSpPr>
        <p:spPr>
          <a:xfrm>
            <a:off x="4818888" y="3378708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跨部會涉入</a:t>
            </a:r>
            <a:endParaRPr lang="en-US" sz="1350" dirty="0"/>
          </a:p>
        </p:txBody>
      </p:sp>
      <p:sp>
        <p:nvSpPr>
          <p:cNvPr id="41" name="Text 39"/>
          <p:cNvSpPr/>
          <p:nvPr/>
        </p:nvSpPr>
        <p:spPr>
          <a:xfrm>
            <a:off x="4818888" y="3799332"/>
            <a:ext cx="166420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98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衛福部、內政部、交通部、教育部、勞動部、經濟部、運動部、數發部、國科會、金管會等</a:t>
            </a:r>
            <a:endParaRPr lang="en-US" sz="980" dirty="0"/>
          </a:p>
        </p:txBody>
      </p:sp>
      <p:sp>
        <p:nvSpPr>
          <p:cNvPr id="42" name="Shape 40"/>
          <p:cNvSpPr/>
          <p:nvPr/>
        </p:nvSpPr>
        <p:spPr>
          <a:xfrm>
            <a:off x="6775704" y="2976372"/>
            <a:ext cx="1956816" cy="164134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6775704" y="2976372"/>
            <a:ext cx="50292" cy="1641348"/>
          </a:xfrm>
          <a:prstGeom prst="rect">
            <a:avLst/>
          </a:prstGeom>
          <a:solidFill>
            <a:srgbClr val="8B6F47"/>
          </a:solidFill>
          <a:ln w="12700">
            <a:solidFill>
              <a:srgbClr val="8B6F47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940296" y="3086100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08</a:t>
            </a:r>
            <a:endParaRPr lang="en-US" sz="1500" dirty="0"/>
          </a:p>
        </p:txBody>
      </p:sp>
      <p:sp>
        <p:nvSpPr>
          <p:cNvPr id="45" name="Text 43"/>
          <p:cNvSpPr/>
          <p:nvPr/>
        </p:nvSpPr>
        <p:spPr>
          <a:xfrm>
            <a:off x="6940296" y="3378708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地方政府角色</a:t>
            </a:r>
            <a:endParaRPr lang="en-US" sz="1350" dirty="0"/>
          </a:p>
        </p:txBody>
      </p:sp>
      <p:sp>
        <p:nvSpPr>
          <p:cNvPr id="46" name="Text 44"/>
          <p:cNvSpPr/>
          <p:nvPr/>
        </p:nvSpPr>
        <p:spPr>
          <a:xfrm>
            <a:off x="6940296" y="3799332"/>
            <a:ext cx="166420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98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多數指標的實際執行與資料回報單位；是方案能否落地的最後一哩</a:t>
            </a:r>
            <a:endParaRPr lang="en-US" sz="980" dirty="0"/>
          </a:p>
        </p:txBody>
      </p:sp>
      <p:sp>
        <p:nvSpPr>
          <p:cNvPr id="47" name="Text 45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資料來源：衛生福利部《因應超高齡社會對策方案（116-119年）》0601／0611 跨部會協商會議彙整資料。</a:t>
            </a:r>
            <a:endParaRPr lang="en-US" sz="850" dirty="0"/>
          </a:p>
        </p:txBody>
      </p:sp>
      <p:sp>
        <p:nvSpPr>
          <p:cNvPr id="48" name="Text 46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</a:t>
            </a:r>
            <a:endParaRPr lang="en-US" sz="9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GOAL 1 &amp; 2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目標一「健康自主」與目標二「社會連結」重點指標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graphicFrame>
        <p:nvGraphicFramePr>
          <p:cNvPr id="6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1133856"/>
          <a:ext cx="8321040" cy="914400"/>
        </p:xfrm>
        <a:graphic>
          <a:graphicData uri="http://schemas.openxmlformats.org/drawingml/2006/table">
            <a:tbl>
              <a:tblPr/>
              <a:tblGrid>
                <a:gridCol w="1737360"/>
                <a:gridCol w="3200400"/>
                <a:gridCol w="3383280"/>
              </a:tblGrid>
              <a:tr h="48463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AF8F4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行動策略</a:t>
                      </a:r>
                      <a:endParaRPr lang="en-US" sz="11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5A3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AF8F4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代表性成效指標</a:t>
                      </a:r>
                      <a:endParaRPr lang="en-US" sz="11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5A3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AF8F4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地方政府的著力點</a:t>
                      </a:r>
                      <a:endParaRPr lang="en-US" sz="11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5A3E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1-1 健康促進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50+ 健康老化指引推廣涵蓋率；長者內在能力檢測（ICOPE）與轉介完成率；社會處方銜接率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衛生局結合據點與醫療院所執行 ICOPE；社會局承接社會處方的社區端資源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1-2 醫療整合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高齡整合照護服務涵蓋率；醫療長照轉銜完成率；高齡友善醫療模式涵蓋率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推動市立醫院與合作醫院導入高齡友善急診／門診；強化出院準備銜接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1-3 長期照顧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失智症確診者接受長照服務比率；長照資料跨單位平台介接與使用率；居家復能服務使用率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長照管理中心是關鍵樞紐；資料介接需資訊單位共同投入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2-1 人力資源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45–64 歲勞動參與率變化；65+ 持續就業率；中高齡 AI／數位技能培訓涵蓋率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就業服務處中高齡專區；與在地企業共推友善職場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2-2 學習服務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多元學習資源完成數與使用率；退休專業人力參與社區教育之人數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長青學苑與樂齡中心的課程重整；建立退休專業人才庫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2-3 運動休閒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多元運動休閒活動參與率；運動場域無障礙共融設施完成數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銀髮健身俱樂部布建；運動場館無障礙整建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特別注意「社會處方銜接率」：這是首次將孤獨感、憂鬱風險與照顧壓力的社區資源連結，納入國家層級成效指標。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61</a:t>
            </a:r>
            <a:endParaRPr lang="en-US" sz="9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GOAL 3 · 4 · 5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目標三至五：世代共融、環境友善與社會永續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graphicFrame>
        <p:nvGraphicFramePr>
          <p:cNvPr id="6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1133856"/>
          <a:ext cx="8321040" cy="914400"/>
        </p:xfrm>
        <a:graphic>
          <a:graphicData uri="http://schemas.openxmlformats.org/drawingml/2006/table">
            <a:tbl>
              <a:tblPr/>
              <a:tblGrid>
                <a:gridCol w="1737360"/>
                <a:gridCol w="3200400"/>
                <a:gridCol w="3383280"/>
              </a:tblGrid>
              <a:tr h="48463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AF8F4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行動策略</a:t>
                      </a:r>
                      <a:endParaRPr lang="en-US" sz="11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5A3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AF8F4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代表性成效指標</a:t>
                      </a:r>
                      <a:endParaRPr lang="en-US" sz="11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5A3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AF8F4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地方政府的著力點</a:t>
                      </a:r>
                      <a:endParaRPr lang="en-US" sz="11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5A3E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3-1 青銀共創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受獎補助企業中高齡員工占比變化；中高齡勞工被解僱率變化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與經發局合作推動「青銀共做」職場示範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3-2 代間學習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各學習階段參與代間共學之普及率；跨世代數位學習參與率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教育局串聯中小學、大專與樂齡中心，建立常態代間課程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4-1 交通友善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高齡友善交通環境改善案例數；高齡友善公共運輸使用人數；高齡駕駛管理措施完成率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交通局＋建設局：連續無障礙通行空間、慢速交通環境、敬老卡與復康巴士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4-2 居住安全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社會住宅受益老人人數成長率；老人居家支持服務涵蓋率（含修繕、無障礙改善、輔具、居家智慧裝置）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都發局社宅配比；社會局居家支持整合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4-3 防暴防災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防災社區／韌性社區村里覆蓋率；高齡者高風險分級指標建置；照顧服務人員防救災訓練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消防局＋社會局：以 ICOPE 六大內在能力對應災害應變分級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5-3 共生社會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輔導建立不同類型共生社區示範點；社區工作人員共生社區知能培訓；社區青銀共創方案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社會局主責：關懷據點、巷弄長照站、文化健康站的共生轉型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目標 5-3「共生社會」與本課程的核心主張完全一致：從服務提供，轉向社區的互助共生。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62</a:t>
            </a:r>
            <a:endParaRPr lang="en-US" sz="9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3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LESSONS FROM THE CONSULTATION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指標設計的三個爭點：對地方的重要啟示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1133856"/>
            <a:ext cx="2639568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11480" y="1133856"/>
            <a:ext cx="2639568" cy="6858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316736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3D5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ISSUE 01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548640" y="1572768"/>
            <a:ext cx="23652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跨體系指標</a:t>
            </a:r>
            <a:endParaRPr lang="en-US" sz="15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沒有共同的資料平台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48640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121408"/>
            <a:ext cx="2365248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以「社會處方銜接率」為例：分母來自衛政篩檢、分子落在社政與民間資源，實務上不存在單一資料蒐集平台。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地方啟示：先建個案編號共用機制，否則指標無法計算。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3252216" y="1133856"/>
            <a:ext cx="2639568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252216" y="1133856"/>
            <a:ext cx="2639568" cy="68580"/>
          </a:xfrm>
          <a:prstGeom prst="rect">
            <a:avLst/>
          </a:prstGeom>
          <a:solidFill>
            <a:srgbClr val="8B6F47"/>
          </a:solidFill>
          <a:ln w="12700">
            <a:solidFill>
              <a:srgbClr val="8B6F4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389376" y="1316736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8B6F4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ISSUE 02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3389376" y="1572768"/>
            <a:ext cx="23652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主責機關</a:t>
            </a:r>
            <a:endParaRPr lang="en-US" sz="15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與業務職掌的落差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3389376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389376" y="2121408"/>
            <a:ext cx="2365248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協商過程中，多個部會主張「非本署業務、無相關統計」而請求免列。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地方啟示：市府內部同樣會發生。指標訂定時必須同步確認「誰有資料、誰能填報」。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092952" y="1133856"/>
            <a:ext cx="2639568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092952" y="1133856"/>
            <a:ext cx="2639568" cy="685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230112" y="1316736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ISSUE 03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6230112" y="1572768"/>
            <a:ext cx="23652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「時數」與「場次」</a:t>
            </a:r>
            <a:endParaRPr lang="en-US" sz="15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之爭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6230112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30112" y="2121408"/>
            <a:ext cx="2365248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多項指標由「教育訓練時數比率」調整為「參與場次／參與人數」，以提升可操作性。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地方啟示：指標要能被誠實填報，否則只會產生假資料。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這三個爭點是各部會實際的協商紀錄，也是地方政府設計自訂 KPI 時最應避開的陷阱。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63</a:t>
            </a:r>
            <a:endParaRPr lang="en-US" sz="9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4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pic>
        <p:nvPicPr>
          <p:cNvPr id="3" name="Image 0" descr="/private/tmp/claude-502/-Users-skygod-ai/7b1c89c8-8b81-48aa-a3f9-781bbc8b29ab/scratchpad/agefriendly/img/plaza_people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749040" y="0"/>
            <a:ext cx="5394960" cy="51435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3749040" y="0"/>
            <a:ext cx="5394960" cy="5143500"/>
          </a:xfrm>
          <a:prstGeom prst="rect">
            <a:avLst/>
          </a:prstGeom>
          <a:solidFill>
            <a:srgbClr val="FAF8F4">
              <a:alpha val="88000"/>
            </a:srgbClr>
          </a:solidFill>
          <a:ln w="12700">
            <a:solidFill>
              <a:srgbClr val="FAF8F4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4069080" y="1371600"/>
            <a:ext cx="4754880" cy="2651760"/>
          </a:xfrm>
          <a:prstGeom prst="rect">
            <a:avLst/>
          </a:prstGeom>
          <a:solidFill>
            <a:srgbClr val="FAF8F4">
              <a:alpha val="94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57200" y="685800"/>
            <a:ext cx="2926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6200" dirty="0"/>
          </a:p>
        </p:txBody>
      </p:sp>
      <p:sp>
        <p:nvSpPr>
          <p:cNvPr id="7" name="Shape 4"/>
          <p:cNvSpPr/>
          <p:nvPr/>
        </p:nvSpPr>
        <p:spPr>
          <a:xfrm>
            <a:off x="502920" y="1691640"/>
            <a:ext cx="548640" cy="27432"/>
          </a:xfrm>
          <a:prstGeom prst="rect">
            <a:avLst/>
          </a:prstGeom>
          <a:solidFill>
            <a:srgbClr val="8AAB8B"/>
          </a:solidFill>
          <a:ln w="12700">
            <a:solidFill>
              <a:srgbClr val="8AAB8B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57200" y="1783080"/>
            <a:ext cx="301752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22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臺中怎麼做？</a:t>
            </a:r>
            <a:endParaRPr lang="en-US" sz="22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22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八大行動策略</a:t>
            </a:r>
            <a:endParaRPr lang="en-US" sz="2250" dirty="0"/>
          </a:p>
        </p:txBody>
      </p:sp>
      <p:sp>
        <p:nvSpPr>
          <p:cNvPr id="9" name="Text 6"/>
          <p:cNvSpPr/>
          <p:nvPr/>
        </p:nvSpPr>
        <p:spPr>
          <a:xfrm>
            <a:off x="457200" y="3529584"/>
            <a:ext cx="30175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最後 30 分鐘，把前面所有內容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收斂為八條可執行的行動路線，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每一條都標明主責局處、</a:t>
            </a:r>
            <a:endParaRPr lang="en-US" sz="10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可在 3 個月內啟動的第一步。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4343400" y="1600200"/>
            <a:ext cx="42976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Aft>
                <a:spcPts val="1200"/>
              </a:spcAft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硬體四策略：步行、交通、住宅、空間</a:t>
            </a:r>
            <a:endParaRPr lang="en-US" sz="1350" dirty="0"/>
          </a:p>
          <a:p>
            <a:pPr>
              <a:spcAft>
                <a:spcPts val="1200"/>
              </a:spcAft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軟體三策略：參與、就業、失智友善</a:t>
            </a:r>
            <a:endParaRPr lang="en-US" sz="1350" dirty="0"/>
          </a:p>
          <a:p>
            <a:pPr>
              <a:spcAft>
                <a:spcPts val="1200"/>
              </a:spcAft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制度一策略：治理與 KPI</a:t>
            </a:r>
            <a:endParaRPr lang="en-US" sz="1350" dirty="0"/>
          </a:p>
          <a:p>
            <a:pPr>
              <a:spcAft>
                <a:spcPts val="1200"/>
              </a:spcAft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100 天／1 年／3 年的推進節奏</a:t>
            </a:r>
            <a:endParaRPr lang="en-US" sz="135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5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TAICHUNG 8 ACTIONS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臺中八大行動策略總圖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1170432"/>
            <a:ext cx="1956816" cy="164134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11480" y="1170432"/>
            <a:ext cx="50292" cy="1641348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76072" y="1280160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576072" y="1572768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① 步行環境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576072" y="1993392"/>
            <a:ext cx="166420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98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15 分鐘生活圈｜連續人行道、座椅、照明、號誌秒數</a:t>
            </a:r>
            <a:endParaRPr lang="en-US" sz="980" dirty="0"/>
          </a:p>
        </p:txBody>
      </p:sp>
      <p:sp>
        <p:nvSpPr>
          <p:cNvPr id="12" name="Shape 10"/>
          <p:cNvSpPr/>
          <p:nvPr/>
        </p:nvSpPr>
        <p:spPr>
          <a:xfrm>
            <a:off x="2532888" y="1170432"/>
            <a:ext cx="1956816" cy="164134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532888" y="1170432"/>
            <a:ext cx="50292" cy="1641348"/>
          </a:xfrm>
          <a:prstGeom prst="rect">
            <a:avLst/>
          </a:prstGeom>
          <a:solidFill>
            <a:srgbClr val="5A7A5C"/>
          </a:solidFill>
          <a:ln w="12700">
            <a:solidFill>
              <a:srgbClr val="5A7A5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697480" y="1280160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2697480" y="1572768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② 交通移動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2697480" y="1993392"/>
            <a:ext cx="166420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98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低地板公車、敬老卡、需求反應式運輸、高齡駕駛</a:t>
            </a:r>
            <a:endParaRPr lang="en-US" sz="980" dirty="0"/>
          </a:p>
        </p:txBody>
      </p:sp>
      <p:sp>
        <p:nvSpPr>
          <p:cNvPr id="17" name="Shape 15"/>
          <p:cNvSpPr/>
          <p:nvPr/>
        </p:nvSpPr>
        <p:spPr>
          <a:xfrm>
            <a:off x="4654296" y="1170432"/>
            <a:ext cx="1956816" cy="164134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654296" y="1170432"/>
            <a:ext cx="50292" cy="1641348"/>
          </a:xfrm>
          <a:prstGeom prst="rect">
            <a:avLst/>
          </a:prstGeom>
          <a:solidFill>
            <a:srgbClr val="8B6F47"/>
          </a:solidFill>
          <a:ln w="12700">
            <a:solidFill>
              <a:srgbClr val="8B6F4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818888" y="1280160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4818888" y="1572768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③ 住宅安居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4818888" y="1993392"/>
            <a:ext cx="166420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98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居家改造代辦制、電梯增設、社宅配比、老屋健檢</a:t>
            </a:r>
            <a:endParaRPr lang="en-US" sz="980" dirty="0"/>
          </a:p>
        </p:txBody>
      </p:sp>
      <p:sp>
        <p:nvSpPr>
          <p:cNvPr id="22" name="Shape 20"/>
          <p:cNvSpPr/>
          <p:nvPr/>
        </p:nvSpPr>
        <p:spPr>
          <a:xfrm>
            <a:off x="6775704" y="1170432"/>
            <a:ext cx="1956816" cy="164134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775704" y="1170432"/>
            <a:ext cx="50292" cy="164134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940296" y="1280160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6940296" y="1572768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④ 公共空間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6940296" y="1993392"/>
            <a:ext cx="166420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98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公園、市場、公所、醫院的高齡友善改造包</a:t>
            </a:r>
            <a:endParaRPr lang="en-US" sz="980" dirty="0"/>
          </a:p>
        </p:txBody>
      </p:sp>
      <p:sp>
        <p:nvSpPr>
          <p:cNvPr id="27" name="Shape 25"/>
          <p:cNvSpPr/>
          <p:nvPr/>
        </p:nvSpPr>
        <p:spPr>
          <a:xfrm>
            <a:off x="411480" y="2976372"/>
            <a:ext cx="1956816" cy="164134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11480" y="2976372"/>
            <a:ext cx="50292" cy="1641348"/>
          </a:xfrm>
          <a:prstGeom prst="rect">
            <a:avLst/>
          </a:prstGeom>
          <a:solidFill>
            <a:srgbClr val="8AAB8B"/>
          </a:solidFill>
          <a:ln w="12700">
            <a:solidFill>
              <a:srgbClr val="8AAB8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76072" y="3086100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576072" y="3378708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⑤ 社會參與</a:t>
            </a:r>
            <a:endParaRPr lang="en-US" sz="1350" dirty="0"/>
          </a:p>
        </p:txBody>
      </p:sp>
      <p:sp>
        <p:nvSpPr>
          <p:cNvPr id="31" name="Text 29"/>
          <p:cNvSpPr/>
          <p:nvPr/>
        </p:nvSpPr>
        <p:spPr>
          <a:xfrm>
            <a:off x="576072" y="3799332"/>
            <a:ext cx="166420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98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共餐、學習、社會處方、據點升級為共生社區</a:t>
            </a:r>
            <a:endParaRPr lang="en-US" sz="980" dirty="0"/>
          </a:p>
        </p:txBody>
      </p:sp>
      <p:sp>
        <p:nvSpPr>
          <p:cNvPr id="32" name="Shape 30"/>
          <p:cNvSpPr/>
          <p:nvPr/>
        </p:nvSpPr>
        <p:spPr>
          <a:xfrm>
            <a:off x="2532888" y="2976372"/>
            <a:ext cx="1956816" cy="164134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2532888" y="2976372"/>
            <a:ext cx="50292" cy="164134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2697480" y="3086100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2697480" y="3378708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⑥ 就業志願</a:t>
            </a:r>
            <a:endParaRPr lang="en-US" sz="1350" dirty="0"/>
          </a:p>
        </p:txBody>
      </p:sp>
      <p:sp>
        <p:nvSpPr>
          <p:cNvPr id="36" name="Text 34"/>
          <p:cNvSpPr/>
          <p:nvPr/>
        </p:nvSpPr>
        <p:spPr>
          <a:xfrm>
            <a:off x="2697480" y="3799332"/>
            <a:ext cx="166420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98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50+ 過渡期服務、青銀共創、退休專業人才庫</a:t>
            </a:r>
            <a:endParaRPr lang="en-US" sz="980" dirty="0"/>
          </a:p>
        </p:txBody>
      </p:sp>
      <p:sp>
        <p:nvSpPr>
          <p:cNvPr id="37" name="Shape 35"/>
          <p:cNvSpPr/>
          <p:nvPr/>
        </p:nvSpPr>
        <p:spPr>
          <a:xfrm>
            <a:off x="4654296" y="2976372"/>
            <a:ext cx="1956816" cy="164134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4654296" y="2976372"/>
            <a:ext cx="50292" cy="1641348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818888" y="3086100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1500" dirty="0"/>
          </a:p>
        </p:txBody>
      </p:sp>
      <p:sp>
        <p:nvSpPr>
          <p:cNvPr id="40" name="Text 38"/>
          <p:cNvSpPr/>
          <p:nvPr/>
        </p:nvSpPr>
        <p:spPr>
          <a:xfrm>
            <a:off x="4818888" y="3378708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⑦ 失智友善</a:t>
            </a:r>
            <a:endParaRPr lang="en-US" sz="1350" dirty="0"/>
          </a:p>
        </p:txBody>
      </p:sp>
      <p:sp>
        <p:nvSpPr>
          <p:cNvPr id="41" name="Text 39"/>
          <p:cNvSpPr/>
          <p:nvPr/>
        </p:nvSpPr>
        <p:spPr>
          <a:xfrm>
            <a:off x="4818888" y="3799332"/>
            <a:ext cx="166420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98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失智友善天使培訓、友善店家、走失協尋網絡</a:t>
            </a:r>
            <a:endParaRPr lang="en-US" sz="980" dirty="0"/>
          </a:p>
        </p:txBody>
      </p:sp>
      <p:sp>
        <p:nvSpPr>
          <p:cNvPr id="42" name="Shape 40"/>
          <p:cNvSpPr/>
          <p:nvPr/>
        </p:nvSpPr>
        <p:spPr>
          <a:xfrm>
            <a:off x="6775704" y="2976372"/>
            <a:ext cx="1956816" cy="1641348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6775704" y="2976372"/>
            <a:ext cx="50292" cy="1641348"/>
          </a:xfrm>
          <a:prstGeom prst="rect">
            <a:avLst/>
          </a:prstGeom>
          <a:solidFill>
            <a:srgbClr val="8B6F47"/>
          </a:solidFill>
          <a:ln w="12700">
            <a:solidFill>
              <a:srgbClr val="8B6F47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940296" y="3086100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08</a:t>
            </a:r>
            <a:endParaRPr lang="en-US" sz="1500" dirty="0"/>
          </a:p>
        </p:txBody>
      </p:sp>
      <p:sp>
        <p:nvSpPr>
          <p:cNvPr id="45" name="Text 43"/>
          <p:cNvSpPr/>
          <p:nvPr/>
        </p:nvSpPr>
        <p:spPr>
          <a:xfrm>
            <a:off x="6940296" y="3378708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⑧ 治理制度</a:t>
            </a:r>
            <a:endParaRPr lang="en-US" sz="1350" dirty="0"/>
          </a:p>
        </p:txBody>
      </p:sp>
      <p:sp>
        <p:nvSpPr>
          <p:cNvPr id="46" name="Text 44"/>
          <p:cNvSpPr/>
          <p:nvPr/>
        </p:nvSpPr>
        <p:spPr>
          <a:xfrm>
            <a:off x="6940296" y="3799332"/>
            <a:ext cx="166420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98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跨局處平台、長者參與機制、KPI 與資料介接</a:t>
            </a:r>
            <a:endParaRPr lang="en-US" sz="980" dirty="0"/>
          </a:p>
        </p:txBody>
      </p:sp>
      <p:sp>
        <p:nvSpPr>
          <p:cNvPr id="47" name="Text 45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①–④ 為硬體，⑤–⑦ 為軟體，⑧ 為制度。三層必須同時啟動。</a:t>
            </a:r>
            <a:endParaRPr lang="en-US" sz="850" dirty="0"/>
          </a:p>
        </p:txBody>
      </p:sp>
      <p:sp>
        <p:nvSpPr>
          <p:cNvPr id="48" name="Text 46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65</a:t>
            </a:r>
            <a:endParaRPr lang="en-US" sz="9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6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SELF-DIAGNOSIS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先做現況診斷：臺中在五個成功要素上的分數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graphicFrame>
        <p:nvGraphicFramePr>
          <p:cNvPr id="6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1133856"/>
          <a:ext cx="832104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3291840"/>
                <a:gridCol w="3017520"/>
              </a:tblGrid>
              <a:tr h="56540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AF8F4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成功要素</a:t>
                      </a:r>
                      <a:endParaRPr lang="en-US" sz="11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5A3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AF8F4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臺中現況（請各組評分 0–2）</a:t>
                      </a:r>
                      <a:endParaRPr lang="en-US" sz="11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5A3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AF8F4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可立即補強的動作</a:t>
                      </a:r>
                      <a:endParaRPr lang="en-US" sz="11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5A3E"/>
                    </a:solidFill>
                  </a:tcPr>
                </a:tc>
              </a:tr>
              <a:tr h="5654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常設跨局處平台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已設高齡友善城市推動委員會，是否有預算與固定檢核？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訂定年度指標並公開追蹤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54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長者為共同設計者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多數工程仍以說明會為主，長者參與多在方案定案後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工程規劃階段強制納入 2 場長者工作坊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</a:tr>
              <a:tr h="5654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完整可走通的路徑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無障礙改善多為點狀，缺乏路徑層級的連續性檢核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選定 3 條示範路徑，以「連續可通行率」驗收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54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民間部門參與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已有敬老卡特約商店，但缺乏友善服務的實質內涵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推動高齡友善店家認證與店員訓練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</a:tr>
              <a:tr h="5654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可追蹤的量化指標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各局處指標分散，缺乏跨局處彙整與逐年比較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建立單一儀表板，對接對策方案 116–119 年指標</a:t>
                      </a:r>
                      <a:endParaRPr lang="en-US" sz="10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教學活動（10 分鐘）：各組為臺中逐項評分，總分 10 分，並圈出最想優先補強的一項。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66</a:t>
            </a:r>
            <a:endParaRPr lang="en-US" sz="9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7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ACTION 01　硬體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行動一：以「15 分鐘生活圈」重整步行環境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pic>
        <p:nvPicPr>
          <p:cNvPr id="7" name="Image 0" descr="/private/tmp/claude-502/-Users-skygod-ai/7b1c89c8-8b81-48aa-a3f9-781bbc8b29ab/scratchpad/agefriendly/img/outdoor_gym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892040" y="1133856"/>
            <a:ext cx="3794760" cy="297180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4892040" y="4105656"/>
            <a:ext cx="3794760" cy="45720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001768" y="4105656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公園休憩與活動空間／Wikimedia Commons, CC BY-SA 4.0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457200" y="1133856"/>
            <a:ext cx="402336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先畫圈，不要先發包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以里為單位，圈出「衛生所／據點／市場／公車站／公園」五點，檢視彼此步行可達性。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選定 3 條示範路徑先做完整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寧可把 3 條路做到 100 分，不要把 30 條路做到 40 分——斷點式無障礙等於零。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座椅密度是第一優先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主要生活路徑每 100–150 公尺應有可休憩處，且需有椅背與扶手。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照明與號誌同步調整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高齡人口密集路口以 0.8–1.0 m/s 重算綠燈秒數，並設置行人早開時相。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457200" y="4224528"/>
            <a:ext cx="8229600" cy="502920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4224528"/>
            <a:ext cx="54864" cy="5029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58368" y="4224528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84C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設計啟示　</a:t>
            </a:r>
            <a:pPr indent="0" marL="0">
              <a:buNone/>
            </a:pPr>
            <a:r>
              <a:rPr lang="en-US" sz="115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第一步（3 個月內）：請各區公所提報「長者最常走的 3 條路」，由建設局與交通局會勘，產出改善清單與經費概估。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主責：建設局、交通局；協辦：民政局、社會局、衛生局。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67</a:t>
            </a:r>
            <a:endParaRPr lang="en-US" sz="9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8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CHECKLIST · HARDWARE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硬體改造檢核清單：可直接寫入標案規範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graphicFrame>
        <p:nvGraphicFramePr>
          <p:cNvPr id="6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1133856"/>
          <a:ext cx="8321040" cy="914400"/>
        </p:xfrm>
        <a:graphic>
          <a:graphicData uri="http://schemas.openxmlformats.org/drawingml/2006/table">
            <a:tbl>
              <a:tblPr/>
              <a:tblGrid>
                <a:gridCol w="1463040"/>
                <a:gridCol w="3017520"/>
                <a:gridCol w="3840480"/>
              </a:tblGrid>
              <a:tr h="37693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AF8F4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項目</a:t>
                      </a:r>
                      <a:endParaRPr lang="en-US" sz="11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5A3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AF8F4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常見缺失</a:t>
                      </a:r>
                      <a:endParaRPr lang="en-US" sz="11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5A3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AF8F4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建議規格／做法</a:t>
                      </a:r>
                      <a:endParaRPr lang="en-US" sz="110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5A3E"/>
                    </a:solidFill>
                  </a:tcPr>
                </a:tc>
              </a:tr>
              <a:tr h="3769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人行道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被機車、電桿、店家占用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淨寬至少 1.5m 且連續；縱向坡度≦5%；橫向坡度≦2%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69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路緣斜坡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坡度過陡、與路面有高低差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坡度≦1:12；與路面齊平；設置引導與警示鋪面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</a:tr>
              <a:tr h="3769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座椅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無椅背、無扶手、材質過燙或過冷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有椅背與雙側扶手；座高 42–45cm；設於遮蔭處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69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照明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照度不足、眩光、路樹遮擋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人行道平均照度≧10 lux；採防眩光燈具；定期修剪路樹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</a:tr>
              <a:tr h="3769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標示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字太小、對比不足、位置過高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主要標示字高≧視距/200；深底淺字或反之；設於視線高度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69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公廁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無扶手、門太重、位置不明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設置 L 型扶手與求救鈴；門採外開或推拉；設置導引標示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</a:tr>
              <a:tr h="3769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號誌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秒數不足、無倒數、無庇護島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以 0.8–1.0 m/s 重算；設倒數顯示；路寬&gt;15m 設庇護島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69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3D5A3E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公車站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無座椅、無遮蔽、無即時資訊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1A1F1A"/>
                          </a:solidFill>
                          <a:latin typeface="微軟正黑體" pitchFamily="34" charset="0"/>
                          <a:ea typeface="微軟正黑體" pitchFamily="34" charset="-122"/>
                          <a:cs typeface="微軟正黑體" pitchFamily="34" charset="-120"/>
                        </a:rPr>
                        <a:t>設置座椅與遮雨棚；即時到站資訊採大字級並輔以語音</a:t>
                      </a:r>
                      <a:endParaRPr lang="en-US" sz="950" dirty="0">
                        <a:latin typeface="微軟正黑體" charset="0"/>
                        <a:ea typeface="微軟正黑體" charset="0"/>
                        <a:cs typeface="微軟正黑體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B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FE6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以上為建議值，實際設計仍應依《建築物無障礙設施設計規範》與《市區道路及附屬工程設計規範》辦理。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68</a:t>
            </a:r>
            <a:endParaRPr lang="en-US" sz="9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9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ACTION 04　硬體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行動四：四個場域的「高齡友善改造包」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1133856"/>
            <a:ext cx="1929384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11480" y="1133856"/>
            <a:ext cx="1929384" cy="6858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316736"/>
            <a:ext cx="16550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3D5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SITE 01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548640" y="1572768"/>
            <a:ext cx="165506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公園與綠地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48640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121408"/>
            <a:ext cx="1655064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座椅（有椅背與扶手）、遮蔭、飲水機、無障礙廁所、平緩步道環線、夜間照明。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加分：長者體適能設施與可耕作的社區園圃。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2542032" y="1133856"/>
            <a:ext cx="1929384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542032" y="1133856"/>
            <a:ext cx="1929384" cy="68580"/>
          </a:xfrm>
          <a:prstGeom prst="rect">
            <a:avLst/>
          </a:prstGeom>
          <a:solidFill>
            <a:srgbClr val="8B6F47"/>
          </a:solidFill>
          <a:ln w="12700">
            <a:solidFill>
              <a:srgbClr val="8B6F4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679192" y="1316736"/>
            <a:ext cx="16550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8B6F4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SITE 02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2679192" y="1572768"/>
            <a:ext cx="165506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傳統市場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2679192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679192" y="2121408"/>
            <a:ext cx="1655064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地面止滑、遮雨棚、休憩座椅、推車與置物處、清楚的大字級指標、可近的廁所。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加分：攤商友善服務訓練與送貨到府。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672584" y="1133856"/>
            <a:ext cx="1929384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672584" y="1133856"/>
            <a:ext cx="1929384" cy="685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09744" y="1316736"/>
            <a:ext cx="16550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SITE 03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4809744" y="1572768"/>
            <a:ext cx="165506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區公所與市府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809744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809744" y="2121408"/>
            <a:ext cx="1655064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入口無門檻、櫃檯高低差設計、叫號採大字級＋語音、表單簡化、等候區座椅、臨櫃人員友善訓練。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加分：單一窗口與陪同服務。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6803136" y="1133856"/>
            <a:ext cx="1929384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803136" y="1133856"/>
            <a:ext cx="1929384" cy="68580"/>
          </a:xfrm>
          <a:prstGeom prst="rect">
            <a:avLst/>
          </a:prstGeom>
          <a:solidFill>
            <a:srgbClr val="5A7A5C"/>
          </a:solidFill>
          <a:ln w="12700">
            <a:solidFill>
              <a:srgbClr val="5A7A5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940296" y="1316736"/>
            <a:ext cx="16550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5A7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SITE 04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6940296" y="1572768"/>
            <a:ext cx="165506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醫療與衛生所</a:t>
            </a:r>
            <a:endParaRPr lang="en-US" sz="1500" dirty="0"/>
          </a:p>
        </p:txBody>
      </p:sp>
      <p:sp>
        <p:nvSpPr>
          <p:cNvPr id="29" name="Shape 27"/>
          <p:cNvSpPr/>
          <p:nvPr/>
        </p:nvSpPr>
        <p:spPr>
          <a:xfrm>
            <a:off x="6940296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940296" y="2121408"/>
            <a:ext cx="1655064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動線標示、候診座椅、掛號協助人力、多科整合看診、就醫交通接駁。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加分：導入高齡友善醫療模式（對應對策方案 1-2）。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主責：建設局、經發局、民政局、衛生局。建議每個場域先各選 1 處示範，完成後製作標準作業說明供全市套用。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69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DEMOGRAPHIC SHIFT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人口結構的三段跳：從高齡化到超高齡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graphicFrame>
        <p:nvGraphicFramePr>
          <p:cNvPr id="7" name="Chart 0" descr=""/>
          <p:cNvGraphicFramePr/>
          <p:nvPr/>
        </p:nvGraphicFramePr>
        <p:xfrm>
          <a:off x="457200" y="1170432"/>
          <a:ext cx="5303520" cy="30175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8" name="Shape 5"/>
          <p:cNvSpPr/>
          <p:nvPr/>
        </p:nvSpPr>
        <p:spPr>
          <a:xfrm>
            <a:off x="5897880" y="1170432"/>
            <a:ext cx="278892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053328" y="1307592"/>
            <a:ext cx="25146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0000"/>
              </a:lnSpc>
              <a:spcAft>
                <a:spcPts val="1100"/>
              </a:spcAft>
            </a:pPr>
            <a:r>
              <a:rPr lang="en-US" sz="115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從 7% 到 14%：臺灣花了 25 年</a:t>
            </a:r>
            <a:endParaRPr lang="en-US" sz="1150" dirty="0"/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lang="en-US" sz="115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從 14% 到 20%：只花 7 年</a:t>
            </a:r>
            <a:endParaRPr lang="en-US" sz="1150" dirty="0"/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lang="en-US" sz="115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法國走完同一段路花了 115 年、瑞典 85 年</a:t>
            </a:r>
            <a:endParaRPr lang="en-US" sz="1150" dirty="0"/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lang="en-US" sz="115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「準備期」被壓縮，代表城市改造必須同時進行、不能排隊等待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457200" y="4160520"/>
            <a:ext cx="8229600" cy="548640"/>
          </a:xfrm>
          <a:prstGeom prst="rect">
            <a:avLst/>
          </a:prstGeom>
          <a:solidFill>
            <a:srgbClr val="EFEADF"/>
          </a:solidFill>
          <a:ln w="12700">
            <a:solidFill>
              <a:srgbClr val="EFEADF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57200" y="4160520"/>
            <a:ext cx="45720" cy="5486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160520"/>
            <a:ext cx="7863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政策意涵：沒有「先做長照、再做環境」的餘裕，硬體與軟體必須並行推進。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資料來源：國發會〈中華民國人口推估〉；內政部戶政司。2039 年為中推估值。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0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ACTION 02　硬體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行動二：交通與移動——最後一哩路才是關鍵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pic>
        <p:nvPicPr>
          <p:cNvPr id="7" name="Image 0" descr="/private/tmp/claude-502/-Users-skygod-ai/7b1c89c8-8b81-48aa-a3f9-781bbc8b29ab/scratchpad/agefriendly/img/lowfloor_bus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57200" y="1133856"/>
            <a:ext cx="3794760" cy="297180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457200" y="4105656"/>
            <a:ext cx="3794760" cy="45720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66928" y="4105656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民眾上下公車情境（示意）／Wikimedia Commons, Public domain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4572000" y="1133856"/>
            <a:ext cx="402336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敬老愛心卡已是六都領先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臺中每月 1,000 點可用於公車、捷運、國道客運、計程車、臺鐵與醫療健身，優勢應持續擴大。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問題不在票價，在班次與可達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山線、海線與屯區的偏遠里，一小時一班的公車形同沒有公車。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需求反應式運輸（DRTS）是解方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以預約式小巴補足固定路線的空隙，成本低於全面加密班次。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高齡駕駛：不是收照，是配套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在繳回駕照的同時，必須同步提供替代運具，否則政策無法推動。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457200" y="4224528"/>
            <a:ext cx="8229600" cy="502920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4224528"/>
            <a:ext cx="54864" cy="5029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58368" y="4224528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84C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設計啟示　</a:t>
            </a:r>
            <a:pPr indent="0" marL="0">
              <a:buNone/>
            </a:pPr>
            <a:r>
              <a:rPr lang="en-US" sz="115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第一步（3 個月內）：以「公車班次密度 × 高齡人口密度」交叉分析，找出臺中的「交通高齡孤島里」清單，作為 DRTS 優先布建區。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主責：交通局；協辦：社會局、衛生局、民政局。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70</a:t>
            </a:r>
            <a:endParaRPr lang="en-US" sz="9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1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ACTION 03　硬體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行動三：住宅安居——把「補助」變成「代辦」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pic>
        <p:nvPicPr>
          <p:cNvPr id="7" name="Image 0" descr="/private/tmp/claude-502/-Users-skygod-ai/7b1c89c8-8b81-48aa-a3f9-781bbc8b29ab/scratchpad/agefriendly/img/cohousing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892040" y="1133856"/>
            <a:ext cx="3794760" cy="297180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4892040" y="4105656"/>
            <a:ext cx="3794760" cy="45720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001768" y="4105656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集合住宅外觀（示意）／Wikimedia Commons, CC BY-SA 4.0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457200" y="1133856"/>
            <a:ext cx="402336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現況：補助存在，但使用率偏低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長者不知道、不會申請、找不到廠商、怕被騙、怕麻煩子女——每一關都在流失。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新加坡 EASE 的關鍵：政府統一發包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長者只需說「我要」，其餘由政府完成。這是使用率的分水嶺。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優先改造三處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浴室（止滑、扶手、淋浴椅）、臥室到廁所的夜間動線（照明、扶手）、出入口（門檻、坡道）。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老舊公寓電梯增設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臺中有大量無電梯 4–5 層公寓，是長者「被關在樓上」的主因，需簡化整合同意與補助流程。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457200" y="4224528"/>
            <a:ext cx="8229600" cy="502920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4224528"/>
            <a:ext cx="54864" cy="5029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58368" y="4224528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84C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設計啟示　</a:t>
            </a:r>
            <a:pPr indent="0" marL="0">
              <a:buNone/>
            </a:pPr>
            <a:r>
              <a:rPr lang="en-US" sz="115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第一步（6 個月內）：建立「居家無障礙改造合格廠商庫」與統一議價機制，由社工陪同評估、市府代辦施工，先於 2 個行政區試辦。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主責：社會局、都發局；協辦：建設局、衛生局。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71</a:t>
            </a:r>
            <a:endParaRPr lang="en-US" sz="900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2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ACTION 05　軟體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行動五：社會參與——從據點升級為共生社區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pic>
        <p:nvPicPr>
          <p:cNvPr id="7" name="Image 0" descr="/private/tmp/claude-502/-Users-skygod-ai/7b1c89c8-8b81-48aa-a3f9-781bbc8b29ab/scratchpad/agefriendly/img/garden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57200" y="1133856"/>
            <a:ext cx="3794760" cy="297180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457200" y="4105656"/>
            <a:ext cx="3794760" cy="45720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66928" y="4105656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社區園圃／Wikimedia Commons, CC BY-SA 4.0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4572000" y="1133856"/>
            <a:ext cx="402336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據點不缺，缺的是「角色」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多數據點把長者當參加者；共生社區把長者當貢獻者。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最受歡迎的方案（文獻證據）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園藝、節慶、音樂舞蹈與科技協助——低門檻、可重複、不需特殊能力。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共餐是最強的社會處方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同時解決營養、孤寂與健康監測三個問題，且長輩不覺得自己在「被服務」。</a:t>
            </a:r>
            <a:endParaRPr lang="en-US" sz="1350" dirty="0"/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lang="en-US" sz="1350" b="1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社會處方要有可轉介的資源清單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　國家指標已納入「社會處方銜接率」，地方必須先建立可對接的社區資源地圖。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457200" y="4224528"/>
            <a:ext cx="8229600" cy="502920"/>
          </a:xfrm>
          <a:prstGeom prst="rect">
            <a:avLst/>
          </a:prstGeom>
          <a:solidFill>
            <a:srgbClr val="1A1F1A"/>
          </a:solidFill>
          <a:ln w="12700">
            <a:solidFill>
              <a:srgbClr val="1A1F1A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4224528"/>
            <a:ext cx="54864" cy="5029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58368" y="4224528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84C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設計啟示　</a:t>
            </a:r>
            <a:pPr indent="0" marL="0">
              <a:buNone/>
            </a:pPr>
            <a:r>
              <a:rPr lang="en-US" sz="115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第一步（6 個月內）：盤點全市據點，選 10 處試辦「共生據點」——條件為長者需擔任至少一項固定職務（帶操、招呼、記帳、園圃、電話問安）。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主責：社會局；協辦：衛生局、農業局、文化局。對應對策方案 5-3 共生社會。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72</a:t>
            </a:r>
            <a:endParaRPr lang="en-US" sz="90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3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ACTION 09　軟體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資訊平權：數位與非數位必須雙軌並行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1133856"/>
            <a:ext cx="4023360" cy="3547872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11480" y="1133856"/>
            <a:ext cx="4023360" cy="402336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57784" y="1133856"/>
            <a:ext cx="3749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數位這一軌：把工具做到能用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557784" y="1664208"/>
            <a:ext cx="3749040" cy="2889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字級可調、按鍵夠大、步驟不超過 3 步</a:t>
            </a:r>
            <a:endParaRPr lang="en-US" sz="1200" dirty="0"/>
          </a:p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重要功能不藏在多層選單裡</a:t>
            </a:r>
            <a:endParaRPr lang="en-US" sz="1200" dirty="0"/>
          </a:p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提供「請人代辦」的替代路徑，而非強制線上</a:t>
            </a:r>
            <a:endParaRPr lang="en-US" sz="1200" dirty="0"/>
          </a:p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教學要重複、可回訓，而非一次性研習</a:t>
            </a:r>
            <a:endParaRPr lang="en-US" sz="1200" dirty="0"/>
          </a:p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文獻提醒：長者對自動化警示的回應率極低（1.57%），對真人電話的回應率則顯著較高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709160" y="1133856"/>
            <a:ext cx="4023360" cy="3547872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709160" y="1133856"/>
            <a:ext cx="4023360" cy="402336"/>
          </a:xfrm>
          <a:prstGeom prst="rect">
            <a:avLst/>
          </a:prstGeom>
          <a:solidFill>
            <a:srgbClr val="8B6F47"/>
          </a:solidFill>
          <a:ln w="12700">
            <a:solidFill>
              <a:srgbClr val="8B6F4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55464" y="1133856"/>
            <a:ext cx="3749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非數位這一軌：不能被放棄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4855464" y="1664208"/>
            <a:ext cx="3749040" cy="2889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紙本、電話、臨櫃三個管道至少保留其一</a:t>
            </a:r>
            <a:endParaRPr lang="en-US" sz="1200" dirty="0"/>
          </a:p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資訊要送到長者「本來就會去的地方」：里辦公處、據點、廟口、市場、診所</a:t>
            </a:r>
            <a:endParaRPr lang="en-US" sz="1200" dirty="0"/>
          </a:p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廣播與口耳相傳仍是偏遠地區最有效的管道</a:t>
            </a:r>
            <a:endParaRPr lang="en-US" sz="1200" dirty="0"/>
          </a:p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避免「只在 LINE 群組公告」——群組長者多半只看不問</a:t>
            </a:r>
            <a:endParaRPr lang="en-US" sz="1200" dirty="0"/>
          </a:p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把子女與里幹事視為正式的資訊中介者，納入通知流程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資料來源：Fritz RL et al. (2026), JMIR Aging；對應對策方案 2-2 學習服務、八大面向之「連通」。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73</a:t>
            </a:r>
            <a:endParaRPr lang="en-US" sz="90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4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ACTION 06 · 07 · 08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行動六至八：就業、失智友善與治理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1133856"/>
            <a:ext cx="2639568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11480" y="1133856"/>
            <a:ext cx="2639568" cy="6858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316736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3D5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ACTION 06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548640" y="1572768"/>
            <a:ext cx="23652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50+ 過渡期服務</a:t>
            </a:r>
            <a:endParaRPr lang="en-US" sz="15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與青銀共創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48640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121408"/>
            <a:ext cx="2365248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現況：長青學苑以 65+ 為主，錯過關鍵的退休準備期。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做法：增設 50–64 歲服務——退休準備課程、二度就業媒合、社會參與媒合。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第一步：與就業服務處合開「退休前 5 年」課程，並建立退休專業人才庫。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3252216" y="1133856"/>
            <a:ext cx="2639568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252216" y="1133856"/>
            <a:ext cx="2639568" cy="68580"/>
          </a:xfrm>
          <a:prstGeom prst="rect">
            <a:avLst/>
          </a:prstGeom>
          <a:solidFill>
            <a:srgbClr val="8B6F47"/>
          </a:solidFill>
          <a:ln w="12700">
            <a:solidFill>
              <a:srgbClr val="8B6F4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389376" y="1316736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8B6F4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ACTION 07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3389376" y="1572768"/>
            <a:ext cx="23652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失智友善城市</a:t>
            </a:r>
            <a:endParaRPr lang="en-US" sz="15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全面部署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3389376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389376" y="2121408"/>
            <a:ext cx="2365248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現況：訓練分散、缺乏量化目標與涵蓋率追蹤。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做法：訂定 4 年培訓總量目標，優先對象為公車司機、超商與市場店員、里幹事、警消、銀行與市府櫃檯人員。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第一步：先完成市府所有臨櫃人員的 1 小時基礎訓練。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092952" y="1133856"/>
            <a:ext cx="2639568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092952" y="1133856"/>
            <a:ext cx="2639568" cy="685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230112" y="1316736"/>
            <a:ext cx="2365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ACTION 08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6230112" y="1572768"/>
            <a:ext cx="23652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跨局處治理</a:t>
            </a:r>
            <a:endParaRPr lang="en-US" sz="15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與 KPI 系統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6230112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30112" y="2121408"/>
            <a:ext cx="2365248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現況：推動委員會已設置，關鍵在於是否具備實權、預算與固定檢核。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做法：委員會納入長者代表席次；訂定年度指標並公開追蹤；建立跨局處個案資料介接。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第一步：召開盤點會議，確認每項指標「誰有資料、誰能填報」。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行動八是前七項能否持續的關鍵。沒有制度，一切隨人事異動歸零。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74</a:t>
            </a:r>
            <a:endParaRPr lang="en-US" sz="900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5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ROADMAP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推進節奏：100 天 ／ 1 年 ／ 3 年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485900" y="2395728"/>
            <a:ext cx="617220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4420" y="1993392"/>
            <a:ext cx="822960" cy="822960"/>
          </a:xfrm>
          <a:prstGeom prst="ellipse">
            <a:avLst/>
          </a:prstGeom>
          <a:solidFill>
            <a:srgbClr val="3D5A3E"/>
          </a:solidFill>
          <a:ln w="38100">
            <a:solidFill>
              <a:srgbClr val="FAF8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74420" y="1993392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512064" y="2953512"/>
            <a:ext cx="1947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100 天</a:t>
            </a:r>
            <a:endParaRPr lang="en-US" sz="125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盤點與快贏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512064" y="3456432"/>
            <a:ext cx="1947672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各區提報「長者最常走的 3 條路」</a:t>
            </a:r>
            <a:endParaRPr lang="en-US" sz="1000" dirty="0"/>
          </a:p>
          <a:p>
            <a:pPr algn="ctr" indent="0" marL="0">
              <a:lnSpc>
                <a:spcPct val="130000"/>
              </a:lnSpc>
              <a:buNone/>
            </a:pPr>
            <a:endParaRPr lang="en-US" sz="10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市府臨櫃人員失智友善訓練</a:t>
            </a:r>
            <a:endParaRPr lang="en-US" sz="1000" dirty="0"/>
          </a:p>
          <a:p>
            <a:pPr algn="ctr" indent="0" marL="0">
              <a:lnSpc>
                <a:spcPct val="130000"/>
              </a:lnSpc>
              <a:buNone/>
            </a:pPr>
            <a:endParaRPr lang="en-US" sz="10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完成表單與標示字級全面檢視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131820" y="1993392"/>
            <a:ext cx="822960" cy="822960"/>
          </a:xfrm>
          <a:prstGeom prst="ellipse">
            <a:avLst/>
          </a:prstGeom>
          <a:solidFill>
            <a:srgbClr val="5A7A5C"/>
          </a:solidFill>
          <a:ln w="38100">
            <a:solidFill>
              <a:srgbClr val="FAF8F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131820" y="1993392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2569464" y="2953512"/>
            <a:ext cx="1947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6 個月</a:t>
            </a:r>
            <a:endParaRPr lang="en-US" sz="125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試辦與建制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2569464" y="3456432"/>
            <a:ext cx="1947672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3 條示範路徑動工</a:t>
            </a:r>
            <a:endParaRPr lang="en-US" sz="1000" dirty="0"/>
          </a:p>
          <a:p>
            <a:pPr algn="ctr" indent="0" marL="0">
              <a:lnSpc>
                <a:spcPct val="130000"/>
              </a:lnSpc>
              <a:buNone/>
            </a:pPr>
            <a:endParaRPr lang="en-US" sz="10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10 處共生據點試辦</a:t>
            </a:r>
            <a:endParaRPr lang="en-US" sz="1000" dirty="0"/>
          </a:p>
          <a:p>
            <a:pPr algn="ctr" indent="0" marL="0">
              <a:lnSpc>
                <a:spcPct val="130000"/>
              </a:lnSpc>
              <a:buNone/>
            </a:pPr>
            <a:endParaRPr lang="en-US" sz="10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居家改造代辦制在 2 區試辦</a:t>
            </a:r>
            <a:endParaRPr lang="en-US" sz="1000" dirty="0"/>
          </a:p>
          <a:p>
            <a:pPr algn="ctr" indent="0" marL="0">
              <a:lnSpc>
                <a:spcPct val="130000"/>
              </a:lnSpc>
              <a:buNone/>
            </a:pPr>
            <a:endParaRPr lang="en-US" sz="10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跨局處指標盤點完成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189220" y="1993392"/>
            <a:ext cx="822960" cy="822960"/>
          </a:xfrm>
          <a:prstGeom prst="ellipse">
            <a:avLst/>
          </a:prstGeom>
          <a:solidFill>
            <a:srgbClr val="8B6F47"/>
          </a:solidFill>
          <a:ln w="38100">
            <a:solidFill>
              <a:srgbClr val="FAF8F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189220" y="1993392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4626864" y="2953512"/>
            <a:ext cx="1947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1 年</a:t>
            </a:r>
            <a:endParaRPr lang="en-US" sz="125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擴散與檢核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4626864" y="3456432"/>
            <a:ext cx="1947672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高齡友善店家認證上路</a:t>
            </a:r>
            <a:endParaRPr lang="en-US" sz="1000" dirty="0"/>
          </a:p>
          <a:p>
            <a:pPr algn="ctr" indent="0" marL="0">
              <a:lnSpc>
                <a:spcPct val="130000"/>
              </a:lnSpc>
              <a:buNone/>
            </a:pPr>
            <a:endParaRPr lang="en-US" sz="10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交通孤島里 DRTS 布建</a:t>
            </a:r>
            <a:endParaRPr lang="en-US" sz="1000" dirty="0"/>
          </a:p>
          <a:p>
            <a:pPr algn="ctr" indent="0" marL="0">
              <a:lnSpc>
                <a:spcPct val="130000"/>
              </a:lnSpc>
              <a:buNone/>
            </a:pPr>
            <a:endParaRPr lang="en-US" sz="10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第一次年度指標公開檢核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7246620" y="1993392"/>
            <a:ext cx="822960" cy="822960"/>
          </a:xfrm>
          <a:prstGeom prst="ellipse">
            <a:avLst/>
          </a:prstGeom>
          <a:solidFill>
            <a:srgbClr val="C4A882"/>
          </a:solidFill>
          <a:ln w="38100">
            <a:solidFill>
              <a:srgbClr val="FAF8F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246620" y="1993392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6684264" y="2953512"/>
            <a:ext cx="1947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3 年</a:t>
            </a:r>
            <a:endParaRPr lang="en-US" sz="125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制度化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6684264" y="3456432"/>
            <a:ext cx="1947672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改造標準納入標案規範</a:t>
            </a:r>
            <a:endParaRPr lang="en-US" sz="1000" dirty="0"/>
          </a:p>
          <a:p>
            <a:pPr algn="ctr" indent="0" marL="0">
              <a:lnSpc>
                <a:spcPct val="130000"/>
              </a:lnSpc>
              <a:buNone/>
            </a:pPr>
            <a:endParaRPr lang="en-US" sz="10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長者參與機制常態化</a:t>
            </a:r>
            <a:endParaRPr lang="en-US" sz="1000" dirty="0"/>
          </a:p>
          <a:p>
            <a:pPr algn="ctr" indent="0" marL="0">
              <a:lnSpc>
                <a:spcPct val="130000"/>
              </a:lnSpc>
              <a:buNone/>
            </a:pPr>
            <a:endParaRPr lang="en-US" sz="10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對接對策方案 116–119 年成效指標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節奏設計原則：先有看得見的快贏維持支持，再推需要時間的制度改造。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75</a:t>
            </a:r>
            <a:endParaRPr lang="en-US" sz="900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6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TEN ACTIONS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不必等預算：公務人員明天就能做的十件事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1179576"/>
            <a:ext cx="4023360" cy="592531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39496" y="1356970"/>
            <a:ext cx="256032" cy="256032"/>
          </a:xfrm>
          <a:prstGeom prst="rect">
            <a:avLst/>
          </a:prstGeom>
          <a:solidFill>
            <a:srgbClr val="FAF8F4"/>
          </a:solidFill>
          <a:ln w="15875">
            <a:solidFill>
              <a:srgbClr val="3D5A3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1179576"/>
            <a:ext cx="384048" cy="5925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280160" y="1179576"/>
            <a:ext cx="3063240" cy="5925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把承辦業務的申請表字級放大到 14pt 以上，一頁只問一件事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4709160" y="1179576"/>
            <a:ext cx="4023360" cy="592531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837176" y="1356970"/>
            <a:ext cx="256032" cy="256032"/>
          </a:xfrm>
          <a:prstGeom prst="rect">
            <a:avLst/>
          </a:prstGeom>
          <a:solidFill>
            <a:srgbClr val="FAF8F4"/>
          </a:solidFill>
          <a:ln w="15875">
            <a:solidFill>
              <a:srgbClr val="3D5A3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166360" y="1179576"/>
            <a:ext cx="384048" cy="5925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577840" y="1179576"/>
            <a:ext cx="3063240" cy="5925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在辦公室與洽公動線上，加設 2 張有椅背的椅子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411480" y="1881835"/>
            <a:ext cx="4023360" cy="592531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39496" y="2059229"/>
            <a:ext cx="256032" cy="256032"/>
          </a:xfrm>
          <a:prstGeom prst="rect">
            <a:avLst/>
          </a:prstGeom>
          <a:solidFill>
            <a:srgbClr val="FAF8F4"/>
          </a:solidFill>
          <a:ln w="15875">
            <a:solidFill>
              <a:srgbClr val="3D5A3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68680" y="1881835"/>
            <a:ext cx="384048" cy="5925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280160" y="1881835"/>
            <a:ext cx="3063240" cy="5925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把只有線上報名的活動，加開電話與臨櫃報名管道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709160" y="1881835"/>
            <a:ext cx="4023360" cy="592531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837176" y="2059229"/>
            <a:ext cx="256032" cy="256032"/>
          </a:xfrm>
          <a:prstGeom prst="rect">
            <a:avLst/>
          </a:prstGeom>
          <a:solidFill>
            <a:srgbClr val="FAF8F4"/>
          </a:solidFill>
          <a:ln w="15875">
            <a:solidFill>
              <a:srgbClr val="3D5A3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166360" y="1881835"/>
            <a:ext cx="384048" cy="5925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577840" y="1881835"/>
            <a:ext cx="3063240" cy="5925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辦活動時避開長輩午睡與晚間時段，改為上午 9–11 點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411480" y="2584094"/>
            <a:ext cx="4023360" cy="592531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39496" y="2761488"/>
            <a:ext cx="256032" cy="256032"/>
          </a:xfrm>
          <a:prstGeom prst="rect">
            <a:avLst/>
          </a:prstGeom>
          <a:solidFill>
            <a:srgbClr val="FAF8F4"/>
          </a:solidFill>
          <a:ln w="15875">
            <a:solidFill>
              <a:srgbClr val="3D5A3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68680" y="2584094"/>
            <a:ext cx="384048" cy="5925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1280160" y="2584094"/>
            <a:ext cx="3063240" cy="5925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廣播與叫號放慢語速、降低音頻、重複兩次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4709160" y="2584094"/>
            <a:ext cx="4023360" cy="592531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837176" y="2761488"/>
            <a:ext cx="256032" cy="256032"/>
          </a:xfrm>
          <a:prstGeom prst="rect">
            <a:avLst/>
          </a:prstGeom>
          <a:solidFill>
            <a:srgbClr val="FAF8F4"/>
          </a:solidFill>
          <a:ln w="15875">
            <a:solidFill>
              <a:srgbClr val="3D5A3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166360" y="2584094"/>
            <a:ext cx="384048" cy="5925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5577840" y="2584094"/>
            <a:ext cx="3063240" cy="5925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在會勘時，請一位當地長輩一起走一遍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411480" y="3286354"/>
            <a:ext cx="4023360" cy="592531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39496" y="3463747"/>
            <a:ext cx="256032" cy="256032"/>
          </a:xfrm>
          <a:prstGeom prst="rect">
            <a:avLst/>
          </a:prstGeom>
          <a:solidFill>
            <a:srgbClr val="FAF8F4"/>
          </a:solidFill>
          <a:ln w="15875">
            <a:solidFill>
              <a:srgbClr val="3D5A3E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68680" y="3286354"/>
            <a:ext cx="384048" cy="5925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1280160" y="3286354"/>
            <a:ext cx="3063240" cy="5925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把公文與公告中的專業術語，改成長輩聽得懂的話</a:t>
            </a:r>
            <a:endParaRPr lang="en-US" sz="1150" dirty="0"/>
          </a:p>
        </p:txBody>
      </p:sp>
      <p:sp>
        <p:nvSpPr>
          <p:cNvPr id="35" name="Shape 33"/>
          <p:cNvSpPr/>
          <p:nvPr/>
        </p:nvSpPr>
        <p:spPr>
          <a:xfrm>
            <a:off x="4709160" y="3286354"/>
            <a:ext cx="4023360" cy="592531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4837176" y="3463747"/>
            <a:ext cx="256032" cy="256032"/>
          </a:xfrm>
          <a:prstGeom prst="rect">
            <a:avLst/>
          </a:prstGeom>
          <a:solidFill>
            <a:srgbClr val="FAF8F4"/>
          </a:solidFill>
          <a:ln w="15875">
            <a:solidFill>
              <a:srgbClr val="3D5A3E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166360" y="3286354"/>
            <a:ext cx="384048" cy="5925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08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5577840" y="3286354"/>
            <a:ext cx="3063240" cy="5925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主動詢問：「需要我幫您念一遍嗎？」而非等對方開口</a:t>
            </a:r>
            <a:endParaRPr lang="en-US" sz="1150" dirty="0"/>
          </a:p>
        </p:txBody>
      </p:sp>
      <p:sp>
        <p:nvSpPr>
          <p:cNvPr id="39" name="Shape 37"/>
          <p:cNvSpPr/>
          <p:nvPr/>
        </p:nvSpPr>
        <p:spPr>
          <a:xfrm>
            <a:off x="411480" y="3988613"/>
            <a:ext cx="4023360" cy="592531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539496" y="4166006"/>
            <a:ext cx="256032" cy="256032"/>
          </a:xfrm>
          <a:prstGeom prst="rect">
            <a:avLst/>
          </a:prstGeom>
          <a:solidFill>
            <a:srgbClr val="FAF8F4"/>
          </a:solidFill>
          <a:ln w="15875">
            <a:solidFill>
              <a:srgbClr val="3D5A3E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868680" y="3988613"/>
            <a:ext cx="384048" cy="5925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09</a:t>
            </a:r>
            <a:endParaRPr lang="en-US" sz="1300" dirty="0"/>
          </a:p>
        </p:txBody>
      </p:sp>
      <p:sp>
        <p:nvSpPr>
          <p:cNvPr id="42" name="Text 40"/>
          <p:cNvSpPr/>
          <p:nvPr/>
        </p:nvSpPr>
        <p:spPr>
          <a:xfrm>
            <a:off x="1280160" y="3988613"/>
            <a:ext cx="3063240" cy="5925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檢查所屬場館：入口有沒有門檻？廁所有沒有扶手？</a:t>
            </a:r>
            <a:endParaRPr lang="en-US" sz="1150" dirty="0"/>
          </a:p>
        </p:txBody>
      </p:sp>
      <p:sp>
        <p:nvSpPr>
          <p:cNvPr id="43" name="Shape 41"/>
          <p:cNvSpPr/>
          <p:nvPr/>
        </p:nvSpPr>
        <p:spPr>
          <a:xfrm>
            <a:off x="4709160" y="3988613"/>
            <a:ext cx="4023360" cy="592531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4837176" y="4166006"/>
            <a:ext cx="256032" cy="256032"/>
          </a:xfrm>
          <a:prstGeom prst="rect">
            <a:avLst/>
          </a:prstGeom>
          <a:solidFill>
            <a:srgbClr val="FAF8F4"/>
          </a:solidFill>
          <a:ln w="15875">
            <a:solidFill>
              <a:srgbClr val="3D5A3E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166360" y="3988613"/>
            <a:ext cx="384048" cy="5925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</a:t>
            </a:r>
            <a:endParaRPr lang="en-US" sz="1300" dirty="0"/>
          </a:p>
        </p:txBody>
      </p:sp>
      <p:sp>
        <p:nvSpPr>
          <p:cNvPr id="46" name="Text 44"/>
          <p:cNvSpPr/>
          <p:nvPr/>
        </p:nvSpPr>
        <p:spPr>
          <a:xfrm>
            <a:off x="5577840" y="3988613"/>
            <a:ext cx="3063240" cy="5925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把「高齡友善」列為所有新標案規範的必要檢核項目</a:t>
            </a:r>
            <a:endParaRPr lang="en-US" sz="1150" dirty="0"/>
          </a:p>
        </p:txBody>
      </p:sp>
      <p:sp>
        <p:nvSpPr>
          <p:cNvPr id="47" name="Text 45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這十件事的共同特徵：零預算、零法規障礙、當週可完成。</a:t>
            </a:r>
            <a:endParaRPr lang="en-US" sz="850" dirty="0"/>
          </a:p>
        </p:txBody>
      </p:sp>
      <p:sp>
        <p:nvSpPr>
          <p:cNvPr id="48" name="Text 46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76</a:t>
            </a:r>
            <a:endParaRPr lang="en-US" sz="900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7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WORKSHEET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課後實作單：把今天的內容變成一份計畫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1133856"/>
            <a:ext cx="1929384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11480" y="1133856"/>
            <a:ext cx="1929384" cy="6858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316736"/>
            <a:ext cx="16550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3D5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01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548640" y="1572768"/>
            <a:ext cx="165506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選一個場域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48640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121408"/>
            <a:ext cx="1655064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從你負責的業務中，選出一個長輩實際會去的具體地點。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例：某個公車站、某個活動中心、某張申請表、某條人行道。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2542032" y="1133856"/>
            <a:ext cx="1929384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542032" y="1133856"/>
            <a:ext cx="1929384" cy="68580"/>
          </a:xfrm>
          <a:prstGeom prst="rect">
            <a:avLst/>
          </a:prstGeom>
          <a:solidFill>
            <a:srgbClr val="8B6F47"/>
          </a:solidFill>
          <a:ln w="12700">
            <a:solidFill>
              <a:srgbClr val="8B6F4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679192" y="1316736"/>
            <a:ext cx="16550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8B6F4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02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2679192" y="1572768"/>
            <a:ext cx="165506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走一遍，記下卡點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2679192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679192" y="2121408"/>
            <a:ext cx="1655064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用今天的五項判準（可及／安全／可負擔／可參與／有尊嚴）逐項檢查。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最好邀請一位當地長輩同行。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672584" y="1133856"/>
            <a:ext cx="1929384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672584" y="1133856"/>
            <a:ext cx="1929384" cy="685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09744" y="1316736"/>
            <a:ext cx="16550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03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4809744" y="1572768"/>
            <a:ext cx="165506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分成三類改善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809744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809744" y="2121408"/>
            <a:ext cx="1655064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① 這週就能改（零預算）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② 本年度可編列（小額）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③ 需跨局處協調（列入委員會議程）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6803136" y="1133856"/>
            <a:ext cx="1929384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803136" y="1133856"/>
            <a:ext cx="1929384" cy="68580"/>
          </a:xfrm>
          <a:prstGeom prst="rect">
            <a:avLst/>
          </a:prstGeom>
          <a:solidFill>
            <a:srgbClr val="5A7A5C"/>
          </a:solidFill>
          <a:ln w="12700">
            <a:solidFill>
              <a:srgbClr val="5A7A5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940296" y="1316736"/>
            <a:ext cx="16550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5A7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04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6940296" y="1572768"/>
            <a:ext cx="165506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寫下一句承諾</a:t>
            </a:r>
            <a:endParaRPr lang="en-US" sz="1500" dirty="0"/>
          </a:p>
        </p:txBody>
      </p:sp>
      <p:sp>
        <p:nvSpPr>
          <p:cNvPr id="29" name="Shape 27"/>
          <p:cNvSpPr/>
          <p:nvPr/>
        </p:nvSpPr>
        <p:spPr>
          <a:xfrm>
            <a:off x="6940296" y="2048256"/>
            <a:ext cx="365760" cy="18288"/>
          </a:xfrm>
          <a:prstGeom prst="rect">
            <a:avLst/>
          </a:prstGeom>
          <a:solidFill>
            <a:srgbClr val="C4A882"/>
          </a:solidFill>
          <a:ln w="12700">
            <a:solidFill>
              <a:srgbClr val="C4A882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940296" y="2121408"/>
            <a:ext cx="1655064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「我將在　　月　　日前，找　　（單位／人），完成　　（具體動作）。」</a:t>
            </a: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endParaRPr lang="en-US" sz="115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並把這句話交給你的主管。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建議由研習承辦單位於課後一個月回收實作單，彙整為「臺中高齡友善改善建議清冊」，提送推動委員會。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77</a:t>
            </a:r>
            <a:endParaRPr lang="en-US" sz="900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8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OBSTACLES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常見卡關與解方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1133856"/>
            <a:ext cx="4023360" cy="3547872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11480" y="1133856"/>
            <a:ext cx="4023360" cy="402336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57784" y="1133856"/>
            <a:ext cx="3749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你可能會遇到的說法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557784" y="1664208"/>
            <a:ext cx="3749040" cy="2889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「沒有預算」</a:t>
            </a:r>
            <a:endParaRPr lang="en-US" sz="1200" dirty="0"/>
          </a:p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「這不是我們局處的業務」</a:t>
            </a:r>
            <a:endParaRPr lang="en-US" sz="1200" dirty="0"/>
          </a:p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「長輩自己不來，做了也沒用」</a:t>
            </a:r>
            <a:endParaRPr lang="en-US" sz="1200" dirty="0"/>
          </a:p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「上面沒有要求，做了也沒有 KPI」</a:t>
            </a:r>
            <a:endParaRPr lang="en-US" sz="1200" dirty="0"/>
          </a:p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「改了會有民眾抗議（停車格、車道）」</a:t>
            </a:r>
            <a:endParaRPr lang="en-US" sz="1200" dirty="0"/>
          </a:p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「我們已經有很多方案了」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709160" y="1133856"/>
            <a:ext cx="4023360" cy="3547872"/>
          </a:xfrm>
          <a:prstGeom prst="rect">
            <a:avLst/>
          </a:prstGeom>
          <a:solidFill>
            <a:srgbClr val="FFFFFF"/>
          </a:solidFill>
          <a:ln w="9525">
            <a:solidFill>
              <a:srgbClr val="E2DBD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709160" y="1133856"/>
            <a:ext cx="4023360" cy="402336"/>
          </a:xfrm>
          <a:prstGeom prst="rect">
            <a:avLst/>
          </a:prstGeom>
          <a:solidFill>
            <a:srgbClr val="8B6F47"/>
          </a:solidFill>
          <a:ln w="12700">
            <a:solidFill>
              <a:srgbClr val="8B6F4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55464" y="1133856"/>
            <a:ext cx="3749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可以怎麼回應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4855464" y="1664208"/>
            <a:ext cx="3749040" cy="2889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先做零預算項目（字級、語速、報名管道、座椅），用成效爭取預算</a:t>
            </a:r>
            <a:endParaRPr lang="en-US" sz="1200" dirty="0"/>
          </a:p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拿出對策方案的權責表：多數指標的執行單位就是地方政府</a:t>
            </a:r>
            <a:endParaRPr lang="en-US" sz="1200" dirty="0"/>
          </a:p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先查證：是不愛來，還是到不了？多數是可及性問題而非意願問題</a:t>
            </a:r>
            <a:endParaRPr lang="en-US" sz="1200" dirty="0"/>
          </a:p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對策方案 116–119 年已明訂成效指標，地方是主要填報單位</a:t>
            </a:r>
            <a:endParaRPr lang="en-US" sz="1200" dirty="0"/>
          </a:p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採可逆的試辦（假日封街、臨時座椅），有效再固定化</a:t>
            </a:r>
            <a:endParaRPr lang="en-US" sz="1200" dirty="0"/>
          </a:p>
          <a:p>
            <a:pPr>
              <a:lnSpc>
                <a:spcPct val="118000"/>
              </a:lnSpc>
              <a:spcAft>
                <a:spcPts val="900"/>
              </a:spcAft>
            </a:pPr>
            <a:r>
              <a:rPr lang="en-US" sz="1200" dirty="0">
                <a:solidFill>
                  <a:srgbClr val="1A1F1A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問題不在數量，在連續性：同一位長輩是否有人從頭接到尾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教學提示：可請學員補充自身遇過的說法，現場共同發展回應方式。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78</a:t>
            </a:r>
            <a:endParaRPr lang="en-US" sz="900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9">
    <p:bg>
      <p:bgPr>
        <a:solidFill>
          <a:srgbClr val="1A1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51435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31520" y="8229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回到開場的三個提問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731520" y="1188720"/>
            <a:ext cx="77724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9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① 你最近一次「陪長輩走完一段路」是什麼時候？</a:t>
            </a:r>
            <a:endParaRPr lang="en-US" sz="195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9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② 你們局處的服務，長輩要「走幾步、等幾分鐘、問幾個人」才拿得到？</a:t>
            </a:r>
            <a:endParaRPr lang="en-US" sz="195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95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③ 如果 20 年後的你來使用今天做的設計，你會滿意嗎？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731520" y="3703320"/>
            <a:ext cx="7772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C4A88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現在，請寫下一個你在下週一就會開始做的具體行動——</a:t>
            </a:r>
            <a:endParaRPr lang="en-US" sz="12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C4A88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只要一件事，但要具體到「什麼時候、找誰、做什麼」。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79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3D5A3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56032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TAICHUNG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457200" y="475488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臺中市：六都中相對年輕，但這正是機會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024128"/>
            <a:ext cx="8229600" cy="2286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371600"/>
            <a:ext cx="2697480" cy="2651760"/>
          </a:xfrm>
          <a:prstGeom prst="rect">
            <a:avLst/>
          </a:prstGeom>
          <a:solidFill>
            <a:srgbClr val="345035"/>
          </a:solidFill>
          <a:ln w="9525">
            <a:solidFill>
              <a:srgbClr val="4A6B4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1536192"/>
            <a:ext cx="26974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17.3%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365760" y="2542032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臺中市 65+ 占比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485900" y="2944368"/>
            <a:ext cx="457200" cy="18288"/>
          </a:xfrm>
          <a:prstGeom prst="rect">
            <a:avLst/>
          </a:prstGeom>
          <a:solidFill>
            <a:srgbClr val="8AAB8B"/>
          </a:solidFill>
          <a:ln w="12700">
            <a:solidFill>
              <a:srgbClr val="8AAB8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93776" y="3054096"/>
            <a:ext cx="244144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低於高雄 20.8%、臺南 20.5%、新北 19.9%，高於桃園 16.7%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3227832" y="1371600"/>
            <a:ext cx="2697480" cy="2651760"/>
          </a:xfrm>
          <a:prstGeom prst="rect">
            <a:avLst/>
          </a:prstGeom>
          <a:solidFill>
            <a:srgbClr val="345035"/>
          </a:solidFill>
          <a:ln w="9525">
            <a:solidFill>
              <a:srgbClr val="4A6B4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27832" y="1536192"/>
            <a:ext cx="26974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≈2032</a:t>
            </a:r>
            <a:endParaRPr lang="en-US" sz="4600" dirty="0"/>
          </a:p>
        </p:txBody>
      </p:sp>
      <p:sp>
        <p:nvSpPr>
          <p:cNvPr id="13" name="Text 11"/>
          <p:cNvSpPr/>
          <p:nvPr/>
        </p:nvSpPr>
        <p:spPr>
          <a:xfrm>
            <a:off x="3227832" y="2542032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推估跨越 20% 時點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4347972" y="2944368"/>
            <a:ext cx="457200" cy="18288"/>
          </a:xfrm>
          <a:prstGeom prst="rect">
            <a:avLst/>
          </a:prstGeom>
          <a:solidFill>
            <a:srgbClr val="8AAB8B"/>
          </a:solidFill>
          <a:ln w="12700">
            <a:solidFill>
              <a:srgbClr val="8AAB8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355848" y="3054096"/>
            <a:ext cx="244144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臺中約有 6–7 年的政策準備期，這是六都中少數還有餘裕的城市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080760" y="1371600"/>
            <a:ext cx="2697480" cy="2651760"/>
          </a:xfrm>
          <a:prstGeom prst="rect">
            <a:avLst/>
          </a:prstGeom>
          <a:solidFill>
            <a:srgbClr val="345035"/>
          </a:solidFill>
          <a:ln w="9525">
            <a:solidFill>
              <a:srgbClr val="4A6B4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080760" y="1536192"/>
            <a:ext cx="26974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29區</a:t>
            </a:r>
            <a:endParaRPr lang="en-US" sz="4600" dirty="0"/>
          </a:p>
        </p:txBody>
      </p:sp>
      <p:sp>
        <p:nvSpPr>
          <p:cNvPr id="18" name="Text 16"/>
          <p:cNvSpPr/>
          <p:nvPr/>
        </p:nvSpPr>
        <p:spPr>
          <a:xfrm>
            <a:off x="6080760" y="2542032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行政區高度分化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7200900" y="2944368"/>
            <a:ext cx="457200" cy="18288"/>
          </a:xfrm>
          <a:prstGeom prst="rect">
            <a:avLst/>
          </a:prstGeom>
          <a:solidFill>
            <a:srgbClr val="8AAB8B"/>
          </a:solidFill>
          <a:ln w="12700">
            <a:solidFill>
              <a:srgbClr val="8AAB8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08776" y="3054096"/>
            <a:ext cx="244144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山線、海線、屯區與中心市區的老化程度與資源密度差距極大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457200" y="4224528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臺中的策略優勢：現在改造的成本，遠低於 2032 年之後補救的成本。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457200" y="4773168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資料來源：內政部戶政司縣市別人口統計（2025 年底）。各區數值請以市府民政局最新統計為準。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0">
    <p:bg>
      <p:bgPr>
        <a:solidFill>
          <a:srgbClr val="1A1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514350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46304" y="4892040"/>
            <a:ext cx="8997696" cy="32004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1051560"/>
            <a:ext cx="78638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300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高齡友善城市，</a:t>
            </a:r>
            <a:endParaRPr lang="en-US" sz="30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300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不是為長輩打造的特區，</a:t>
            </a:r>
            <a:endParaRPr lang="en-US" sz="30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300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而是一座對所有人都更好的城市。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685800" y="2880360"/>
            <a:ext cx="640080" cy="2743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85800" y="3063240"/>
            <a:ext cx="7863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1250" dirty="0">
                <a:solidFill>
                  <a:srgbClr val="C4A88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我們現在為 80 歲的人所做的每一項設計，</a:t>
            </a:r>
            <a:endParaRPr lang="en-US" sz="125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250" dirty="0">
                <a:solidFill>
                  <a:srgbClr val="C4A88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都會在 20 年後，交還到我們自己手上。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685800" y="406908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社區福祉研究室　Community Welfare Lab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85800" y="438912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4A88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梁鎧麟　副教授｜國立暨南國際大學　社區福祉研究室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C4A88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臺中市政府公務人員研習　│　2026 年</a:t>
            </a:r>
            <a:endParaRPr lang="en-US" sz="1050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1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REFERENCES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參考資料（一）：政策文件與國際案例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097280"/>
            <a:ext cx="3977640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WHO (2007). Global Age-friendly Cities: A Guide. Geneva: World Health Organization.</a:t>
            </a:r>
            <a:endParaRPr lang="en-US" sz="860" dirty="0"/>
          </a:p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WHO Age-Friendly World / GNAFCC. https://extranet.who.int/agefriendlyworld/</a:t>
            </a:r>
            <a:endParaRPr lang="en-US" sz="860" dirty="0"/>
          </a:p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PAHO/WHO (2025). Over 1,000 Cities and Communities in the Americas Now Part of WHO's Age-Friendly Network.</a:t>
            </a:r>
            <a:endParaRPr lang="en-US" sz="860" dirty="0"/>
          </a:p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WHO. Integrated Care for Older People (ICOPE) Guidelines.</a:t>
            </a:r>
            <a:endParaRPr lang="en-US" sz="860" dirty="0"/>
          </a:p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衛生福利部（2026）。因應超高齡社會對策方案（116–119 年）：0601 及 0611 跨部會協商會議彙整資料。</a:t>
            </a:r>
            <a:endParaRPr lang="en-US" sz="860" dirty="0"/>
          </a:p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衛生福利部國民健康署。高齡友善城市計畫／高齡友善城市－八大面向。</a:t>
            </a:r>
            <a:endParaRPr lang="en-US" sz="860" dirty="0"/>
          </a:p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衛生福利部國民健康署（2015）。全國 22 縣市 60 歲以上長者高齡友善滿意度調查。</a:t>
            </a:r>
            <a:endParaRPr lang="en-US" sz="860" dirty="0"/>
          </a:p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內政部戶政司。人口統計資料（2025）；國家發展委員會。中華民國人口推估。</a:t>
            </a:r>
            <a:endParaRPr lang="en-US" sz="860" dirty="0"/>
          </a:p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OECD (2012). Compact City Policies: A Comparative Assessment.</a:t>
            </a:r>
            <a:endParaRPr lang="en-US" sz="860" dirty="0"/>
          </a:p>
        </p:txBody>
      </p:sp>
      <p:sp>
        <p:nvSpPr>
          <p:cNvPr id="8" name="Text 6"/>
          <p:cNvSpPr/>
          <p:nvPr/>
        </p:nvSpPr>
        <p:spPr>
          <a:xfrm>
            <a:off x="4754880" y="1097280"/>
            <a:ext cx="3977640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Japan Local Government Centre. Toyama's Compact City Blueprint.</a:t>
            </a:r>
            <a:endParaRPr lang="en-US" sz="860" dirty="0"/>
          </a:p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東京大學高齡社會綜合研究機構。Kashiwa-Toyoshikidai Projects for Enabling Age-friendly Communities.</a:t>
            </a:r>
            <a:endParaRPr lang="en-US" sz="860" dirty="0"/>
          </a:p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Japan MHLW (2015). New Orange Plan（認知症施策推進総合戦略）.</a:t>
            </a:r>
            <a:endParaRPr lang="en-US" sz="860" dirty="0"/>
          </a:p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HDB Singapore. Kampung Admiralty；EASE (Enhancement for Active Seniors) Programme.</a:t>
            </a:r>
            <a:endParaRPr lang="en-US" sz="860" dirty="0"/>
          </a:p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Barcelona City Council. VinclesBCN；Radars Programme.</a:t>
            </a:r>
            <a:endParaRPr lang="en-US" sz="860" dirty="0"/>
          </a:p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Manchester City Council. Age-Friendly Manchester；Centre for Ageing Better.</a:t>
            </a:r>
            <a:endParaRPr lang="en-US" sz="860" dirty="0"/>
          </a:p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Finkelstein, R. et al. (2017). Advancing an Age-Friendly NYC. Journal of Urban Health.</a:t>
            </a:r>
            <a:endParaRPr lang="en-US" sz="860" dirty="0"/>
          </a:p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Carroll, S. et al. (2022). Co-Designing Age-Friendly Neighborhood Spaces in Copenhagen. Architecture, 2(2).</a:t>
            </a:r>
            <a:endParaRPr lang="en-US" sz="860" dirty="0"/>
          </a:p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Seoul 50 Plus Foundation；OECD Observatory of Public Sector Innovation.</a:t>
            </a:r>
            <a:endParaRPr lang="en-US" sz="860" dirty="0"/>
          </a:p>
        </p:txBody>
      </p:sp>
      <p:sp>
        <p:nvSpPr>
          <p:cNvPr id="9" name="Text 7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81</a:t>
            </a:r>
            <a:endParaRPr lang="en-US" sz="900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2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3D5A3E"/>
          </a:solidFill>
          <a:ln w="12700">
            <a:solidFill>
              <a:srgbClr val="3D5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01168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8B6F4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REFERENCES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7200" y="402336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3D5A3E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參考資料（二）：學術文獻與圖片來源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57200" y="969264"/>
            <a:ext cx="8229600" cy="20117"/>
          </a:xfrm>
          <a:prstGeom prst="rect">
            <a:avLst/>
          </a:prstGeom>
          <a:solidFill>
            <a:srgbClr val="E2DBD0"/>
          </a:solidFill>
          <a:ln w="12700">
            <a:solidFill>
              <a:srgbClr val="E2DBD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097280"/>
            <a:ext cx="3977640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【CWL 文獻資料庫｜地域共生／共生社區主題（117 篇）】</a:t>
            </a:r>
            <a:endParaRPr lang="en-US" sz="860" dirty="0"/>
          </a:p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Lee, Y. (2026). Spatial Inequality, Community Social Capital, and Age-Differentiated Health Vulnerabilities Among the Elderly in South Korea. Healthcare, 14(11), 1538.</a:t>
            </a:r>
            <a:endParaRPr lang="en-US" sz="860" dirty="0"/>
          </a:p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Liu, Y. et al. (2026). Assessing spatial equity in integrated health care facilities for older adults: Guangzhou. Frontiers in Public Health.</a:t>
            </a:r>
            <a:endParaRPr lang="en-US" sz="860" dirty="0"/>
          </a:p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Lin, X. et al. (2026). Developing a hierarchical priority framework for therapeutic landscapes in age-friendly community parks: a systematic review. Frontiers in Public Health.</a:t>
            </a:r>
            <a:endParaRPr lang="en-US" sz="860" dirty="0"/>
          </a:p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Cho, J. (2026). The Association Between Housing Transition and Psychological Well-Being: NHATS. Research on Aging.</a:t>
            </a:r>
            <a:endParaRPr lang="en-US" sz="860" dirty="0"/>
          </a:p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Jing Weinberg, A. (2026). Design and Management of Common Space and Social Connectedness in Independent-Living Senior Housing. Journal of Applied Gerontology.</a:t>
            </a:r>
            <a:endParaRPr lang="en-US" sz="860" dirty="0"/>
          </a:p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Baek, J., Ryu, B., &amp; Park, S. (2026). Social Isolation and Loneliness in Subsidized Senior Housing: A Scoping Review from a Socio-Ecological Perspective. Journal of Gerontological Social Work.</a:t>
            </a:r>
            <a:endParaRPr lang="en-US" sz="860" dirty="0"/>
          </a:p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Fritz, R. L. et al. (2026). A Community-in-the-Loop Approach to Smart Home Monitoring for Aging in Place. JMIR Aging.</a:t>
            </a:r>
            <a:endParaRPr lang="en-US" sz="860" dirty="0"/>
          </a:p>
        </p:txBody>
      </p:sp>
      <p:sp>
        <p:nvSpPr>
          <p:cNvPr id="8" name="Text 6"/>
          <p:cNvSpPr/>
          <p:nvPr/>
        </p:nvSpPr>
        <p:spPr>
          <a:xfrm>
            <a:off x="4754880" y="1097280"/>
            <a:ext cx="3977640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Duim, E. et al. Home Environmental Factors and Functional Ability as Determinants of Falls Among Community-Dwelling Older Adults.</a:t>
            </a:r>
            <a:endParaRPr lang="en-US" sz="860" dirty="0"/>
          </a:p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Bohannon, R. W. et al. Older adults must hurry at pedestrian lights (PMC5536437).</a:t>
            </a:r>
            <a:endParaRPr lang="en-US" sz="860" dirty="0"/>
          </a:p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Asher, L. et al. Crossing the road in time: Inequalities in older people's walking speeds (PMC5485874).</a:t>
            </a:r>
            <a:endParaRPr lang="en-US" sz="860" dirty="0"/>
          </a:p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endParaRPr lang="en-US" sz="860" dirty="0"/>
          </a:p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【圖片來源】</a:t>
            </a:r>
            <a:endParaRPr lang="en-US" sz="860" dirty="0"/>
          </a:p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本簡報所有照片均取自 Wikimedia Commons，採公共領域（Public Domain）、CC0、CC BY 或 CC BY-SA 授權，</a:t>
            </a:r>
            <a:endParaRPr lang="en-US" sz="860" dirty="0"/>
          </a:p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各張圖片之出處與授權條款標示於該頁圖說。部分照片為情境示意，非案例現場實景，已於圖說註明。</a:t>
            </a:r>
            <a:endParaRPr lang="en-US" sz="860" dirty="0"/>
          </a:p>
          <a:p>
            <a:pPr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860" dirty="0">
                <a:solidFill>
                  <a:srgbClr val="3A3A38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圖表由社區福祉研究室依公開統計資料繪製。</a:t>
            </a:r>
            <a:endParaRPr lang="en-US" sz="860" dirty="0"/>
          </a:p>
        </p:txBody>
      </p:sp>
      <p:sp>
        <p:nvSpPr>
          <p:cNvPr id="9" name="Text 7"/>
          <p:cNvSpPr/>
          <p:nvPr/>
        </p:nvSpPr>
        <p:spPr>
          <a:xfrm>
            <a:off x="457200" y="4791456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6B6B66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本簡報為臺中市政府公務人員研習教學用途，內容綜整自公開政策文件、學術文獻與國際案例報導。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82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3D5A3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56032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GLOBAL NETWORK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457200" y="475488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這不是臺灣獨有的難題：全球城市的共同行動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024128"/>
            <a:ext cx="8229600" cy="2286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371600"/>
            <a:ext cx="2697480" cy="2651760"/>
          </a:xfrm>
          <a:prstGeom prst="rect">
            <a:avLst/>
          </a:prstGeom>
          <a:solidFill>
            <a:srgbClr val="345035"/>
          </a:solidFill>
          <a:ln w="9525">
            <a:solidFill>
              <a:srgbClr val="4A6B4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1536192"/>
            <a:ext cx="26974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2007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365760" y="2542032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WHO 指南發布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485900" y="2944368"/>
            <a:ext cx="457200" cy="18288"/>
          </a:xfrm>
          <a:prstGeom prst="rect">
            <a:avLst/>
          </a:prstGeom>
          <a:solidFill>
            <a:srgbClr val="8AAB8B"/>
          </a:solidFill>
          <a:ln w="12700">
            <a:solidFill>
              <a:srgbClr val="8AAB8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93776" y="3054096"/>
            <a:ext cx="244144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彙整 22 國 33 城市、長者與照顧者焦點團體意見，提出八大面向架構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3227832" y="1371600"/>
            <a:ext cx="2697480" cy="2651760"/>
          </a:xfrm>
          <a:prstGeom prst="rect">
            <a:avLst/>
          </a:prstGeom>
          <a:solidFill>
            <a:srgbClr val="345035"/>
          </a:solidFill>
          <a:ln w="9525">
            <a:solidFill>
              <a:srgbClr val="4A6B4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27832" y="1536192"/>
            <a:ext cx="26974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1,700+</a:t>
            </a:r>
            <a:endParaRPr lang="en-US" sz="4600" dirty="0"/>
          </a:p>
        </p:txBody>
      </p:sp>
      <p:sp>
        <p:nvSpPr>
          <p:cNvPr id="13" name="Text 11"/>
          <p:cNvSpPr/>
          <p:nvPr/>
        </p:nvSpPr>
        <p:spPr>
          <a:xfrm>
            <a:off x="3227832" y="2542032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全球網絡成員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4347972" y="2944368"/>
            <a:ext cx="457200" cy="18288"/>
          </a:xfrm>
          <a:prstGeom prst="rect">
            <a:avLst/>
          </a:prstGeom>
          <a:solidFill>
            <a:srgbClr val="8AAB8B"/>
          </a:solidFill>
          <a:ln w="12700">
            <a:solidFill>
              <a:srgbClr val="8AAB8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355848" y="3054096"/>
            <a:ext cx="244144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GNAFCC 成員遍及 60 餘國，美洲區單一區域即突破 1,000 個城市與社區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080760" y="1371600"/>
            <a:ext cx="2697480" cy="2651760"/>
          </a:xfrm>
          <a:prstGeom prst="rect">
            <a:avLst/>
          </a:prstGeom>
          <a:solidFill>
            <a:srgbClr val="345035"/>
          </a:solidFill>
          <a:ln w="9525">
            <a:solidFill>
              <a:srgbClr val="4A6B4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080760" y="1536192"/>
            <a:ext cx="26974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2021–30</a:t>
            </a:r>
            <a:endParaRPr lang="en-US" sz="4600" dirty="0"/>
          </a:p>
        </p:txBody>
      </p:sp>
      <p:sp>
        <p:nvSpPr>
          <p:cNvPr id="18" name="Text 16"/>
          <p:cNvSpPr/>
          <p:nvPr/>
        </p:nvSpPr>
        <p:spPr>
          <a:xfrm>
            <a:off x="6080760" y="2542032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健康老化十年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7200900" y="2944368"/>
            <a:ext cx="457200" cy="18288"/>
          </a:xfrm>
          <a:prstGeom prst="rect">
            <a:avLst/>
          </a:prstGeom>
          <a:solidFill>
            <a:srgbClr val="8AAB8B"/>
          </a:solidFill>
          <a:ln w="12700">
            <a:solidFill>
              <a:srgbClr val="8AAB8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08776" y="3054096"/>
            <a:ext cx="244144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聯合國與 WHO 共同推動，已行至中點，各國進入成效檢核階段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457200" y="4224528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FAF8F4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臺灣自 2010 年嘉義市試辦、2013 年擴及 22 縣市，是全球唯一「全境覆蓋」的國家。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457200" y="4773168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AB8B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資料來源：WHO Age-Friendly World；PAHO/WHO 新聞稿（2025）；衛福部國民健康署。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8458200" y="482803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A8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82</Slides>
  <Notes>82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82</vt:i4>
      </vt:variant>
    </vt:vector>
  </HeadingPairs>
  <TitlesOfParts>
    <vt:vector size="8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</vt:vector>
  </TitlesOfParts>
  <Company>國立暨南國際大學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高齡友善城市的策略與實踐</dc:title>
  <dc:subject>臺中市政府公務人員研習課程</dc:subject>
  <dc:creator>梁鎧麟｜社區福祉研究室 Community Welfare Lab</dc:creator>
  <cp:lastModifiedBy>梁鎧麟｜社區福祉研究室 Community Welfare Lab</cp:lastModifiedBy>
  <cp:revision>1</cp:revision>
  <dcterms:created xsi:type="dcterms:W3CDTF">2026-08-18T06:53:47Z</dcterms:created>
  <dcterms:modified xsi:type="dcterms:W3CDTF">2026-08-18T06:53:47Z</dcterms:modified>
</cp:coreProperties>
</file>